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70" r:id="rId2"/>
    <p:sldId id="4186" r:id="rId3"/>
    <p:sldId id="4163" r:id="rId4"/>
    <p:sldId id="4200" r:id="rId5"/>
    <p:sldId id="322" r:id="rId6"/>
    <p:sldId id="326" r:id="rId7"/>
    <p:sldId id="4202" r:id="rId8"/>
    <p:sldId id="282" r:id="rId9"/>
    <p:sldId id="348" r:id="rId10"/>
    <p:sldId id="352" r:id="rId11"/>
    <p:sldId id="310" r:id="rId12"/>
    <p:sldId id="311" r:id="rId13"/>
    <p:sldId id="346" r:id="rId14"/>
    <p:sldId id="341" r:id="rId15"/>
    <p:sldId id="343" r:id="rId16"/>
    <p:sldId id="344" r:id="rId17"/>
    <p:sldId id="276" r:id="rId18"/>
    <p:sldId id="319" r:id="rId19"/>
    <p:sldId id="277" r:id="rId20"/>
    <p:sldId id="4134" r:id="rId21"/>
    <p:sldId id="278" r:id="rId22"/>
    <p:sldId id="279" r:id="rId23"/>
    <p:sldId id="292" r:id="rId24"/>
    <p:sldId id="4180" r:id="rId25"/>
    <p:sldId id="4218" r:id="rId26"/>
    <p:sldId id="4178" r:id="rId27"/>
    <p:sldId id="4203" r:id="rId28"/>
    <p:sldId id="4204" r:id="rId29"/>
    <p:sldId id="4206" r:id="rId30"/>
    <p:sldId id="4205" r:id="rId31"/>
    <p:sldId id="258" r:id="rId32"/>
    <p:sldId id="4207" r:id="rId33"/>
    <p:sldId id="422" r:id="rId34"/>
    <p:sldId id="427" r:id="rId35"/>
    <p:sldId id="428" r:id="rId36"/>
    <p:sldId id="430" r:id="rId37"/>
    <p:sldId id="431" r:id="rId38"/>
    <p:sldId id="432" r:id="rId39"/>
    <p:sldId id="433" r:id="rId40"/>
    <p:sldId id="434" r:id="rId41"/>
    <p:sldId id="435" r:id="rId42"/>
    <p:sldId id="436" r:id="rId43"/>
    <p:sldId id="438" r:id="rId44"/>
    <p:sldId id="437" r:id="rId45"/>
    <p:sldId id="440" r:id="rId46"/>
    <p:sldId id="273" r:id="rId47"/>
    <p:sldId id="443" r:id="rId48"/>
    <p:sldId id="4208" r:id="rId49"/>
    <p:sldId id="4191" r:id="rId50"/>
    <p:sldId id="4182" r:id="rId51"/>
    <p:sldId id="4197" r:id="rId52"/>
    <p:sldId id="4181" r:id="rId53"/>
    <p:sldId id="4199" r:id="rId54"/>
    <p:sldId id="4136" r:id="rId55"/>
    <p:sldId id="4130" r:id="rId56"/>
    <p:sldId id="4209" r:id="rId57"/>
    <p:sldId id="4210" r:id="rId58"/>
    <p:sldId id="4211" r:id="rId59"/>
    <p:sldId id="4167" r:id="rId60"/>
    <p:sldId id="4215" r:id="rId61"/>
    <p:sldId id="4170" r:id="rId62"/>
    <p:sldId id="4213" r:id="rId63"/>
    <p:sldId id="4171" r:id="rId64"/>
    <p:sldId id="297" r:id="rId65"/>
    <p:sldId id="4193" r:id="rId66"/>
    <p:sldId id="4216" r:id="rId67"/>
    <p:sldId id="421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e Avraamides" initials="CA" lastIdx="16" clrIdx="0">
    <p:extLst>
      <p:ext uri="{19B8F6BF-5375-455C-9EA6-DF929625EA0E}">
        <p15:presenceInfo xmlns:p15="http://schemas.microsoft.com/office/powerpoint/2012/main" userId="S-1-5-21-3450874930-3523729708-3215708115-5638" providerId="AD"/>
      </p:ext>
    </p:extLst>
  </p:cmAuthor>
  <p:cmAuthor id="2" name="Christie Avraamides" initials="CA [2]" lastIdx="10" clrIdx="1">
    <p:extLst>
      <p:ext uri="{19B8F6BF-5375-455C-9EA6-DF929625EA0E}">
        <p15:presenceInfo xmlns:p15="http://schemas.microsoft.com/office/powerpoint/2012/main" userId="S-1-5-21-821974267-3165214084-4151601898-187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1" autoAdjust="0"/>
    <p:restoredTop sz="93634" autoAdjust="0"/>
  </p:normalViewPr>
  <p:slideViewPr>
    <p:cSldViewPr snapToGrid="0">
      <p:cViewPr varScale="1">
        <p:scale>
          <a:sx n="96" d="100"/>
          <a:sy n="96" d="100"/>
        </p:scale>
        <p:origin x="200" y="1040"/>
      </p:cViewPr>
      <p:guideLst/>
    </p:cSldViewPr>
  </p:slideViewPr>
  <p:notesTextViewPr>
    <p:cViewPr>
      <p:scale>
        <a:sx n="1" d="1"/>
        <a:sy n="1" d="1"/>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hristine\Dropbox\Public\UK\KCR%20vs%20SEER%20manuscript\June%207th%20revisions\LC%20Results%20May%202020%20FINAL%20with%20graphs%2061020%20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7150423288569"/>
          <c:y val="0.12243636194091467"/>
          <c:w val="0.67584765532190394"/>
          <c:h val="0.62790798197949671"/>
        </c:manualLayout>
      </c:layout>
      <c:pieChart>
        <c:varyColors val="1"/>
        <c:ser>
          <c:idx val="1"/>
          <c:order val="0"/>
          <c:tx>
            <c:v>SEER</c:v>
          </c:tx>
          <c:spPr>
            <a:ln>
              <a:solidFill>
                <a:sysClr val="windowText" lastClr="000000"/>
              </a:solidFill>
            </a:ln>
          </c:spPr>
          <c:dPt>
            <c:idx val="0"/>
            <c:bubble3D val="0"/>
            <c:spPr>
              <a:solidFill>
                <a:srgbClr val="FF8000"/>
              </a:solidFill>
              <a:ln>
                <a:solidFill>
                  <a:sysClr val="windowText" lastClr="000000"/>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A42-4A06-97BD-A6F09868C062}"/>
              </c:ext>
            </c:extLst>
          </c:dPt>
          <c:dPt>
            <c:idx val="1"/>
            <c:bubble3D val="0"/>
            <c:spPr>
              <a:solidFill>
                <a:srgbClr val="A0A0A4"/>
              </a:solidFill>
              <a:ln>
                <a:solidFill>
                  <a:sysClr val="windowText" lastClr="000000"/>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A42-4A06-97BD-A6F09868C062}"/>
              </c:ext>
            </c:extLst>
          </c:dPt>
          <c:dPt>
            <c:idx val="2"/>
            <c:bubble3D val="0"/>
            <c:spPr>
              <a:solidFill>
                <a:srgbClr val="FFC000"/>
              </a:solidFill>
              <a:ln>
                <a:solidFill>
                  <a:sysClr val="windowText" lastClr="000000"/>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A42-4A06-97BD-A6F09868C062}"/>
              </c:ext>
            </c:extLst>
          </c:dPt>
          <c:dPt>
            <c:idx val="3"/>
            <c:bubble3D val="0"/>
            <c:spPr>
              <a:solidFill>
                <a:srgbClr val="00B050"/>
              </a:solidFill>
              <a:ln>
                <a:solidFill>
                  <a:sysClr val="windowText" lastClr="000000"/>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A42-4A06-97BD-A6F09868C062}"/>
              </c:ext>
            </c:extLst>
          </c:dPt>
          <c:dPt>
            <c:idx val="4"/>
            <c:bubble3D val="0"/>
            <c:spPr>
              <a:solidFill>
                <a:srgbClr val="5757F9"/>
              </a:solidFill>
              <a:ln>
                <a:solidFill>
                  <a:sysClr val="windowText" lastClr="000000"/>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7A42-4A06-97BD-A6F09868C062}"/>
              </c:ext>
            </c:extLst>
          </c:dPt>
          <c:dLbls>
            <c:dLbl>
              <c:idx val="4"/>
              <c:tx>
                <c:rich>
                  <a:bodyPr/>
                  <a:lstStyle/>
                  <a:p>
                    <a:fld id="{07CCBDAE-E1BD-47FF-AA61-8F147AF10357}" type="PERCENTAGE">
                      <a:rPr lang="en-US"/>
                      <a:pPr/>
                      <a:t>[PERCENTAGE]</a:t>
                    </a:fld>
                    <a:endParaRPr lang="en-US"/>
                  </a:p>
                </c:rich>
              </c:tx>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A42-4A06-97BD-A6F09868C062}"/>
                </c:ext>
              </c:extLst>
            </c:dLbl>
            <c:spPr>
              <a:noFill/>
              <a:ln>
                <a:noFill/>
              </a:ln>
              <a:effectLst/>
            </c:spPr>
            <c:txPr>
              <a:bodyPr rot="0" spcFirstLastPara="1" vertOverflow="ellipsis" vert="horz" wrap="square" anchor="ctr" anchorCtr="1"/>
              <a:lstStyle/>
              <a:p>
                <a:pPr>
                  <a:defRPr sz="16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('F1-3 1st Prim AP vs NAP vs SEER'!$Q$6:$Q$9,'F1-3 1st Prim AP vs NAP vs SEER'!$Q$5)</c:f>
              <c:strCache>
                <c:ptCount val="5"/>
                <c:pt idx="0">
                  <c:v>Squamous</c:v>
                </c:pt>
                <c:pt idx="1">
                  <c:v>Other</c:v>
                </c:pt>
                <c:pt idx="2">
                  <c:v>Small Cell</c:v>
                </c:pt>
                <c:pt idx="3">
                  <c:v>Neuroendocrine</c:v>
                </c:pt>
                <c:pt idx="4">
                  <c:v>Adenocarcinoma</c:v>
                </c:pt>
              </c:strCache>
            </c:strRef>
          </c:cat>
          <c:val>
            <c:numRef>
              <c:f>('F1-3 1st Prim AP vs NAP vs SEER'!$S$6:$S$9,'F1-3 1st Prim AP vs NAP vs SEER'!$S$5)</c:f>
              <c:numCache>
                <c:formatCode>0.0</c:formatCode>
                <c:ptCount val="5"/>
                <c:pt idx="0">
                  <c:v>19.275938542686461</c:v>
                </c:pt>
                <c:pt idx="1">
                  <c:v>20.579808595232862</c:v>
                </c:pt>
                <c:pt idx="2">
                  <c:v>11.658508321512057</c:v>
                </c:pt>
                <c:pt idx="3">
                  <c:v>3.7769475135361934</c:v>
                </c:pt>
                <c:pt idx="4">
                  <c:v>44.708797027032425</c:v>
                </c:pt>
              </c:numCache>
            </c:numRef>
          </c:val>
          <c:extLst>
            <c:ext xmlns:c16="http://schemas.microsoft.com/office/drawing/2014/chart" uri="{C3380CC4-5D6E-409C-BE32-E72D297353CC}">
              <c16:uniqueId val="{0000000A-7A42-4A06-97BD-A6F09868C062}"/>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0EC-4667-8FB3-2234BBFBDC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0EC-4667-8FB3-2234BBFBDCD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0EC-4667-8FB3-2234BBFBDCD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0EC-4667-8FB3-2234BBFBDCDA}"/>
              </c:ext>
            </c:extLst>
          </c:dPt>
          <c:cat>
            <c:strRef>
              <c:f>Sheet1!$A$2:$A$5</c:f>
              <c:strCache>
                <c:ptCount val="2"/>
                <c:pt idx="0">
                  <c:v>1st Qtr</c:v>
                </c:pt>
                <c:pt idx="1">
                  <c:v>2nd Qtr</c:v>
                </c:pt>
              </c:strCache>
            </c:strRef>
          </c:cat>
          <c:val>
            <c:numRef>
              <c:f>Sheet1!$B$2:$B$5</c:f>
              <c:numCache>
                <c:formatCode>0%</c:formatCode>
                <c:ptCount val="4"/>
                <c:pt idx="0">
                  <c:v>0.1</c:v>
                </c:pt>
                <c:pt idx="1">
                  <c:v>0.9</c:v>
                </c:pt>
              </c:numCache>
            </c:numRef>
          </c:val>
          <c:extLst>
            <c:ext xmlns:c16="http://schemas.microsoft.com/office/drawing/2014/chart" uri="{C3380CC4-5D6E-409C-BE32-E72D297353CC}">
              <c16:uniqueId val="{00000000-4CB9-4E97-8BA3-66C04CB6FB25}"/>
            </c:ext>
          </c:extLst>
        </c:ser>
        <c:dLbls>
          <c:showLegendKey val="0"/>
          <c:showVal val="0"/>
          <c:showCatName val="0"/>
          <c:showSerName val="0"/>
          <c:showPercent val="0"/>
          <c:showBubbleSize val="0"/>
          <c:showLeaderLines val="1"/>
        </c:dLbls>
        <c:firstSliceAng val="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D1-4C39-A103-B102A2EA31C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D1-4C39-A103-B102A2EA31C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BD1-4C39-A103-B102A2EA31C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BD1-4C39-A103-B102A2EA31CA}"/>
              </c:ext>
            </c:extLst>
          </c:dPt>
          <c:cat>
            <c:strRef>
              <c:f>Sheet1!$A$2:$A$5</c:f>
              <c:strCache>
                <c:ptCount val="2"/>
                <c:pt idx="0">
                  <c:v>1st Qtr</c:v>
                </c:pt>
                <c:pt idx="1">
                  <c:v>2nd Qtr</c:v>
                </c:pt>
              </c:strCache>
            </c:strRef>
          </c:cat>
          <c:val>
            <c:numRef>
              <c:f>Sheet1!$B$2:$B$5</c:f>
              <c:numCache>
                <c:formatCode>0%</c:formatCode>
                <c:ptCount val="4"/>
                <c:pt idx="0">
                  <c:v>0.5</c:v>
                </c:pt>
                <c:pt idx="1">
                  <c:v>0.5</c:v>
                </c:pt>
              </c:numCache>
            </c:numRef>
          </c:val>
          <c:extLst>
            <c:ext xmlns:c16="http://schemas.microsoft.com/office/drawing/2014/chart" uri="{C3380CC4-5D6E-409C-BE32-E72D297353CC}">
              <c16:uniqueId val="{00000008-FBD1-4C39-A103-B102A2EA31CA}"/>
            </c:ext>
          </c:extLst>
        </c:ser>
        <c:dLbls>
          <c:showLegendKey val="0"/>
          <c:showVal val="0"/>
          <c:showCatName val="0"/>
          <c:showSerName val="0"/>
          <c:showPercent val="0"/>
          <c:showBubbleSize val="0"/>
          <c:showLeaderLines val="1"/>
        </c:dLbls>
        <c:firstSliceAng val="0"/>
        <c:holeSize val="73"/>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972-4BE4-AE03-DD8FA6F84C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972-4BE4-AE03-DD8FA6F84CF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72-4BE4-AE03-DD8FA6F84CF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972-4BE4-AE03-DD8FA6F84CFC}"/>
              </c:ext>
            </c:extLst>
          </c:dPt>
          <c:cat>
            <c:strRef>
              <c:f>Sheet1!$A$2:$A$5</c:f>
              <c:strCache>
                <c:ptCount val="2"/>
                <c:pt idx="0">
                  <c:v>1st Qtr</c:v>
                </c:pt>
                <c:pt idx="1">
                  <c:v>2nd Qtr</c:v>
                </c:pt>
              </c:strCache>
            </c:strRef>
          </c:cat>
          <c:val>
            <c:numRef>
              <c:f>Sheet1!$B$2:$B$5</c:f>
              <c:numCache>
                <c:formatCode>0%</c:formatCode>
                <c:ptCount val="4"/>
                <c:pt idx="0">
                  <c:v>0.5</c:v>
                </c:pt>
                <c:pt idx="1">
                  <c:v>0.7</c:v>
                </c:pt>
              </c:numCache>
            </c:numRef>
          </c:val>
          <c:extLst>
            <c:ext xmlns:c16="http://schemas.microsoft.com/office/drawing/2014/chart" uri="{C3380CC4-5D6E-409C-BE32-E72D297353CC}">
              <c16:uniqueId val="{00000008-D972-4BE4-AE03-DD8FA6F84CFC}"/>
            </c:ext>
          </c:extLst>
        </c:ser>
        <c:dLbls>
          <c:showLegendKey val="0"/>
          <c:showVal val="0"/>
          <c:showCatName val="0"/>
          <c:showSerName val="0"/>
          <c:showPercent val="0"/>
          <c:showBubbleSize val="0"/>
          <c:showLeaderLines val="1"/>
        </c:dLbls>
        <c:firstSliceAng val="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0.39648</cdr:x>
      <cdr:y>0.34976</cdr:y>
    </cdr:from>
    <cdr:to>
      <cdr:x>0.70002</cdr:x>
      <cdr:y>0.59969</cdr:y>
    </cdr:to>
    <cdr:sp macro="" textlink="">
      <cdr:nvSpPr>
        <cdr:cNvPr id="2" name="TextBox 1">
          <a:extLst xmlns:a="http://schemas.openxmlformats.org/drawingml/2006/main">
            <a:ext uri="{FF2B5EF4-FFF2-40B4-BE49-F238E27FC236}">
              <a16:creationId xmlns:a16="http://schemas.microsoft.com/office/drawing/2014/main" id="{4E00A461-1732-DFBA-387B-61EE308ACC7B}"/>
            </a:ext>
          </a:extLst>
        </cdr:cNvPr>
        <cdr:cNvSpPr txBox="1"/>
      </cdr:nvSpPr>
      <cdr:spPr>
        <a:xfrm xmlns:a="http://schemas.openxmlformats.org/drawingml/2006/main">
          <a:off x="315761" y="300754"/>
          <a:ext cx="241738" cy="2149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7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96F245-26DD-4428-8C2D-6504E0648E73}" type="datetimeFigureOut">
              <a:rPr lang="en-US" smtClean="0"/>
              <a:t>12/3/24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80D65-14CD-424A-8622-1861E857CC52}" type="slidenum">
              <a:rPr lang="en-US" smtClean="0"/>
              <a:t>‹#›</a:t>
            </a:fld>
            <a:endParaRPr lang="en-US"/>
          </a:p>
        </p:txBody>
      </p:sp>
    </p:spTree>
    <p:extLst>
      <p:ext uri="{BB962C8B-B14F-4D97-AF65-F5344CB8AC3E}">
        <p14:creationId xmlns:p14="http://schemas.microsoft.com/office/powerpoint/2010/main" val="149930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Due to the high rate of early metastases, chemotherapy is an integral part of treatment for all stages of SCLC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D7C82-EA09-1640-BF8F-3CADD76EAB1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705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3548" y="1486836"/>
            <a:ext cx="10369826" cy="1536078"/>
          </a:xfrm>
        </p:spPr>
        <p:txBody>
          <a:bodyPr anchor="b"/>
          <a:lstStyle>
            <a:lvl1pPr algn="r">
              <a:lnSpc>
                <a:spcPct val="100000"/>
              </a:lnSpc>
              <a:defRPr sz="6000" b="0" i="0" baseline="0">
                <a:solidFill>
                  <a:schemeClr val="bg1"/>
                </a:solidFill>
                <a:latin typeface="Calibri Light" charset="0"/>
                <a:ea typeface="Calibri Light" charset="0"/>
                <a:cs typeface="Calibri Light" charset="0"/>
              </a:defRPr>
            </a:lvl1pPr>
          </a:lstStyle>
          <a:p>
            <a:r>
              <a:rPr lang="en-US"/>
              <a:t>Click to edit Master title style</a:t>
            </a:r>
            <a:endParaRPr lang="en-US" dirty="0"/>
          </a:p>
        </p:txBody>
      </p:sp>
      <p:sp>
        <p:nvSpPr>
          <p:cNvPr id="3" name="Subtitle 2"/>
          <p:cNvSpPr>
            <a:spLocks noGrp="1"/>
          </p:cNvSpPr>
          <p:nvPr>
            <p:ph type="subTitle" idx="1"/>
          </p:nvPr>
        </p:nvSpPr>
        <p:spPr>
          <a:xfrm>
            <a:off x="2279374" y="3171381"/>
            <a:ext cx="9144000" cy="1655762"/>
          </a:xfrm>
        </p:spPr>
        <p:txBody>
          <a:bodyPr>
            <a:normAutofit/>
          </a:bodyPr>
          <a:lstStyle>
            <a:lvl1pPr marL="0" indent="0" algn="r">
              <a:lnSpc>
                <a:spcPct val="100000"/>
              </a:lnSpc>
              <a:buNone/>
              <a:defRPr sz="2400" b="0" i="0">
                <a:solidFill>
                  <a:schemeClr val="accent2"/>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680450" y="5978525"/>
            <a:ext cx="2743200" cy="365125"/>
          </a:xfrm>
          <a:prstGeom prst="rect">
            <a:avLst/>
          </a:prstGeom>
        </p:spPr>
        <p:txBody>
          <a:bodyPr rIns="0"/>
          <a:lstStyle>
            <a:lvl1pPr algn="r">
              <a:lnSpc>
                <a:spcPct val="100000"/>
              </a:lnSpc>
              <a:defRPr>
                <a:solidFill>
                  <a:schemeClr val="accent2"/>
                </a:solidFill>
              </a:defRPr>
            </a:lvl1pPr>
          </a:lstStyle>
          <a:p>
            <a:pPr>
              <a:defRPr/>
            </a:pPr>
            <a:endParaRPr lang="en-US"/>
          </a:p>
        </p:txBody>
      </p:sp>
    </p:spTree>
    <p:extLst>
      <p:ext uri="{BB962C8B-B14F-4D97-AF65-F5344CB8AC3E}">
        <p14:creationId xmlns:p14="http://schemas.microsoft.com/office/powerpoint/2010/main" val="523761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3489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7" name="Picture Placeholder 2"/>
          <p:cNvSpPr>
            <a:spLocks noGrp="1"/>
          </p:cNvSpPr>
          <p:nvPr>
            <p:ph type="pic" sz="quarter" idx="12"/>
          </p:nvPr>
        </p:nvSpPr>
        <p:spPr>
          <a:xfrm>
            <a:off x="-1" y="3"/>
            <a:ext cx="12192001" cy="2708031"/>
          </a:xfrm>
          <a:prstGeom prst="rect">
            <a:avLst/>
          </a:prstGeom>
        </p:spPr>
        <p:txBody>
          <a:bodyPr/>
          <a:lstStyle/>
          <a:p>
            <a:endParaRPr lang="id-ID"/>
          </a:p>
        </p:txBody>
      </p:sp>
    </p:spTree>
    <p:extLst>
      <p:ext uri="{BB962C8B-B14F-4D97-AF65-F5344CB8AC3E}">
        <p14:creationId xmlns:p14="http://schemas.microsoft.com/office/powerpoint/2010/main" val="102358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2"/>
              </a:buClr>
              <a:defRPr baseline="0">
                <a:latin typeface="Calibri Light" panose="020F0302020204030204" pitchFamily="34" charset="0"/>
              </a:defRPr>
            </a:lvl1pPr>
            <a:lvl2pPr>
              <a:buClr>
                <a:schemeClr val="accent2"/>
              </a:buClr>
              <a:defRPr baseline="0"/>
            </a:lvl2pPr>
            <a:lvl3pPr>
              <a:buClr>
                <a:schemeClr val="accent2"/>
              </a:buClr>
              <a:defRPr baseline="0"/>
            </a:lvl3pPr>
            <a:lvl4pPr>
              <a:buClr>
                <a:schemeClr val="accent2"/>
              </a:buClr>
              <a:defRPr baseline="0"/>
            </a:lvl4pPr>
            <a:lvl5pPr>
              <a:buClr>
                <a:schemeClr val="accent2"/>
              </a:buCl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34149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pSp>
        <p:nvGrpSpPr>
          <p:cNvPr id="4" name="Group 4"/>
          <p:cNvGrpSpPr>
            <a:grpSpLocks/>
          </p:cNvGrpSpPr>
          <p:nvPr userDrawn="1"/>
        </p:nvGrpSpPr>
        <p:grpSpPr bwMode="auto">
          <a:xfrm>
            <a:off x="511175" y="506413"/>
            <a:ext cx="1131888" cy="1304925"/>
            <a:chOff x="511308" y="505689"/>
            <a:chExt cx="1132129" cy="1305892"/>
          </a:xfrm>
        </p:grpSpPr>
        <p:sp>
          <p:nvSpPr>
            <p:cNvPr id="5" name="Rectangle 4"/>
            <p:cNvSpPr/>
            <p:nvPr/>
          </p:nvSpPr>
          <p:spPr>
            <a:xfrm>
              <a:off x="774889" y="532696"/>
              <a:ext cx="743108" cy="104853"/>
            </a:xfrm>
            <a:prstGeom prst="rect">
              <a:avLst/>
            </a:prstGeom>
            <a:solidFill>
              <a:schemeClr val="accent2">
                <a:lumMod val="95000"/>
              </a:schemeClr>
            </a:solidFill>
            <a:ln>
              <a:solidFill>
                <a:schemeClr val="accent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7"/>
            <p:cNvGrpSpPr>
              <a:grpSpLocks/>
            </p:cNvGrpSpPr>
            <p:nvPr/>
          </p:nvGrpSpPr>
          <p:grpSpPr bwMode="auto">
            <a:xfrm>
              <a:off x="513027" y="505689"/>
              <a:ext cx="1130410" cy="908214"/>
              <a:chOff x="513027" y="505689"/>
              <a:chExt cx="1130410" cy="908214"/>
            </a:xfrm>
          </p:grpSpPr>
          <p:grpSp>
            <p:nvGrpSpPr>
              <p:cNvPr id="13" name="Group 14"/>
              <p:cNvGrpSpPr>
                <a:grpSpLocks/>
              </p:cNvGrpSpPr>
              <p:nvPr/>
            </p:nvGrpSpPr>
            <p:grpSpPr bwMode="auto">
              <a:xfrm>
                <a:off x="513027" y="505689"/>
                <a:ext cx="1130410" cy="908214"/>
                <a:chOff x="513027" y="505689"/>
                <a:chExt cx="1130410" cy="908214"/>
              </a:xfrm>
            </p:grpSpPr>
            <p:sp>
              <p:nvSpPr>
                <p:cNvPr id="20" name="Rounded Rectangle 19"/>
                <p:cNvSpPr/>
                <p:nvPr/>
              </p:nvSpPr>
              <p:spPr bwMode="black">
                <a:xfrm>
                  <a:off x="512896" y="597832"/>
                  <a:ext cx="1130541" cy="816580"/>
                </a:xfrm>
                <a:prstGeom prst="roundRec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Freeform 20"/>
                <p:cNvSpPr/>
                <p:nvPr/>
              </p:nvSpPr>
              <p:spPr bwMode="black">
                <a:xfrm>
                  <a:off x="519247" y="505689"/>
                  <a:ext cx="288987" cy="238302"/>
                </a:xfrm>
                <a:custGeom>
                  <a:avLst/>
                  <a:gdLst>
                    <a:gd name="connsiteX0" fmla="*/ 0 w 292133"/>
                    <a:gd name="connsiteY0" fmla="*/ 209683 h 209683"/>
                    <a:gd name="connsiteX1" fmla="*/ 52252 w 292133"/>
                    <a:gd name="connsiteY1" fmla="*/ 19678 h 209683"/>
                    <a:gd name="connsiteX2" fmla="*/ 244632 w 292133"/>
                    <a:gd name="connsiteY2" fmla="*/ 19678 h 209683"/>
                    <a:gd name="connsiteX3" fmla="*/ 292133 w 292133"/>
                    <a:gd name="connsiteY3" fmla="*/ 140806 h 209683"/>
                    <a:gd name="connsiteX0" fmla="*/ 0 w 292133"/>
                    <a:gd name="connsiteY0" fmla="*/ 209683 h 209683"/>
                    <a:gd name="connsiteX1" fmla="*/ 38516 w 292133"/>
                    <a:gd name="connsiteY1" fmla="*/ 19678 h 209683"/>
                    <a:gd name="connsiteX2" fmla="*/ 244632 w 292133"/>
                    <a:gd name="connsiteY2" fmla="*/ 19678 h 209683"/>
                    <a:gd name="connsiteX3" fmla="*/ 292133 w 292133"/>
                    <a:gd name="connsiteY3" fmla="*/ 140806 h 209683"/>
                    <a:gd name="connsiteX0" fmla="*/ 0 w 292185"/>
                    <a:gd name="connsiteY0" fmla="*/ 215044 h 215044"/>
                    <a:gd name="connsiteX1" fmla="*/ 38516 w 292185"/>
                    <a:gd name="connsiteY1" fmla="*/ 25039 h 215044"/>
                    <a:gd name="connsiteX2" fmla="*/ 262292 w 292185"/>
                    <a:gd name="connsiteY2" fmla="*/ 15227 h 215044"/>
                    <a:gd name="connsiteX3" fmla="*/ 292133 w 292185"/>
                    <a:gd name="connsiteY3" fmla="*/ 146167 h 215044"/>
                    <a:gd name="connsiteX0" fmla="*/ 0 w 288260"/>
                    <a:gd name="connsiteY0" fmla="*/ 237916 h 237916"/>
                    <a:gd name="connsiteX1" fmla="*/ 34591 w 288260"/>
                    <a:gd name="connsiteY1" fmla="*/ 26327 h 237916"/>
                    <a:gd name="connsiteX2" fmla="*/ 258367 w 288260"/>
                    <a:gd name="connsiteY2" fmla="*/ 16515 h 237916"/>
                    <a:gd name="connsiteX3" fmla="*/ 288208 w 288260"/>
                    <a:gd name="connsiteY3" fmla="*/ 147455 h 237916"/>
                  </a:gdLst>
                  <a:ahLst/>
                  <a:cxnLst>
                    <a:cxn ang="0">
                      <a:pos x="connsiteX0" y="connsiteY0"/>
                    </a:cxn>
                    <a:cxn ang="0">
                      <a:pos x="connsiteX1" y="connsiteY1"/>
                    </a:cxn>
                    <a:cxn ang="0">
                      <a:pos x="connsiteX2" y="connsiteY2"/>
                    </a:cxn>
                    <a:cxn ang="0">
                      <a:pos x="connsiteX3" y="connsiteY3"/>
                    </a:cxn>
                  </a:cxnLst>
                  <a:rect l="l" t="t" r="r" b="b"/>
                  <a:pathLst>
                    <a:path w="288260" h="237916">
                      <a:moveTo>
                        <a:pt x="0" y="237916"/>
                      </a:moveTo>
                      <a:cubicBezTo>
                        <a:pt x="5740" y="158747"/>
                        <a:pt x="-8470" y="63227"/>
                        <a:pt x="34591" y="26327"/>
                      </a:cubicBezTo>
                      <a:cubicBezTo>
                        <a:pt x="77652" y="-10573"/>
                        <a:pt x="216098" y="-3673"/>
                        <a:pt x="258367" y="16515"/>
                      </a:cubicBezTo>
                      <a:cubicBezTo>
                        <a:pt x="300636" y="36703"/>
                        <a:pt x="284447" y="96985"/>
                        <a:pt x="288208" y="147455"/>
                      </a:cubicBezTo>
                    </a:path>
                  </a:pathLst>
                </a:custGeom>
                <a:solidFill>
                  <a:schemeClr val="bg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4" name="Freeform 13"/>
              <p:cNvSpPr>
                <a:spLocks/>
              </p:cNvSpPr>
              <p:nvPr/>
            </p:nvSpPr>
            <p:spPr bwMode="black">
              <a:xfrm rot="16200000">
                <a:off x="1132942" y="174642"/>
                <a:ext cx="14299" cy="730406"/>
              </a:xfrm>
              <a:custGeom>
                <a:avLst/>
                <a:gdLst>
                  <a:gd name="T0" fmla="*/ 1 w 8"/>
                  <a:gd name="T1" fmla="*/ 6 h 306"/>
                  <a:gd name="T2" fmla="*/ 1 w 8"/>
                  <a:gd name="T3" fmla="*/ 298 h 306"/>
                  <a:gd name="T4" fmla="*/ 8 w 8"/>
                  <a:gd name="T5" fmla="*/ 306 h 306"/>
                  <a:gd name="T6" fmla="*/ 8 w 8"/>
                  <a:gd name="T7" fmla="*/ 4 h 306"/>
                  <a:gd name="T8" fmla="*/ 7 w 8"/>
                  <a:gd name="T9" fmla="*/ 1 h 306"/>
                  <a:gd name="T10" fmla="*/ 3 w 8"/>
                  <a:gd name="T11" fmla="*/ 1 h 306"/>
                  <a:gd name="T12" fmla="*/ 1 w 8"/>
                  <a:gd name="T13" fmla="*/ 6 h 306"/>
                  <a:gd name="T14" fmla="*/ 1 w 8"/>
                  <a:gd name="T15" fmla="*/ 6 h 3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306">
                    <a:moveTo>
                      <a:pt x="1" y="6"/>
                    </a:moveTo>
                    <a:cubicBezTo>
                      <a:pt x="1" y="298"/>
                      <a:pt x="1" y="298"/>
                      <a:pt x="1" y="298"/>
                    </a:cubicBezTo>
                    <a:cubicBezTo>
                      <a:pt x="8" y="306"/>
                      <a:pt x="8" y="306"/>
                      <a:pt x="8" y="306"/>
                    </a:cubicBezTo>
                    <a:cubicBezTo>
                      <a:pt x="8" y="4"/>
                      <a:pt x="8" y="4"/>
                      <a:pt x="8" y="4"/>
                    </a:cubicBezTo>
                    <a:cubicBezTo>
                      <a:pt x="8" y="3"/>
                      <a:pt x="8" y="2"/>
                      <a:pt x="7" y="1"/>
                    </a:cubicBezTo>
                    <a:cubicBezTo>
                      <a:pt x="5" y="0"/>
                      <a:pt x="4" y="0"/>
                      <a:pt x="3" y="1"/>
                    </a:cubicBezTo>
                    <a:cubicBezTo>
                      <a:pt x="1" y="2"/>
                      <a:pt x="0" y="4"/>
                      <a:pt x="1" y="6"/>
                    </a:cubicBezTo>
                    <a:cubicBezTo>
                      <a:pt x="1" y="6"/>
                      <a:pt x="1" y="6"/>
                      <a:pt x="1" y="6"/>
                    </a:cubicBezTo>
                    <a:close/>
                  </a:path>
                </a:pathLst>
              </a:custGeom>
              <a:solidFill>
                <a:schemeClr val="bg1">
                  <a:lumMod val="40000"/>
                  <a:lumOff val="60000"/>
                </a:schemeClr>
              </a:solidFill>
              <a:ln>
                <a:noFill/>
              </a:ln>
            </p:spPr>
            <p:txBody>
              <a:bodyPr/>
              <a:lstStyle/>
              <a:p>
                <a:pPr>
                  <a:defRPr/>
                </a:pPr>
                <a:endParaRPr lang="en-US" dirty="0"/>
              </a:p>
            </p:txBody>
          </p:sp>
          <p:sp>
            <p:nvSpPr>
              <p:cNvPr id="15" name="Freeform 14"/>
              <p:cNvSpPr>
                <a:spLocks/>
              </p:cNvSpPr>
              <p:nvPr/>
            </p:nvSpPr>
            <p:spPr bwMode="black">
              <a:xfrm rot="16200000">
                <a:off x="1465576" y="551773"/>
                <a:ext cx="85789" cy="47635"/>
              </a:xfrm>
              <a:custGeom>
                <a:avLst/>
                <a:gdLst>
                  <a:gd name="T0" fmla="*/ 39 w 46"/>
                  <a:gd name="T1" fmla="*/ 0 h 26"/>
                  <a:gd name="T2" fmla="*/ 39 w 46"/>
                  <a:gd name="T3" fmla="*/ 18 h 26"/>
                  <a:gd name="T4" fmla="*/ 4 w 46"/>
                  <a:gd name="T5" fmla="*/ 18 h 26"/>
                  <a:gd name="T6" fmla="*/ 0 w 46"/>
                  <a:gd name="T7" fmla="*/ 22 h 26"/>
                  <a:gd name="T8" fmla="*/ 4 w 46"/>
                  <a:gd name="T9" fmla="*/ 26 h 26"/>
                  <a:gd name="T10" fmla="*/ 43 w 46"/>
                  <a:gd name="T11" fmla="*/ 26 h 26"/>
                  <a:gd name="T12" fmla="*/ 46 w 46"/>
                  <a:gd name="T13" fmla="*/ 22 h 26"/>
                  <a:gd name="T14" fmla="*/ 46 w 46"/>
                  <a:gd name="T15" fmla="*/ 8 h 26"/>
                  <a:gd name="T16" fmla="*/ 39 w 46"/>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6">
                    <a:moveTo>
                      <a:pt x="39" y="0"/>
                    </a:moveTo>
                    <a:cubicBezTo>
                      <a:pt x="39" y="18"/>
                      <a:pt x="39" y="18"/>
                      <a:pt x="39" y="18"/>
                    </a:cubicBezTo>
                    <a:cubicBezTo>
                      <a:pt x="4" y="18"/>
                      <a:pt x="4" y="18"/>
                      <a:pt x="4" y="18"/>
                    </a:cubicBezTo>
                    <a:cubicBezTo>
                      <a:pt x="2" y="18"/>
                      <a:pt x="0" y="20"/>
                      <a:pt x="0" y="22"/>
                    </a:cubicBezTo>
                    <a:cubicBezTo>
                      <a:pt x="0" y="24"/>
                      <a:pt x="2" y="26"/>
                      <a:pt x="4" y="26"/>
                    </a:cubicBezTo>
                    <a:cubicBezTo>
                      <a:pt x="43" y="26"/>
                      <a:pt x="43" y="26"/>
                      <a:pt x="43" y="26"/>
                    </a:cubicBezTo>
                    <a:cubicBezTo>
                      <a:pt x="45" y="26"/>
                      <a:pt x="46" y="24"/>
                      <a:pt x="46" y="22"/>
                    </a:cubicBezTo>
                    <a:cubicBezTo>
                      <a:pt x="46" y="8"/>
                      <a:pt x="46" y="8"/>
                      <a:pt x="46" y="8"/>
                    </a:cubicBezTo>
                    <a:lnTo>
                      <a:pt x="39" y="0"/>
                    </a:lnTo>
                    <a:close/>
                  </a:path>
                </a:pathLst>
              </a:custGeom>
              <a:solidFill>
                <a:schemeClr val="bg1">
                  <a:lumMod val="40000"/>
                  <a:lumOff val="60000"/>
                </a:schemeClr>
              </a:solidFill>
              <a:ln>
                <a:noFill/>
              </a:ln>
            </p:spPr>
            <p:txBody>
              <a:bodyPr/>
              <a:lstStyle/>
              <a:p>
                <a:pPr>
                  <a:defRPr/>
                </a:pPr>
                <a:endParaRPr lang="en-US" dirty="0"/>
              </a:p>
            </p:txBody>
          </p:sp>
          <p:sp>
            <p:nvSpPr>
              <p:cNvPr id="16" name="Freeform 15"/>
              <p:cNvSpPr>
                <a:spLocks/>
              </p:cNvSpPr>
              <p:nvPr/>
            </p:nvSpPr>
            <p:spPr bwMode="black">
              <a:xfrm rot="16200000">
                <a:off x="1479088" y="536704"/>
                <a:ext cx="31774" cy="134966"/>
              </a:xfrm>
              <a:custGeom>
                <a:avLst/>
                <a:gdLst>
                  <a:gd name="T0" fmla="*/ 9 w 17"/>
                  <a:gd name="T1" fmla="*/ 0 h 72"/>
                  <a:gd name="T2" fmla="*/ 9 w 17"/>
                  <a:gd name="T3" fmla="*/ 64 h 72"/>
                  <a:gd name="T4" fmla="*/ 4 w 17"/>
                  <a:gd name="T5" fmla="*/ 64 h 72"/>
                  <a:gd name="T6" fmla="*/ 0 w 17"/>
                  <a:gd name="T7" fmla="*/ 68 h 72"/>
                  <a:gd name="T8" fmla="*/ 4 w 17"/>
                  <a:gd name="T9" fmla="*/ 72 h 72"/>
                  <a:gd name="T10" fmla="*/ 13 w 17"/>
                  <a:gd name="T11" fmla="*/ 72 h 72"/>
                  <a:gd name="T12" fmla="*/ 17 w 17"/>
                  <a:gd name="T13" fmla="*/ 68 h 72"/>
                  <a:gd name="T14" fmla="*/ 17 w 17"/>
                  <a:gd name="T15" fmla="*/ 8 h 72"/>
                  <a:gd name="T16" fmla="*/ 9 w 17"/>
                  <a:gd name="T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72">
                    <a:moveTo>
                      <a:pt x="9" y="0"/>
                    </a:moveTo>
                    <a:cubicBezTo>
                      <a:pt x="9" y="64"/>
                      <a:pt x="9" y="64"/>
                      <a:pt x="9" y="64"/>
                    </a:cubicBezTo>
                    <a:cubicBezTo>
                      <a:pt x="4" y="64"/>
                      <a:pt x="4" y="64"/>
                      <a:pt x="4" y="64"/>
                    </a:cubicBezTo>
                    <a:cubicBezTo>
                      <a:pt x="1" y="64"/>
                      <a:pt x="0" y="65"/>
                      <a:pt x="0" y="68"/>
                    </a:cubicBezTo>
                    <a:cubicBezTo>
                      <a:pt x="0" y="70"/>
                      <a:pt x="1" y="72"/>
                      <a:pt x="4" y="72"/>
                    </a:cubicBezTo>
                    <a:cubicBezTo>
                      <a:pt x="13" y="72"/>
                      <a:pt x="13" y="72"/>
                      <a:pt x="13" y="72"/>
                    </a:cubicBezTo>
                    <a:cubicBezTo>
                      <a:pt x="15" y="72"/>
                      <a:pt x="17" y="70"/>
                      <a:pt x="17" y="68"/>
                    </a:cubicBezTo>
                    <a:cubicBezTo>
                      <a:pt x="17" y="8"/>
                      <a:pt x="17" y="8"/>
                      <a:pt x="17" y="8"/>
                    </a:cubicBezTo>
                    <a:lnTo>
                      <a:pt x="9" y="0"/>
                    </a:lnTo>
                    <a:close/>
                  </a:path>
                </a:pathLst>
              </a:custGeom>
              <a:solidFill>
                <a:schemeClr val="bg1">
                  <a:lumMod val="40000"/>
                  <a:lumOff val="60000"/>
                </a:schemeClr>
              </a:solidFill>
              <a:ln>
                <a:noFill/>
              </a:ln>
            </p:spPr>
            <p:txBody>
              <a:bodyPr/>
              <a:lstStyle/>
              <a:p>
                <a:pPr>
                  <a:defRPr/>
                </a:pPr>
                <a:endParaRPr lang="en-US" dirty="0"/>
              </a:p>
            </p:txBody>
          </p:sp>
          <p:sp>
            <p:nvSpPr>
              <p:cNvPr id="17" name="Freeform 16"/>
              <p:cNvSpPr>
                <a:spLocks/>
              </p:cNvSpPr>
              <p:nvPr/>
            </p:nvSpPr>
            <p:spPr bwMode="black">
              <a:xfrm rot="16200000">
                <a:off x="1150401" y="239782"/>
                <a:ext cx="46072" cy="746284"/>
              </a:xfrm>
              <a:custGeom>
                <a:avLst/>
                <a:gdLst>
                  <a:gd name="T0" fmla="*/ 8 w 8"/>
                  <a:gd name="T1" fmla="*/ 261 h 261"/>
                  <a:gd name="T2" fmla="*/ 8 w 8"/>
                  <a:gd name="T3" fmla="*/ 4 h 261"/>
                  <a:gd name="T4" fmla="*/ 4 w 8"/>
                  <a:gd name="T5" fmla="*/ 0 h 261"/>
                  <a:gd name="T6" fmla="*/ 0 w 8"/>
                  <a:gd name="T7" fmla="*/ 4 h 261"/>
                  <a:gd name="T8" fmla="*/ 0 w 8"/>
                  <a:gd name="T9" fmla="*/ 254 h 261"/>
                  <a:gd name="T10" fmla="*/ 8 w 8"/>
                  <a:gd name="T11" fmla="*/ 261 h 261"/>
                </a:gdLst>
                <a:ahLst/>
                <a:cxnLst>
                  <a:cxn ang="0">
                    <a:pos x="T0" y="T1"/>
                  </a:cxn>
                  <a:cxn ang="0">
                    <a:pos x="T2" y="T3"/>
                  </a:cxn>
                  <a:cxn ang="0">
                    <a:pos x="T4" y="T5"/>
                  </a:cxn>
                  <a:cxn ang="0">
                    <a:pos x="T6" y="T7"/>
                  </a:cxn>
                  <a:cxn ang="0">
                    <a:pos x="T8" y="T9"/>
                  </a:cxn>
                  <a:cxn ang="0">
                    <a:pos x="T10" y="T11"/>
                  </a:cxn>
                </a:cxnLst>
                <a:rect l="0" t="0" r="r" b="b"/>
                <a:pathLst>
                  <a:path w="8" h="261">
                    <a:moveTo>
                      <a:pt x="8" y="261"/>
                    </a:moveTo>
                    <a:cubicBezTo>
                      <a:pt x="8" y="4"/>
                      <a:pt x="8" y="4"/>
                      <a:pt x="8" y="4"/>
                    </a:cubicBezTo>
                    <a:cubicBezTo>
                      <a:pt x="8" y="2"/>
                      <a:pt x="6" y="0"/>
                      <a:pt x="4" y="0"/>
                    </a:cubicBezTo>
                    <a:cubicBezTo>
                      <a:pt x="2" y="0"/>
                      <a:pt x="0" y="2"/>
                      <a:pt x="0" y="4"/>
                    </a:cubicBezTo>
                    <a:cubicBezTo>
                      <a:pt x="0" y="254"/>
                      <a:pt x="0" y="254"/>
                      <a:pt x="0" y="254"/>
                    </a:cubicBezTo>
                    <a:lnTo>
                      <a:pt x="8" y="261"/>
                    </a:lnTo>
                    <a:close/>
                  </a:path>
                </a:pathLst>
              </a:custGeom>
              <a:solidFill>
                <a:schemeClr val="bg1">
                  <a:lumMod val="40000"/>
                  <a:lumOff val="60000"/>
                </a:schemeClr>
              </a:solidFill>
              <a:ln>
                <a:noFill/>
              </a:ln>
            </p:spPr>
            <p:txBody>
              <a:bodyPr/>
              <a:lstStyle/>
              <a:p>
                <a:pPr>
                  <a:defRPr/>
                </a:pPr>
                <a:endParaRPr lang="en-US" dirty="0"/>
              </a:p>
            </p:txBody>
          </p:sp>
          <p:sp>
            <p:nvSpPr>
              <p:cNvPr id="18" name="Freeform 17"/>
              <p:cNvSpPr>
                <a:spLocks/>
              </p:cNvSpPr>
              <p:nvPr/>
            </p:nvSpPr>
            <p:spPr bwMode="black">
              <a:xfrm rot="16200000">
                <a:off x="1145645" y="203239"/>
                <a:ext cx="14299" cy="730406"/>
              </a:xfrm>
              <a:custGeom>
                <a:avLst/>
                <a:gdLst>
                  <a:gd name="T0" fmla="*/ 8 w 8"/>
                  <a:gd name="T1" fmla="*/ 284 h 284"/>
                  <a:gd name="T2" fmla="*/ 8 w 8"/>
                  <a:gd name="T3" fmla="*/ 4 h 284"/>
                  <a:gd name="T4" fmla="*/ 4 w 8"/>
                  <a:gd name="T5" fmla="*/ 0 h 284"/>
                  <a:gd name="T6" fmla="*/ 0 w 8"/>
                  <a:gd name="T7" fmla="*/ 4 h 284"/>
                  <a:gd name="T8" fmla="*/ 0 w 8"/>
                  <a:gd name="T9" fmla="*/ 276 h 284"/>
                  <a:gd name="T10" fmla="*/ 8 w 8"/>
                  <a:gd name="T11" fmla="*/ 284 h 284"/>
                </a:gdLst>
                <a:ahLst/>
                <a:cxnLst>
                  <a:cxn ang="0">
                    <a:pos x="T0" y="T1"/>
                  </a:cxn>
                  <a:cxn ang="0">
                    <a:pos x="T2" y="T3"/>
                  </a:cxn>
                  <a:cxn ang="0">
                    <a:pos x="T4" y="T5"/>
                  </a:cxn>
                  <a:cxn ang="0">
                    <a:pos x="T6" y="T7"/>
                  </a:cxn>
                  <a:cxn ang="0">
                    <a:pos x="T8" y="T9"/>
                  </a:cxn>
                  <a:cxn ang="0">
                    <a:pos x="T10" y="T11"/>
                  </a:cxn>
                </a:cxnLst>
                <a:rect l="0" t="0" r="r" b="b"/>
                <a:pathLst>
                  <a:path w="8" h="284">
                    <a:moveTo>
                      <a:pt x="8" y="284"/>
                    </a:moveTo>
                    <a:cubicBezTo>
                      <a:pt x="8" y="4"/>
                      <a:pt x="8" y="4"/>
                      <a:pt x="8" y="4"/>
                    </a:cubicBezTo>
                    <a:cubicBezTo>
                      <a:pt x="8" y="2"/>
                      <a:pt x="6" y="0"/>
                      <a:pt x="4" y="0"/>
                    </a:cubicBezTo>
                    <a:cubicBezTo>
                      <a:pt x="2" y="0"/>
                      <a:pt x="0" y="2"/>
                      <a:pt x="0" y="4"/>
                    </a:cubicBezTo>
                    <a:cubicBezTo>
                      <a:pt x="0" y="276"/>
                      <a:pt x="0" y="276"/>
                      <a:pt x="0" y="276"/>
                    </a:cubicBezTo>
                    <a:lnTo>
                      <a:pt x="8" y="284"/>
                    </a:lnTo>
                    <a:close/>
                  </a:path>
                </a:pathLst>
              </a:custGeom>
              <a:solidFill>
                <a:schemeClr val="bg1">
                  <a:lumMod val="40000"/>
                  <a:lumOff val="60000"/>
                </a:schemeClr>
              </a:solidFill>
              <a:ln>
                <a:noFill/>
              </a:ln>
            </p:spPr>
            <p:txBody>
              <a:bodyPr/>
              <a:lstStyle/>
              <a:p>
                <a:pPr>
                  <a:defRPr/>
                </a:pPr>
                <a:endParaRPr lang="en-US" dirty="0"/>
              </a:p>
            </p:txBody>
          </p:sp>
          <p:sp>
            <p:nvSpPr>
              <p:cNvPr id="19" name="Freeform 18"/>
              <p:cNvSpPr>
                <a:spLocks/>
              </p:cNvSpPr>
              <p:nvPr/>
            </p:nvSpPr>
            <p:spPr bwMode="black">
              <a:xfrm rot="16200000">
                <a:off x="1473524" y="543841"/>
                <a:ext cx="57192" cy="92095"/>
              </a:xfrm>
              <a:custGeom>
                <a:avLst/>
                <a:gdLst>
                  <a:gd name="T0" fmla="*/ 23 w 31"/>
                  <a:gd name="T1" fmla="*/ 0 h 49"/>
                  <a:gd name="T2" fmla="*/ 23 w 31"/>
                  <a:gd name="T3" fmla="*/ 41 h 49"/>
                  <a:gd name="T4" fmla="*/ 4 w 31"/>
                  <a:gd name="T5" fmla="*/ 41 h 49"/>
                  <a:gd name="T6" fmla="*/ 0 w 31"/>
                  <a:gd name="T7" fmla="*/ 45 h 49"/>
                  <a:gd name="T8" fmla="*/ 4 w 31"/>
                  <a:gd name="T9" fmla="*/ 49 h 49"/>
                  <a:gd name="T10" fmla="*/ 27 w 31"/>
                  <a:gd name="T11" fmla="*/ 49 h 49"/>
                  <a:gd name="T12" fmla="*/ 31 w 31"/>
                  <a:gd name="T13" fmla="*/ 45 h 49"/>
                  <a:gd name="T14" fmla="*/ 31 w 31"/>
                  <a:gd name="T15" fmla="*/ 8 h 49"/>
                  <a:gd name="T16" fmla="*/ 23 w 3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9">
                    <a:moveTo>
                      <a:pt x="23" y="0"/>
                    </a:moveTo>
                    <a:cubicBezTo>
                      <a:pt x="23" y="41"/>
                      <a:pt x="23" y="41"/>
                      <a:pt x="23" y="41"/>
                    </a:cubicBezTo>
                    <a:cubicBezTo>
                      <a:pt x="4" y="41"/>
                      <a:pt x="4" y="41"/>
                      <a:pt x="4" y="41"/>
                    </a:cubicBezTo>
                    <a:cubicBezTo>
                      <a:pt x="2" y="41"/>
                      <a:pt x="0" y="43"/>
                      <a:pt x="0" y="45"/>
                    </a:cubicBezTo>
                    <a:cubicBezTo>
                      <a:pt x="0" y="47"/>
                      <a:pt x="2" y="49"/>
                      <a:pt x="4" y="49"/>
                    </a:cubicBezTo>
                    <a:cubicBezTo>
                      <a:pt x="27" y="49"/>
                      <a:pt x="27" y="49"/>
                      <a:pt x="27" y="49"/>
                    </a:cubicBezTo>
                    <a:cubicBezTo>
                      <a:pt x="29" y="49"/>
                      <a:pt x="31" y="47"/>
                      <a:pt x="31" y="45"/>
                    </a:cubicBezTo>
                    <a:cubicBezTo>
                      <a:pt x="31" y="8"/>
                      <a:pt x="31" y="8"/>
                      <a:pt x="31" y="8"/>
                    </a:cubicBezTo>
                    <a:lnTo>
                      <a:pt x="23" y="0"/>
                    </a:lnTo>
                    <a:close/>
                  </a:path>
                </a:pathLst>
              </a:custGeom>
              <a:solidFill>
                <a:schemeClr val="bg1">
                  <a:lumMod val="40000"/>
                  <a:lumOff val="60000"/>
                </a:schemeClr>
              </a:solidFill>
              <a:ln>
                <a:noFill/>
              </a:ln>
            </p:spPr>
            <p:txBody>
              <a:bodyPr/>
              <a:lstStyle/>
              <a:p>
                <a:pPr>
                  <a:defRPr/>
                </a:pPr>
                <a:endParaRPr lang="en-US" dirty="0"/>
              </a:p>
            </p:txBody>
          </p:sp>
        </p:grpSp>
        <p:grpSp>
          <p:nvGrpSpPr>
            <p:cNvPr id="7" name="Group 6"/>
            <p:cNvGrpSpPr/>
            <p:nvPr/>
          </p:nvGrpSpPr>
          <p:grpSpPr>
            <a:xfrm>
              <a:off x="511308" y="1227921"/>
              <a:ext cx="381272" cy="583660"/>
              <a:chOff x="476943" y="1237446"/>
              <a:chExt cx="381272" cy="583660"/>
            </a:xfrm>
            <a:solidFill>
              <a:schemeClr val="accent2">
                <a:lumMod val="65000"/>
              </a:schemeClr>
            </a:solidFill>
          </p:grpSpPr>
          <p:sp>
            <p:nvSpPr>
              <p:cNvPr id="11" name="Rounded Rectangle 10"/>
              <p:cNvSpPr/>
              <p:nvPr/>
            </p:nvSpPr>
            <p:spPr>
              <a:xfrm rot="8046229">
                <a:off x="245547" y="1468842"/>
                <a:ext cx="583660" cy="12086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p:cNvSpPr/>
              <p:nvPr/>
            </p:nvSpPr>
            <p:spPr>
              <a:xfrm rot="8046229">
                <a:off x="719839" y="1207261"/>
                <a:ext cx="76335" cy="20041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8" name="Oval 7"/>
            <p:cNvSpPr/>
            <p:nvPr/>
          </p:nvSpPr>
          <p:spPr>
            <a:xfrm>
              <a:off x="725667" y="659790"/>
              <a:ext cx="682770" cy="681543"/>
            </a:xfrm>
            <a:prstGeom prst="ellipse">
              <a:avLst/>
            </a:prstGeom>
            <a:solidFill>
              <a:schemeClr val="bg1">
                <a:lumMod val="20000"/>
                <a:lumOff val="80000"/>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bwMode="white">
            <a:xfrm>
              <a:off x="712964" y="650258"/>
              <a:ext cx="712939" cy="711727"/>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p:cNvSpPr txBox="1">
              <a:spLocks noChangeArrowheads="1"/>
            </p:cNvSpPr>
            <p:nvPr/>
          </p:nvSpPr>
          <p:spPr bwMode="auto">
            <a:xfrm>
              <a:off x="570059" y="786884"/>
              <a:ext cx="978108" cy="44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80000"/>
                </a:lnSpc>
                <a:defRPr/>
              </a:pPr>
              <a:r>
                <a:rPr lang="en-US" altLang="en-US" sz="1400" b="1"/>
                <a:t>CASE STUDY</a:t>
              </a:r>
            </a:p>
          </p:txBody>
        </p:sp>
      </p:grpSp>
      <p:sp>
        <p:nvSpPr>
          <p:cNvPr id="2" name="Title 1"/>
          <p:cNvSpPr>
            <a:spLocks noGrp="1"/>
          </p:cNvSpPr>
          <p:nvPr>
            <p:ph type="title"/>
          </p:nvPr>
        </p:nvSpPr>
        <p:spPr>
          <a:xfrm>
            <a:off x="1898247" y="320675"/>
            <a:ext cx="9680838"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chemeClr val="accent2"/>
              </a:buClr>
              <a:defRPr baseline="0">
                <a:latin typeface="Calibri Light" panose="020F0302020204030204" pitchFamily="34" charset="0"/>
              </a:defRPr>
            </a:lvl1pPr>
            <a:lvl2pPr>
              <a:buClr>
                <a:schemeClr val="accent2"/>
              </a:buClr>
              <a:defRPr baseline="0"/>
            </a:lvl2pPr>
            <a:lvl3pPr>
              <a:buClr>
                <a:schemeClr val="accent2"/>
              </a:buClr>
              <a:defRPr baseline="0"/>
            </a:lvl3pPr>
            <a:lvl4pPr>
              <a:buClr>
                <a:schemeClr val="accent2"/>
              </a:buClr>
              <a:defRPr baseline="0"/>
            </a:lvl4pPr>
            <a:lvl5pPr>
              <a:buClr>
                <a:schemeClr val="accent2"/>
              </a:buCl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Footer Placeholder 7"/>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51163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 Chapter Break">
    <p:spTree>
      <p:nvGrpSpPr>
        <p:cNvPr id="1" name=""/>
        <p:cNvGrpSpPr/>
        <p:nvPr/>
      </p:nvGrpSpPr>
      <p:grpSpPr>
        <a:xfrm>
          <a:off x="0" y="0"/>
          <a:ext cx="0" cy="0"/>
          <a:chOff x="0" y="0"/>
          <a:chExt cx="0" cy="0"/>
        </a:xfrm>
      </p:grpSpPr>
      <p:sp>
        <p:nvSpPr>
          <p:cNvPr id="2" name="Title 1"/>
          <p:cNvSpPr>
            <a:spLocks noGrp="1"/>
          </p:cNvSpPr>
          <p:nvPr>
            <p:ph type="title"/>
          </p:nvPr>
        </p:nvSpPr>
        <p:spPr>
          <a:xfrm>
            <a:off x="841789" y="725466"/>
            <a:ext cx="10515600" cy="2762871"/>
          </a:xfrm>
        </p:spPr>
        <p:txBody>
          <a:bodyPr anchor="b"/>
          <a:lstStyle>
            <a:lvl1pPr algn="ctr">
              <a:defRPr sz="6000">
                <a:solidFill>
                  <a:schemeClr val="bg1"/>
                </a:solidFill>
              </a:defRPr>
            </a:lvl1pPr>
          </a:lstStyle>
          <a:p>
            <a:r>
              <a:rPr lang="en-US"/>
              <a:t>Click to edit Master title style</a:t>
            </a:r>
            <a:endParaRPr lang="en-US" dirty="0"/>
          </a:p>
        </p:txBody>
      </p:sp>
      <p:sp>
        <p:nvSpPr>
          <p:cNvPr id="4" name="Subtitle 2"/>
          <p:cNvSpPr>
            <a:spLocks noGrp="1"/>
          </p:cNvSpPr>
          <p:nvPr>
            <p:ph type="subTitle" idx="1"/>
          </p:nvPr>
        </p:nvSpPr>
        <p:spPr>
          <a:xfrm>
            <a:off x="798247" y="3903264"/>
            <a:ext cx="10581585" cy="1655762"/>
          </a:xfrm>
        </p:spPr>
        <p:txBody>
          <a:bodyPr>
            <a:normAutofit/>
          </a:bodyPr>
          <a:lstStyle>
            <a:lvl1pPr marL="0" indent="0" algn="ctr">
              <a:buNone/>
              <a:defRPr sz="2400" b="0" i="0">
                <a:solidFill>
                  <a:schemeClr val="accent2"/>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3773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6164" y="1825625"/>
            <a:ext cx="5393636" cy="4054475"/>
          </a:xfrm>
        </p:spPr>
        <p:txBody>
          <a:bodyPr/>
          <a:lstStyle>
            <a:lvl1pPr>
              <a:buClr>
                <a:schemeClr val="accent2"/>
              </a:buClr>
              <a:defRPr>
                <a:latin typeface="Calibri Light" panose="020F030202020403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5406885" cy="4054475"/>
          </a:xfrm>
        </p:spPr>
        <p:txBody>
          <a:bodyPr/>
          <a:lstStyle>
            <a:lvl1pPr>
              <a:defRPr>
                <a:latin typeface="Calibri Light" panose="020F0302020204030204" pitchFamily="34" charset="0"/>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669361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A4C581F6-F377-03F2-5F0D-CA33F8F9C8ED}"/>
              </a:ext>
            </a:extLst>
          </p:cNvPr>
          <p:cNvPicPr>
            <a:picLocks noChangeAspect="1"/>
          </p:cNvPicPr>
          <p:nvPr userDrawn="1"/>
        </p:nvPicPr>
        <p:blipFill>
          <a:blip r:embed="rId2"/>
          <a:stretch>
            <a:fillRect/>
          </a:stretch>
        </p:blipFill>
        <p:spPr>
          <a:xfrm>
            <a:off x="0" y="0"/>
            <a:ext cx="12192000" cy="6865150"/>
          </a:xfrm>
          <a:prstGeom prst="rect">
            <a:avLst/>
          </a:prstGeom>
        </p:spPr>
      </p:pic>
      <p:sp>
        <p:nvSpPr>
          <p:cNvPr id="12" name="object 93">
            <a:extLst>
              <a:ext uri="{FF2B5EF4-FFF2-40B4-BE49-F238E27FC236}">
                <a16:creationId xmlns:a16="http://schemas.microsoft.com/office/drawing/2014/main" id="{5F88C36F-7B95-3E2C-CD14-EF53F6B26F20}"/>
              </a:ext>
            </a:extLst>
          </p:cNvPr>
          <p:cNvSpPr txBox="1">
            <a:spLocks noGrp="1"/>
          </p:cNvSpPr>
          <p:nvPr>
            <p:ph type="title" idx="4294967295" hasCustomPrompt="1"/>
          </p:nvPr>
        </p:nvSpPr>
        <p:spPr>
          <a:xfrm>
            <a:off x="508000" y="2341560"/>
            <a:ext cx="6032500" cy="769940"/>
          </a:xfrm>
          <a:prstGeom prst="rect">
            <a:avLst/>
          </a:prstGeom>
        </p:spPr>
        <p:txBody>
          <a:bodyPr>
            <a:noAutofit/>
          </a:bodyPr>
          <a:lstStyle>
            <a:lvl1pPr marR="4555" algn="l" defTabSz="868680">
              <a:tabLst>
                <a:tab pos="4445000" algn="l"/>
              </a:tabLst>
              <a:defRPr sz="5000" b="0" spc="0">
                <a:solidFill>
                  <a:srgbClr val="00502F"/>
                </a:solidFill>
                <a:latin typeface="Calibri" panose="020F0502020204030204" pitchFamily="34" charset="0"/>
                <a:ea typeface="+mj-ea"/>
                <a:cs typeface="Calibri" panose="020F0502020204030204" pitchFamily="34" charset="0"/>
                <a:sym typeface="Calibri"/>
              </a:defRPr>
            </a:lvl1pPr>
          </a:lstStyle>
          <a:p>
            <a:r>
              <a:rPr lang="en-US" dirty="0"/>
              <a:t>Chapter/Divider Slide</a:t>
            </a:r>
            <a:endParaRPr dirty="0"/>
          </a:p>
        </p:txBody>
      </p:sp>
      <p:sp>
        <p:nvSpPr>
          <p:cNvPr id="16" name="Content Placeholder 2">
            <a:extLst>
              <a:ext uri="{FF2B5EF4-FFF2-40B4-BE49-F238E27FC236}">
                <a16:creationId xmlns:a16="http://schemas.microsoft.com/office/drawing/2014/main" id="{6FCB4E82-E486-7A9E-E8B4-20928DB94CF2}"/>
              </a:ext>
            </a:extLst>
          </p:cNvPr>
          <p:cNvSpPr>
            <a:spLocks noGrp="1"/>
          </p:cNvSpPr>
          <p:nvPr>
            <p:ph idx="1" hasCustomPrompt="1"/>
          </p:nvPr>
        </p:nvSpPr>
        <p:spPr>
          <a:xfrm>
            <a:off x="533400" y="3429000"/>
            <a:ext cx="5689600" cy="431800"/>
          </a:xfrm>
        </p:spPr>
        <p:txBody>
          <a:bodyPr>
            <a:noAutofit/>
          </a:bodyPr>
          <a:lstStyle>
            <a:lvl1pPr marL="0" indent="0">
              <a:buClr>
                <a:srgbClr val="EA7321"/>
              </a:buClr>
              <a:buSzPct val="80000"/>
              <a:buFont typeface="Wingdings" pitchFamily="2" charset="2"/>
              <a:buNone/>
              <a:defRPr sz="2800">
                <a:solidFill>
                  <a:srgbClr val="EA7321"/>
                </a:solidFill>
              </a:defRPr>
            </a:lvl1pPr>
            <a:lvl2pPr>
              <a:buClr>
                <a:srgbClr val="EA7321"/>
              </a:buClr>
              <a:defRPr sz="1800">
                <a:solidFill>
                  <a:srgbClr val="A7A7A7"/>
                </a:solidFill>
              </a:defRPr>
            </a:lvl2pPr>
            <a:lvl3pPr>
              <a:buClr>
                <a:srgbClr val="EA7321"/>
              </a:buClr>
              <a:defRPr sz="1800">
                <a:solidFill>
                  <a:srgbClr val="A7A7A7"/>
                </a:solidFill>
              </a:defRPr>
            </a:lvl3pPr>
            <a:lvl4pPr>
              <a:buClr>
                <a:srgbClr val="EA7321"/>
              </a:buClr>
              <a:defRPr sz="1800">
                <a:solidFill>
                  <a:srgbClr val="A7A7A7"/>
                </a:solidFill>
              </a:defRPr>
            </a:lvl4pPr>
            <a:lvl5pPr marL="1828800" indent="0">
              <a:buClr>
                <a:srgbClr val="EA7321"/>
              </a:buClr>
              <a:buNone/>
              <a:defRPr sz="1800">
                <a:solidFill>
                  <a:srgbClr val="A7A7A7"/>
                </a:solidFill>
              </a:defRPr>
            </a:lvl5pPr>
          </a:lstStyle>
          <a:p>
            <a:pPr lvl="0"/>
            <a:r>
              <a:rPr lang="en-US" dirty="0"/>
              <a:t>Speaker Name</a:t>
            </a:r>
          </a:p>
        </p:txBody>
      </p:sp>
      <p:sp>
        <p:nvSpPr>
          <p:cNvPr id="17" name="Content Placeholder 2">
            <a:extLst>
              <a:ext uri="{FF2B5EF4-FFF2-40B4-BE49-F238E27FC236}">
                <a16:creationId xmlns:a16="http://schemas.microsoft.com/office/drawing/2014/main" id="{E969D448-6F5B-3DA5-B583-AE35AF19FA62}"/>
              </a:ext>
            </a:extLst>
          </p:cNvPr>
          <p:cNvSpPr>
            <a:spLocks noGrp="1"/>
          </p:cNvSpPr>
          <p:nvPr>
            <p:ph idx="10" hasCustomPrompt="1"/>
          </p:nvPr>
        </p:nvSpPr>
        <p:spPr>
          <a:xfrm>
            <a:off x="533400" y="3962400"/>
            <a:ext cx="5689600" cy="431800"/>
          </a:xfrm>
        </p:spPr>
        <p:txBody>
          <a:bodyPr>
            <a:noAutofit/>
          </a:bodyPr>
          <a:lstStyle>
            <a:lvl1pPr marL="0" indent="0">
              <a:buClr>
                <a:srgbClr val="EA7321"/>
              </a:buClr>
              <a:buSzPct val="80000"/>
              <a:buFont typeface="Wingdings" pitchFamily="2" charset="2"/>
              <a:buNone/>
              <a:defRPr sz="2800">
                <a:solidFill>
                  <a:srgbClr val="EA7321"/>
                </a:solidFill>
              </a:defRPr>
            </a:lvl1pPr>
            <a:lvl2pPr>
              <a:buClr>
                <a:srgbClr val="EA7321"/>
              </a:buClr>
              <a:defRPr sz="1800">
                <a:solidFill>
                  <a:srgbClr val="A7A7A7"/>
                </a:solidFill>
              </a:defRPr>
            </a:lvl2pPr>
            <a:lvl3pPr>
              <a:buClr>
                <a:srgbClr val="EA7321"/>
              </a:buClr>
              <a:defRPr sz="1800">
                <a:solidFill>
                  <a:srgbClr val="A7A7A7"/>
                </a:solidFill>
              </a:defRPr>
            </a:lvl3pPr>
            <a:lvl4pPr>
              <a:buClr>
                <a:srgbClr val="EA7321"/>
              </a:buClr>
              <a:defRPr sz="1800">
                <a:solidFill>
                  <a:srgbClr val="A7A7A7"/>
                </a:solidFill>
              </a:defRPr>
            </a:lvl4pPr>
            <a:lvl5pPr marL="1828800" indent="0">
              <a:buClr>
                <a:srgbClr val="EA7321"/>
              </a:buClr>
              <a:buNone/>
              <a:defRPr sz="1800">
                <a:solidFill>
                  <a:srgbClr val="A7A7A7"/>
                </a:solidFill>
              </a:defRPr>
            </a:lvl5pPr>
          </a:lstStyle>
          <a:p>
            <a:pPr lvl="0"/>
            <a:r>
              <a:rPr lang="en-US" dirty="0"/>
              <a:t>Month 2023</a:t>
            </a:r>
          </a:p>
        </p:txBody>
      </p:sp>
    </p:spTree>
    <p:extLst>
      <p:ext uri="{BB962C8B-B14F-4D97-AF65-F5344CB8AC3E}">
        <p14:creationId xmlns:p14="http://schemas.microsoft.com/office/powerpoint/2010/main" val="3843797086"/>
      </p:ext>
    </p:extLst>
  </p:cSld>
  <p:clrMapOvr>
    <a:masterClrMapping/>
  </p:clrMapOvr>
  <p:extLst>
    <p:ext uri="{DCECCB84-F9BA-43D5-87BE-67443E8EF086}">
      <p15:sldGuideLst xmlns:p15="http://schemas.microsoft.com/office/powerpoint/2012/main">
        <p15:guide id="1" orient="horz" pos="1896">
          <p15:clr>
            <a:srgbClr val="FBAE40"/>
          </p15:clr>
        </p15:guide>
        <p15:guide id="2" pos="3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2" name="PPT Templates widescreen size_ENG_With USNWR badge-Thank you Slide.png" descr="PPT Templates widescreen size_ENG_With USNWR badge-Thank you Slide.png">
            <a:extLst>
              <a:ext uri="{FF2B5EF4-FFF2-40B4-BE49-F238E27FC236}">
                <a16:creationId xmlns:a16="http://schemas.microsoft.com/office/drawing/2014/main" id="{855DC5B1-D530-711B-E3A5-1B6310695300}"/>
              </a:ext>
            </a:extLst>
          </p:cNvPr>
          <p:cNvPicPr>
            <a:picLocks noChangeAspect="1"/>
          </p:cNvPicPr>
          <p:nvPr userDrawn="1"/>
        </p:nvPicPr>
        <p:blipFill>
          <a:blip r:embed="rId2"/>
          <a:stretch>
            <a:fillRect/>
          </a:stretch>
        </p:blipFill>
        <p:spPr>
          <a:xfrm>
            <a:off x="0" y="999"/>
            <a:ext cx="12192000" cy="6863149"/>
          </a:xfrm>
          <a:prstGeom prst="rect">
            <a:avLst/>
          </a:prstGeom>
          <a:ln w="12700">
            <a:miter lim="400000"/>
          </a:ln>
        </p:spPr>
      </p:pic>
      <p:sp>
        <p:nvSpPr>
          <p:cNvPr id="8" name="object 93">
            <a:extLst>
              <a:ext uri="{FF2B5EF4-FFF2-40B4-BE49-F238E27FC236}">
                <a16:creationId xmlns:a16="http://schemas.microsoft.com/office/drawing/2014/main" id="{E013769B-8068-0CC1-14D0-FAA422D06EF0}"/>
              </a:ext>
            </a:extLst>
          </p:cNvPr>
          <p:cNvSpPr txBox="1">
            <a:spLocks noGrp="1"/>
          </p:cNvSpPr>
          <p:nvPr>
            <p:ph type="title" idx="4294967295" hasCustomPrompt="1"/>
          </p:nvPr>
        </p:nvSpPr>
        <p:spPr>
          <a:xfrm>
            <a:off x="4827587" y="2125663"/>
            <a:ext cx="2533653" cy="769940"/>
          </a:xfrm>
          <a:prstGeom prst="rect">
            <a:avLst/>
          </a:prstGeom>
        </p:spPr>
        <p:txBody>
          <a:bodyPr>
            <a:normAutofit/>
          </a:bodyPr>
          <a:lstStyle>
            <a:lvl1pPr marR="4555" algn="ctr" defTabSz="868680">
              <a:tabLst>
                <a:tab pos="4445000" algn="l"/>
              </a:tabLst>
              <a:defRPr sz="4750" b="1" spc="-190">
                <a:solidFill>
                  <a:srgbClr val="00502F"/>
                </a:solidFill>
                <a:latin typeface="+mj-lt"/>
                <a:ea typeface="+mj-ea"/>
                <a:cs typeface="+mj-cs"/>
                <a:sym typeface="Calibri"/>
              </a:defRPr>
            </a:lvl1pPr>
          </a:lstStyle>
          <a:p>
            <a:r>
              <a:rPr lang="en-US" dirty="0"/>
              <a:t>Thank You</a:t>
            </a:r>
            <a:endParaRPr dirty="0"/>
          </a:p>
        </p:txBody>
      </p:sp>
    </p:spTree>
    <p:extLst>
      <p:ext uri="{BB962C8B-B14F-4D97-AF65-F5344CB8AC3E}">
        <p14:creationId xmlns:p14="http://schemas.microsoft.com/office/powerpoint/2010/main" val="2198092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2347E9-6E2D-4CFF-B9A3-773389248A79}" type="datetimeFigureOut">
              <a:rPr lang="en-US" smtClean="0"/>
              <a:t>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5E1F4-6390-461D-ABE2-32AFDE58A4FA}" type="slidenum">
              <a:rPr lang="en-US" smtClean="0"/>
              <a:t>‹#›</a:t>
            </a:fld>
            <a:endParaRPr lang="en-US"/>
          </a:p>
        </p:txBody>
      </p:sp>
    </p:spTree>
    <p:extLst>
      <p:ext uri="{BB962C8B-B14F-4D97-AF65-F5344CB8AC3E}">
        <p14:creationId xmlns:p14="http://schemas.microsoft.com/office/powerpoint/2010/main" val="1060900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9218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51A6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5475" y="320675"/>
            <a:ext cx="10953750" cy="1325563"/>
          </a:xfrm>
          <a:prstGeom prst="rect">
            <a:avLst/>
          </a:prstGeom>
        </p:spPr>
        <p:txBody>
          <a:bodyPr vert="horz" lIns="0" tIns="45720" rIns="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5475" y="1825625"/>
            <a:ext cx="10953750" cy="4105275"/>
          </a:xfrm>
          <a:prstGeom prst="rect">
            <a:avLst/>
          </a:prstGeom>
        </p:spPr>
        <p:txBody>
          <a:bodyPr vert="horz" lIns="0" tIns="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3"/>
          <p:cNvSpPr>
            <a:spLocks noGrp="1"/>
          </p:cNvSpPr>
          <p:nvPr>
            <p:ph type="ftr" sz="quarter" idx="3"/>
          </p:nvPr>
        </p:nvSpPr>
        <p:spPr>
          <a:xfrm>
            <a:off x="204788" y="6478588"/>
            <a:ext cx="11987212" cy="365125"/>
          </a:xfrm>
          <a:prstGeom prst="rect">
            <a:avLst/>
          </a:prstGeom>
        </p:spPr>
        <p:txBody>
          <a:bodyPr vert="horz" lIns="91440" tIns="45720" rIns="182880" bIns="45720" rtlCol="0" anchor="b" anchorCtr="0"/>
          <a:lstStyle>
            <a:lvl1pPr algn="r">
              <a:defRPr sz="1200">
                <a:solidFill>
                  <a:schemeClr val="accent2"/>
                </a:solidFill>
                <a:latin typeface="Calibri Light" panose="020F0302020204030204" pitchFamily="34" charset="0"/>
              </a:defRPr>
            </a:lvl1pPr>
          </a:lstStyle>
          <a:p>
            <a:pPr>
              <a:defRPr/>
            </a:pPr>
            <a:endParaRPr lang="en-US"/>
          </a:p>
        </p:txBody>
      </p:sp>
    </p:spTree>
    <p:extLst>
      <p:ext uri="{BB962C8B-B14F-4D97-AF65-F5344CB8AC3E}">
        <p14:creationId xmlns:p14="http://schemas.microsoft.com/office/powerpoint/2010/main" val="3978085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3" r:id="rId10"/>
    <p:sldLayoutId id="2147483674" r:id="rId11"/>
  </p:sldLayoutIdLst>
  <p:hf sldNum="0" hdr="0" dt="0"/>
  <p:txStyles>
    <p:titleStyle>
      <a:lvl1pPr algn="l" rtl="0" eaLnBrk="1" fontAlgn="base" hangingPunct="1">
        <a:lnSpc>
          <a:spcPct val="90000"/>
        </a:lnSpc>
        <a:spcBef>
          <a:spcPct val="0"/>
        </a:spcBef>
        <a:spcAft>
          <a:spcPct val="0"/>
        </a:spcAft>
        <a:defRPr sz="4400" kern="1200" spc="-10">
          <a:solidFill>
            <a:schemeClr val="bg1"/>
          </a:solidFill>
          <a:latin typeface="Calibri Light" charset="0"/>
          <a:ea typeface="Calibri Light" charset="0"/>
          <a:cs typeface="Calibri Light" charset="0"/>
        </a:defRPr>
      </a:lvl1pPr>
      <a:lvl2pPr algn="l" rtl="0" eaLnBrk="1" fontAlgn="base" hangingPunct="1">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2pPr>
      <a:lvl3pPr algn="l" rtl="0" eaLnBrk="1" fontAlgn="base" hangingPunct="1">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3pPr>
      <a:lvl4pPr algn="l" rtl="0" eaLnBrk="1" fontAlgn="base" hangingPunct="1">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4pPr>
      <a:lvl5pPr algn="l" rtl="0" eaLnBrk="1" fontAlgn="base" hangingPunct="1">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bg1"/>
          </a:solidFill>
          <a:latin typeface="Calibri Light" panose="020F0302020204030204" pitchFamily="34" charset="0"/>
          <a:cs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Clr>
          <a:schemeClr val="accent2"/>
        </a:buClr>
        <a:buFont typeface="Arial" panose="020B0604020202020204" pitchFamily="34" charset="0"/>
        <a:buChar char="•"/>
        <a:defRPr sz="2800" kern="1200" spc="-10">
          <a:solidFill>
            <a:schemeClr val="accent2"/>
          </a:solidFill>
          <a:latin typeface="Calibri Light" panose="020F0302020204030204" pitchFamily="34" charset="0"/>
          <a:ea typeface="+mn-ea"/>
          <a:cs typeface="+mn-cs"/>
        </a:defRPr>
      </a:lvl1pPr>
      <a:lvl2pPr marL="685800" indent="-228600" algn="l" rtl="0" eaLnBrk="1" fontAlgn="base" hangingPunct="1">
        <a:lnSpc>
          <a:spcPct val="90000"/>
        </a:lnSpc>
        <a:spcBef>
          <a:spcPts val="500"/>
        </a:spcBef>
        <a:spcAft>
          <a:spcPct val="0"/>
        </a:spcAft>
        <a:buClr>
          <a:schemeClr val="accent2"/>
        </a:buClr>
        <a:buFont typeface="Calibri" panose="020F0502020204030204" pitchFamily="34" charset="0"/>
        <a:buChar char="–"/>
        <a:defRPr sz="2400" kern="1200" spc="-10">
          <a:solidFill>
            <a:schemeClr val="accent2"/>
          </a:solidFill>
          <a:latin typeface="Calibri Light" panose="020F0302020204030204" pitchFamily="34" charset="0"/>
          <a:ea typeface="+mn-ea"/>
          <a:cs typeface="+mn-cs"/>
        </a:defRPr>
      </a:lvl2pPr>
      <a:lvl3pPr marL="1143000" indent="-228600" algn="l" rtl="0" eaLnBrk="1" fontAlgn="base" hangingPunct="1">
        <a:lnSpc>
          <a:spcPct val="90000"/>
        </a:lnSpc>
        <a:spcBef>
          <a:spcPts val="500"/>
        </a:spcBef>
        <a:spcAft>
          <a:spcPct val="0"/>
        </a:spcAft>
        <a:buClr>
          <a:schemeClr val="accent2"/>
        </a:buClr>
        <a:buFont typeface="Wingdings" panose="05000000000000000000" pitchFamily="2" charset="2"/>
        <a:buChar char="§"/>
        <a:defRPr sz="2200" kern="1200" spc="-10">
          <a:solidFill>
            <a:schemeClr val="accent2"/>
          </a:solidFill>
          <a:latin typeface="Calibri Light" panose="020F0302020204030204" pitchFamily="34" charset="0"/>
          <a:ea typeface="+mn-ea"/>
          <a:cs typeface="+mn-cs"/>
        </a:defRPr>
      </a:lvl3pPr>
      <a:lvl4pPr marL="1600200" indent="-228600" algn="l" rtl="0" eaLnBrk="1" fontAlgn="base" hangingPunct="1">
        <a:lnSpc>
          <a:spcPct val="90000"/>
        </a:lnSpc>
        <a:spcBef>
          <a:spcPts val="500"/>
        </a:spcBef>
        <a:spcAft>
          <a:spcPct val="0"/>
        </a:spcAft>
        <a:buClr>
          <a:schemeClr val="accent2"/>
        </a:buClr>
        <a:buFont typeface="Calibri" panose="020F0502020204030204" pitchFamily="34" charset="0"/>
        <a:buChar char="»"/>
        <a:defRPr sz="2200" kern="1200" spc="-10">
          <a:solidFill>
            <a:schemeClr val="accent2"/>
          </a:solidFill>
          <a:latin typeface="Calibri Light" panose="020F0302020204030204" pitchFamily="34" charset="0"/>
          <a:ea typeface="+mn-ea"/>
          <a:cs typeface="+mn-cs"/>
        </a:defRPr>
      </a:lvl4pPr>
      <a:lvl5pPr marL="2114550" indent="-285750" algn="l" rtl="0" eaLnBrk="1" fontAlgn="base" hangingPunct="1">
        <a:lnSpc>
          <a:spcPct val="90000"/>
        </a:lnSpc>
        <a:spcBef>
          <a:spcPts val="500"/>
        </a:spcBef>
        <a:spcAft>
          <a:spcPct val="0"/>
        </a:spcAft>
        <a:buClr>
          <a:schemeClr val="accent2"/>
        </a:buClr>
        <a:buFont typeface="Calibri" panose="020F0502020204030204" pitchFamily="34" charset="0"/>
        <a:buChar char="○"/>
        <a:defRPr sz="2200" kern="1200" spc="-10">
          <a:solidFill>
            <a:schemeClr val="accent2"/>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0.xml"/><Relationship Id="rId4" Type="http://schemas.openxmlformats.org/officeDocument/2006/relationships/chart" Target="../charts/char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DAB6E-1DF8-0FBF-310D-A64FB7CB1A0D}"/>
              </a:ext>
            </a:extLst>
          </p:cNvPr>
          <p:cNvSpPr>
            <a:spLocks noGrp="1"/>
          </p:cNvSpPr>
          <p:nvPr>
            <p:ph type="title" idx="4294967295"/>
          </p:nvPr>
        </p:nvSpPr>
        <p:spPr>
          <a:xfrm>
            <a:off x="458056" y="1886330"/>
            <a:ext cx="10515600" cy="1325563"/>
          </a:xfrm>
        </p:spPr>
        <p:txBody>
          <a:bodyPr>
            <a:noAutofit/>
          </a:bodyPr>
          <a:lstStyle/>
          <a:p>
            <a:pPr marL="0" marR="0" algn="l">
              <a:spcBef>
                <a:spcPts val="0"/>
              </a:spcBef>
              <a:spcAft>
                <a:spcPts val="0"/>
              </a:spcAft>
            </a:pPr>
            <a:r>
              <a:rPr lang="en-US" sz="4800" b="0" i="0" u="none" strike="noStrike" dirty="0">
                <a:solidFill>
                  <a:srgbClr val="000000"/>
                </a:solidFill>
                <a:effectLst/>
                <a:latin typeface="Berlin Sans FB" panose="020E0602020502020306" pitchFamily="34" charset="77"/>
                <a:cs typeface="Aldhabi" panose="020F0502020204030204" pitchFamily="34" charset="0"/>
              </a:rPr>
              <a:t>Thoracic Neuroendocrine Carcinomas: SCLC and LCNEC</a:t>
            </a:r>
            <a:endParaRPr lang="en-US" sz="4800" b="0" i="0" u="none" strike="noStrike" dirty="0">
              <a:solidFill>
                <a:srgbClr val="212121"/>
              </a:solidFill>
              <a:effectLst/>
              <a:latin typeface="Berlin Sans FB" panose="020E0602020502020306" pitchFamily="34" charset="77"/>
              <a:cs typeface="Aldhabi" panose="020F0502020204030204" pitchFamily="34" charset="0"/>
            </a:endParaRPr>
          </a:p>
        </p:txBody>
      </p:sp>
      <p:sp>
        <p:nvSpPr>
          <p:cNvPr id="4" name="Content Placeholder 3">
            <a:extLst>
              <a:ext uri="{FF2B5EF4-FFF2-40B4-BE49-F238E27FC236}">
                <a16:creationId xmlns:a16="http://schemas.microsoft.com/office/drawing/2014/main" id="{60680640-185D-0337-DB26-2CD92158215E}"/>
              </a:ext>
            </a:extLst>
          </p:cNvPr>
          <p:cNvSpPr>
            <a:spLocks noGrp="1"/>
          </p:cNvSpPr>
          <p:nvPr>
            <p:ph idx="10"/>
          </p:nvPr>
        </p:nvSpPr>
        <p:spPr>
          <a:xfrm>
            <a:off x="458056" y="3472077"/>
            <a:ext cx="5689600" cy="431800"/>
          </a:xfrm>
        </p:spPr>
        <p:txBody>
          <a:bodyPr/>
          <a:lstStyle/>
          <a:p>
            <a:pPr>
              <a:spcBef>
                <a:spcPts val="600"/>
              </a:spcBef>
            </a:pPr>
            <a:r>
              <a:rPr lang="en-US" b="1" dirty="0"/>
              <a:t>Aman Chauhan, MD</a:t>
            </a:r>
            <a:br>
              <a:rPr lang="en-US" sz="3200" dirty="0"/>
            </a:br>
            <a:r>
              <a:rPr lang="en-US" sz="2400" dirty="0"/>
              <a:t>Associate Professor of Medicine</a:t>
            </a:r>
            <a:br>
              <a:rPr lang="en-US" sz="2400" dirty="0"/>
            </a:br>
            <a:r>
              <a:rPr lang="en-US" sz="2400" dirty="0"/>
              <a:t>Leader Neuroendocrine Oncology Program</a:t>
            </a:r>
          </a:p>
          <a:p>
            <a:pPr>
              <a:spcBef>
                <a:spcPts val="600"/>
              </a:spcBef>
            </a:pPr>
            <a:r>
              <a:rPr lang="en-US" sz="2400" dirty="0"/>
              <a:t>Co-Leader </a:t>
            </a:r>
            <a:r>
              <a:rPr lang="en-US" sz="2400" dirty="0" err="1"/>
              <a:t>Theranostics</a:t>
            </a:r>
            <a:r>
              <a:rPr lang="en-US" sz="2400" dirty="0"/>
              <a:t> Program</a:t>
            </a:r>
            <a:br>
              <a:rPr lang="en-US" sz="2400" dirty="0"/>
            </a:br>
            <a:r>
              <a:rPr lang="en-US" sz="2400" dirty="0"/>
              <a:t>Sylvester Comprehensive Cancer Center</a:t>
            </a:r>
          </a:p>
          <a:p>
            <a:pPr>
              <a:spcBef>
                <a:spcPts val="600"/>
              </a:spcBef>
            </a:pPr>
            <a:r>
              <a:rPr lang="en-US" sz="2400" dirty="0"/>
              <a:t>University of Miami</a:t>
            </a:r>
          </a:p>
          <a:p>
            <a:endParaRPr lang="en-US" dirty="0"/>
          </a:p>
        </p:txBody>
      </p:sp>
    </p:spTree>
    <p:extLst>
      <p:ext uri="{BB962C8B-B14F-4D97-AF65-F5344CB8AC3E}">
        <p14:creationId xmlns:p14="http://schemas.microsoft.com/office/powerpoint/2010/main" val="2084760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r>
              <a:rPr lang="en-US" b="1" dirty="0"/>
              <a:t>Clinical Presentation (SCLC)</a:t>
            </a:r>
          </a:p>
        </p:txBody>
      </p:sp>
      <p:sp>
        <p:nvSpPr>
          <p:cNvPr id="338947" name="Rectangle 3"/>
          <p:cNvSpPr>
            <a:spLocks noGrp="1" noChangeArrowheads="1"/>
          </p:cNvSpPr>
          <p:nvPr>
            <p:ph type="body" idx="1"/>
          </p:nvPr>
        </p:nvSpPr>
        <p:spPr>
          <a:xfrm>
            <a:off x="625475" y="1646238"/>
            <a:ext cx="10967327" cy="5017280"/>
          </a:xfrm>
        </p:spPr>
        <p:txBody>
          <a:bodyPr/>
          <a:lstStyle/>
          <a:p>
            <a:r>
              <a:rPr lang="en-US" sz="4400" dirty="0"/>
              <a:t>Rare to be diagnosed in early stage</a:t>
            </a:r>
          </a:p>
          <a:p>
            <a:r>
              <a:rPr lang="en-US" sz="4400" dirty="0"/>
              <a:t>Brain (30%) </a:t>
            </a:r>
          </a:p>
          <a:p>
            <a:r>
              <a:rPr lang="en-US" sz="4400" dirty="0"/>
              <a:t>Adrenal (20-40%)</a:t>
            </a:r>
          </a:p>
          <a:p>
            <a:r>
              <a:rPr lang="en-US" sz="4400" dirty="0"/>
              <a:t>Liver (25%)</a:t>
            </a:r>
          </a:p>
          <a:p>
            <a:r>
              <a:rPr lang="en-US" sz="4400" dirty="0"/>
              <a:t>Lung</a:t>
            </a:r>
          </a:p>
          <a:p>
            <a:r>
              <a:rPr lang="en-US" sz="4400" dirty="0"/>
              <a:t>Skeleton (35%)</a:t>
            </a:r>
          </a:p>
        </p:txBody>
      </p:sp>
    </p:spTree>
    <p:extLst>
      <p:ext uri="{BB962C8B-B14F-4D97-AF65-F5344CB8AC3E}">
        <p14:creationId xmlns:p14="http://schemas.microsoft.com/office/powerpoint/2010/main" val="1325784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SCLC Paraneoplastic Syndromes</a:t>
            </a:r>
          </a:p>
        </p:txBody>
      </p:sp>
      <p:sp>
        <p:nvSpPr>
          <p:cNvPr id="3" name="Content Placeholder 2"/>
          <p:cNvSpPr>
            <a:spLocks noGrp="1"/>
          </p:cNvSpPr>
          <p:nvPr>
            <p:ph idx="1"/>
          </p:nvPr>
        </p:nvSpPr>
        <p:spPr/>
        <p:txBody>
          <a:bodyPr/>
          <a:lstStyle/>
          <a:p>
            <a:r>
              <a:rPr lang="en-US" dirty="0">
                <a:latin typeface="+mn-lt"/>
              </a:rPr>
              <a:t>SIADH (cisplatin, opiates can also cause hyponatremia) </a:t>
            </a:r>
          </a:p>
          <a:p>
            <a:r>
              <a:rPr lang="en-US" dirty="0">
                <a:latin typeface="+mn-lt"/>
              </a:rPr>
              <a:t>Ectopic ACTH production- Cushing’s syndrome</a:t>
            </a:r>
          </a:p>
          <a:p>
            <a:r>
              <a:rPr lang="en-US" dirty="0">
                <a:latin typeface="+mn-lt"/>
              </a:rPr>
              <a:t>Eaton-Lambert </a:t>
            </a:r>
            <a:r>
              <a:rPr lang="en-US" dirty="0" err="1">
                <a:latin typeface="+mn-lt"/>
              </a:rPr>
              <a:t>Myasthenic</a:t>
            </a:r>
            <a:r>
              <a:rPr lang="en-US" dirty="0">
                <a:latin typeface="+mn-lt"/>
              </a:rPr>
              <a:t> syndrome</a:t>
            </a:r>
          </a:p>
          <a:p>
            <a:pPr lvl="1"/>
            <a:r>
              <a:rPr lang="en-US" dirty="0">
                <a:latin typeface="+mn-lt"/>
              </a:rPr>
              <a:t>proximal muscle weakness that </a:t>
            </a:r>
            <a:r>
              <a:rPr lang="en-US" i="1" dirty="0">
                <a:latin typeface="+mn-lt"/>
              </a:rPr>
              <a:t>improves</a:t>
            </a:r>
            <a:r>
              <a:rPr lang="en-US" dirty="0">
                <a:latin typeface="+mn-lt"/>
              </a:rPr>
              <a:t> on repetition (</a:t>
            </a:r>
            <a:r>
              <a:rPr lang="ja-JP" altLang="en-US" dirty="0">
                <a:latin typeface="+mn-lt"/>
              </a:rPr>
              <a:t>“</a:t>
            </a:r>
            <a:r>
              <a:rPr lang="en-US" dirty="0">
                <a:latin typeface="+mn-lt"/>
              </a:rPr>
              <a:t>facilitation</a:t>
            </a:r>
            <a:r>
              <a:rPr lang="ja-JP" altLang="en-US" dirty="0">
                <a:latin typeface="+mn-lt"/>
              </a:rPr>
              <a:t>”</a:t>
            </a:r>
            <a:r>
              <a:rPr lang="en-US" dirty="0">
                <a:latin typeface="+mn-lt"/>
              </a:rPr>
              <a:t>)</a:t>
            </a:r>
          </a:p>
          <a:p>
            <a:r>
              <a:rPr lang="en-US" dirty="0">
                <a:latin typeface="+mn-lt"/>
              </a:rPr>
              <a:t>Hypercalcemia</a:t>
            </a:r>
          </a:p>
          <a:p>
            <a:r>
              <a:rPr lang="en-US" dirty="0">
                <a:latin typeface="+mn-lt"/>
              </a:rPr>
              <a:t>Peripheral Neuropathy/encephalomyelitis (anti HU; order paraneoplastic panel)</a:t>
            </a:r>
          </a:p>
          <a:p>
            <a:pPr marL="0" indent="0">
              <a:buNone/>
            </a:pPr>
            <a:endParaRPr lang="en-US" dirty="0"/>
          </a:p>
        </p:txBody>
      </p:sp>
      <p:sp>
        <p:nvSpPr>
          <p:cNvPr id="4" name="Footer Placeholder 3"/>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3748954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Two most common neuroendocrine paraneoplastic syndromes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475" y="1396612"/>
            <a:ext cx="9817600" cy="5331602"/>
          </a:xfrm>
        </p:spPr>
      </p:pic>
      <p:sp>
        <p:nvSpPr>
          <p:cNvPr id="4" name="Footer Placeholder 3"/>
          <p:cNvSpPr>
            <a:spLocks noGrp="1"/>
          </p:cNvSpPr>
          <p:nvPr>
            <p:ph type="ftr" sz="quarter" idx="10"/>
          </p:nvPr>
        </p:nvSpPr>
        <p:spPr>
          <a:xfrm>
            <a:off x="204788" y="6542756"/>
            <a:ext cx="11987212" cy="365125"/>
          </a:xfrm>
        </p:spPr>
        <p:txBody>
          <a:bodyPr/>
          <a:lstStyle/>
          <a:p>
            <a:pPr>
              <a:defRPr/>
            </a:pPr>
            <a:r>
              <a:rPr lang="en-US" dirty="0" err="1"/>
              <a:t>Soomro</a:t>
            </a:r>
            <a:r>
              <a:rPr lang="en-US" dirty="0"/>
              <a:t> Z et al J </a:t>
            </a:r>
            <a:r>
              <a:rPr lang="en-US" dirty="0" err="1"/>
              <a:t>Thorac</a:t>
            </a:r>
            <a:r>
              <a:rPr lang="en-US" dirty="0"/>
              <a:t> Dis. 2020; 12: 6253-6263</a:t>
            </a:r>
          </a:p>
        </p:txBody>
      </p:sp>
    </p:spTree>
    <p:extLst>
      <p:ext uri="{BB962C8B-B14F-4D97-AF65-F5344CB8AC3E}">
        <p14:creationId xmlns:p14="http://schemas.microsoft.com/office/powerpoint/2010/main" val="11069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04517" y="2295939"/>
            <a:ext cx="9475292" cy="4572000"/>
          </a:xfrm>
        </p:spPr>
        <p:txBody>
          <a:bodyPr/>
          <a:lstStyle/>
          <a:p>
            <a:r>
              <a:rPr lang="en-US" dirty="0"/>
              <a:t>Chromogranin A</a:t>
            </a:r>
          </a:p>
          <a:p>
            <a:r>
              <a:rPr lang="en-US" dirty="0"/>
              <a:t>NSE</a:t>
            </a:r>
          </a:p>
        </p:txBody>
      </p:sp>
      <p:sp>
        <p:nvSpPr>
          <p:cNvPr id="3" name="Title 2"/>
          <p:cNvSpPr>
            <a:spLocks noGrp="1"/>
          </p:cNvSpPr>
          <p:nvPr>
            <p:ph type="title"/>
          </p:nvPr>
        </p:nvSpPr>
        <p:spPr>
          <a:xfrm>
            <a:off x="900056" y="177801"/>
            <a:ext cx="9475292" cy="1239837"/>
          </a:xfrm>
        </p:spPr>
        <p:txBody>
          <a:bodyPr/>
          <a:lstStyle/>
          <a:p>
            <a:r>
              <a:rPr lang="en-US" b="1" dirty="0">
                <a:solidFill>
                  <a:schemeClr val="accent2"/>
                </a:solidFill>
              </a:rPr>
              <a:t>Blood Based Diagnostic Test Unreliable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0662" y="1417638"/>
            <a:ext cx="4371803" cy="4469497"/>
          </a:xfrm>
          <a:prstGeom prst="rect">
            <a:avLst/>
          </a:prstGeom>
        </p:spPr>
      </p:pic>
      <p:sp>
        <p:nvSpPr>
          <p:cNvPr id="6" name="Arrow: Down 5"/>
          <p:cNvSpPr/>
          <p:nvPr/>
        </p:nvSpPr>
        <p:spPr>
          <a:xfrm rot="10800000">
            <a:off x="9854704" y="6069697"/>
            <a:ext cx="612397" cy="34804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 name="Arrow: Down 5">
            <a:extLst>
              <a:ext uri="{FF2B5EF4-FFF2-40B4-BE49-F238E27FC236}">
                <a16:creationId xmlns:a16="http://schemas.microsoft.com/office/drawing/2014/main" id="{894B1926-6733-ACEA-339B-C6EC87D32CA2}"/>
              </a:ext>
            </a:extLst>
          </p:cNvPr>
          <p:cNvSpPr/>
          <p:nvPr/>
        </p:nvSpPr>
        <p:spPr>
          <a:xfrm rot="10800000">
            <a:off x="10491438" y="6069697"/>
            <a:ext cx="612397" cy="348042"/>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580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2940" y="1801693"/>
            <a:ext cx="10026812" cy="4094282"/>
          </a:xfrm>
        </p:spPr>
      </p:pic>
      <p:sp>
        <p:nvSpPr>
          <p:cNvPr id="3" name="Title 2"/>
          <p:cNvSpPr>
            <a:spLocks noGrp="1"/>
          </p:cNvSpPr>
          <p:nvPr>
            <p:ph type="title"/>
          </p:nvPr>
        </p:nvSpPr>
        <p:spPr>
          <a:xfrm>
            <a:off x="4713370" y="230809"/>
            <a:ext cx="9475292" cy="1239837"/>
          </a:xfrm>
        </p:spPr>
        <p:txBody>
          <a:bodyPr/>
          <a:lstStyle/>
          <a:p>
            <a:r>
              <a:rPr lang="en-US" dirty="0"/>
              <a:t>LCNEC-NGS</a:t>
            </a:r>
          </a:p>
        </p:txBody>
      </p:sp>
    </p:spTree>
    <p:extLst>
      <p:ext uri="{BB962C8B-B14F-4D97-AF65-F5344CB8AC3E}">
        <p14:creationId xmlns:p14="http://schemas.microsoft.com/office/powerpoint/2010/main" val="10820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3913" y="0"/>
            <a:ext cx="10544314" cy="6769867"/>
          </a:xfrm>
        </p:spPr>
      </p:pic>
    </p:spTree>
    <p:extLst>
      <p:ext uri="{BB962C8B-B14F-4D97-AF65-F5344CB8AC3E}">
        <p14:creationId xmlns:p14="http://schemas.microsoft.com/office/powerpoint/2010/main" val="294082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3913" y="12879"/>
            <a:ext cx="10544314" cy="6769867"/>
          </a:xfrm>
        </p:spPr>
      </p:pic>
      <p:sp>
        <p:nvSpPr>
          <p:cNvPr id="5" name="Arrow: Right 4"/>
          <p:cNvSpPr/>
          <p:nvPr/>
        </p:nvSpPr>
        <p:spPr>
          <a:xfrm>
            <a:off x="3485322" y="4876800"/>
            <a:ext cx="583096" cy="463827"/>
          </a:xfrm>
          <a:prstGeom prst="rightArrow">
            <a:avLst/>
          </a:prstGeom>
          <a:solidFill>
            <a:schemeClr val="bg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C000"/>
              </a:solidFill>
            </a:endParaRPr>
          </a:p>
        </p:txBody>
      </p:sp>
      <p:sp>
        <p:nvSpPr>
          <p:cNvPr id="6" name="Arrow: Down 5"/>
          <p:cNvSpPr/>
          <p:nvPr/>
        </p:nvSpPr>
        <p:spPr>
          <a:xfrm flipV="1">
            <a:off x="7487479" y="5234610"/>
            <a:ext cx="410818" cy="450574"/>
          </a:xfrm>
          <a:prstGeom prst="downArrow">
            <a:avLst/>
          </a:prstGeom>
          <a:solidFill>
            <a:schemeClr val="bg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 name="Arrow: Right 6"/>
          <p:cNvSpPr/>
          <p:nvPr/>
        </p:nvSpPr>
        <p:spPr>
          <a:xfrm flipH="1">
            <a:off x="10084904" y="4982818"/>
            <a:ext cx="371061" cy="477079"/>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091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lstStyle/>
          <a:p>
            <a:pPr algn="ctr"/>
            <a:r>
              <a:rPr lang="en-US" dirty="0"/>
              <a:t>SCLC Staging</a:t>
            </a:r>
          </a:p>
        </p:txBody>
      </p:sp>
      <p:sp>
        <p:nvSpPr>
          <p:cNvPr id="3" name="TextBox 2">
            <a:extLst>
              <a:ext uri="{FF2B5EF4-FFF2-40B4-BE49-F238E27FC236}">
                <a16:creationId xmlns:a16="http://schemas.microsoft.com/office/drawing/2014/main" id="{EBCC0BDA-9550-0B4E-B153-5CAB27609FA0}"/>
              </a:ext>
            </a:extLst>
          </p:cNvPr>
          <p:cNvSpPr txBox="1"/>
          <p:nvPr/>
        </p:nvSpPr>
        <p:spPr>
          <a:xfrm>
            <a:off x="812801" y="1758463"/>
            <a:ext cx="10766424" cy="452431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rPr>
              <a:t>NCCN recommends incorporation of both Old VA Classification and TNM classification</a:t>
            </a:r>
          </a:p>
          <a:p>
            <a:endParaRPr lang="en-US" sz="2800" dirty="0">
              <a:solidFill>
                <a:schemeClr val="accent2"/>
              </a:solidFill>
            </a:endParaRPr>
          </a:p>
          <a:p>
            <a:pPr marL="285750" indent="-285750">
              <a:buFont typeface="Arial" panose="020B0604020202020204" pitchFamily="34" charset="0"/>
              <a:buChar char="•"/>
            </a:pPr>
            <a:r>
              <a:rPr lang="en-US" sz="2800" dirty="0">
                <a:solidFill>
                  <a:schemeClr val="accent2"/>
                </a:solidFill>
              </a:rPr>
              <a:t>VA:  </a:t>
            </a:r>
            <a:r>
              <a:rPr lang="en-US" sz="2800" b="1" u="sng" dirty="0">
                <a:solidFill>
                  <a:schemeClr val="accent2"/>
                </a:solidFill>
              </a:rPr>
              <a:t>Limited Stage</a:t>
            </a:r>
          </a:p>
          <a:p>
            <a:r>
              <a:rPr lang="en-US" sz="2800" dirty="0">
                <a:solidFill>
                  <a:schemeClr val="accent2"/>
                </a:solidFill>
              </a:rPr>
              <a:t>	Confined to ipsilateral hemithorax and can be covered in a 	radiation field</a:t>
            </a:r>
          </a:p>
          <a:p>
            <a:endParaRPr lang="en-US" sz="2800" dirty="0">
              <a:solidFill>
                <a:schemeClr val="accent2"/>
              </a:solidFill>
            </a:endParaRPr>
          </a:p>
          <a:p>
            <a:r>
              <a:rPr lang="en-US" sz="2800" b="1" dirty="0">
                <a:solidFill>
                  <a:schemeClr val="accent2"/>
                </a:solidFill>
              </a:rPr>
              <a:t>             </a:t>
            </a:r>
            <a:r>
              <a:rPr lang="en-US" sz="2800" b="1" u="sng" dirty="0">
                <a:solidFill>
                  <a:schemeClr val="accent2"/>
                </a:solidFill>
              </a:rPr>
              <a:t>Extensive Stage</a:t>
            </a:r>
          </a:p>
          <a:p>
            <a:r>
              <a:rPr lang="en-US" sz="2800" dirty="0">
                <a:solidFill>
                  <a:schemeClr val="accent2"/>
                </a:solidFill>
              </a:rPr>
              <a:t>	 Beyond ipsilateral hemithorax, distant </a:t>
            </a:r>
            <a:r>
              <a:rPr lang="en-US" sz="2800" dirty="0" err="1">
                <a:solidFill>
                  <a:schemeClr val="accent2"/>
                </a:solidFill>
              </a:rPr>
              <a:t>mets</a:t>
            </a:r>
            <a:r>
              <a:rPr lang="en-US" sz="2800" dirty="0">
                <a:solidFill>
                  <a:schemeClr val="accent2"/>
                </a:solidFill>
              </a:rPr>
              <a:t>, pleural effusion</a:t>
            </a:r>
          </a:p>
          <a:p>
            <a:endParaRPr lang="en-US" dirty="0">
              <a:solidFill>
                <a:schemeClr val="accent2"/>
              </a:solidFill>
            </a:endParaRPr>
          </a:p>
          <a:p>
            <a:endParaRPr lang="en-US" dirty="0">
              <a:solidFill>
                <a:schemeClr val="accent2"/>
              </a:solidFill>
            </a:endParaRPr>
          </a:p>
        </p:txBody>
      </p:sp>
    </p:spTree>
    <p:extLst>
      <p:ext uri="{BB962C8B-B14F-4D97-AF65-F5344CB8AC3E}">
        <p14:creationId xmlns:p14="http://schemas.microsoft.com/office/powerpoint/2010/main" val="470105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568" y="244066"/>
            <a:ext cx="10953750" cy="1325563"/>
          </a:xfrm>
        </p:spPr>
        <p:txBody>
          <a:bodyPr/>
          <a:lstStyle/>
          <a:p>
            <a:r>
              <a:rPr lang="en-US" dirty="0"/>
              <a:t>Surgical Treatment for Stage I</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4193" y="1432832"/>
            <a:ext cx="7823239" cy="3855539"/>
          </a:xfrm>
        </p:spPr>
      </p:pic>
      <p:sp>
        <p:nvSpPr>
          <p:cNvPr id="4" name="Footer Placeholder 3"/>
          <p:cNvSpPr>
            <a:spLocks noGrp="1"/>
          </p:cNvSpPr>
          <p:nvPr>
            <p:ph type="ftr" sz="quarter" idx="10"/>
          </p:nvPr>
        </p:nvSpPr>
        <p:spPr/>
        <p:txBody>
          <a:bodyPr/>
          <a:lstStyle/>
          <a:p>
            <a:pPr>
              <a:defRPr/>
            </a:pPr>
            <a:r>
              <a:rPr lang="en-US" dirty="0"/>
              <a:t>NCCN Guidelines Small Cell Lung Cancer v3. 2021</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739" y="5288371"/>
            <a:ext cx="8524145" cy="1190217"/>
          </a:xfrm>
          <a:prstGeom prst="rect">
            <a:avLst/>
          </a:prstGeom>
        </p:spPr>
      </p:pic>
    </p:spTree>
    <p:extLst>
      <p:ext uri="{BB962C8B-B14F-4D97-AF65-F5344CB8AC3E}">
        <p14:creationId xmlns:p14="http://schemas.microsoft.com/office/powerpoint/2010/main" val="781900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effectLst/>
              </a:rPr>
              <a:t>Limited vs. Extensive stage</a:t>
            </a:r>
            <a:endParaRPr lang="en-US" dirty="0"/>
          </a:p>
        </p:txBody>
      </p:sp>
      <p:graphicFrame>
        <p:nvGraphicFramePr>
          <p:cNvPr id="5" name="Content Placeholder 4"/>
          <p:cNvGraphicFramePr>
            <a:graphicFrameLocks noGrp="1"/>
          </p:cNvGraphicFramePr>
          <p:nvPr>
            <p:ph idx="1"/>
          </p:nvPr>
        </p:nvGraphicFramePr>
        <p:xfrm>
          <a:off x="625475" y="1825625"/>
          <a:ext cx="10953738" cy="4129910"/>
        </p:xfrm>
        <a:graphic>
          <a:graphicData uri="http://schemas.openxmlformats.org/drawingml/2006/table">
            <a:tbl>
              <a:tblPr firstRow="1" bandRow="1">
                <a:tableStyleId>{5C22544A-7EE6-4342-B048-85BDC9FD1C3A}</a:tableStyleId>
              </a:tblPr>
              <a:tblGrid>
                <a:gridCol w="3651246">
                  <a:extLst>
                    <a:ext uri="{9D8B030D-6E8A-4147-A177-3AD203B41FA5}">
                      <a16:colId xmlns:a16="http://schemas.microsoft.com/office/drawing/2014/main" val="20000"/>
                    </a:ext>
                  </a:extLst>
                </a:gridCol>
                <a:gridCol w="3651246">
                  <a:extLst>
                    <a:ext uri="{9D8B030D-6E8A-4147-A177-3AD203B41FA5}">
                      <a16:colId xmlns:a16="http://schemas.microsoft.com/office/drawing/2014/main" val="20001"/>
                    </a:ext>
                  </a:extLst>
                </a:gridCol>
                <a:gridCol w="3651246">
                  <a:extLst>
                    <a:ext uri="{9D8B030D-6E8A-4147-A177-3AD203B41FA5}">
                      <a16:colId xmlns:a16="http://schemas.microsoft.com/office/drawing/2014/main" val="20002"/>
                    </a:ext>
                  </a:extLst>
                </a:gridCol>
              </a:tblGrid>
              <a:tr h="464755">
                <a:tc>
                  <a:txBody>
                    <a:bodyPr/>
                    <a:lstStyle/>
                    <a:p>
                      <a:endParaRPr lang="en-US" dirty="0"/>
                    </a:p>
                  </a:txBody>
                  <a:tcPr marL="125810" marR="125810"/>
                </a:tc>
                <a:tc>
                  <a:txBody>
                    <a:bodyPr/>
                    <a:lstStyle/>
                    <a:p>
                      <a:r>
                        <a:rPr lang="en-US" dirty="0"/>
                        <a:t>Limited stage</a:t>
                      </a:r>
                    </a:p>
                  </a:txBody>
                  <a:tcPr marL="125810" marR="125810"/>
                </a:tc>
                <a:tc>
                  <a:txBody>
                    <a:bodyPr/>
                    <a:lstStyle/>
                    <a:p>
                      <a:r>
                        <a:rPr lang="en-US" dirty="0"/>
                        <a:t>Extensive stage</a:t>
                      </a:r>
                    </a:p>
                  </a:txBody>
                  <a:tcPr marL="125810" marR="125810"/>
                </a:tc>
                <a:extLst>
                  <a:ext uri="{0D108BD9-81ED-4DB2-BD59-A6C34878D82A}">
                    <a16:rowId xmlns:a16="http://schemas.microsoft.com/office/drawing/2014/main" val="10000"/>
                  </a:ext>
                </a:extLst>
              </a:tr>
              <a:tr h="802179">
                <a:tc>
                  <a:txBody>
                    <a:bodyPr/>
                    <a:lstStyle/>
                    <a:p>
                      <a:r>
                        <a:rPr lang="en-US" sz="2400" b="1" dirty="0"/>
                        <a:t>Incidence</a:t>
                      </a:r>
                    </a:p>
                  </a:txBody>
                  <a:tcPr marL="125810" marR="125810"/>
                </a:tc>
                <a:tc>
                  <a:txBody>
                    <a:bodyPr/>
                    <a:lstStyle/>
                    <a:p>
                      <a:r>
                        <a:rPr lang="en-US" sz="2400" b="1" dirty="0"/>
                        <a:t>1 out of 3 people with SCLC</a:t>
                      </a:r>
                    </a:p>
                  </a:txBody>
                  <a:tcPr marL="125810" marR="125810"/>
                </a:tc>
                <a:tc>
                  <a:txBody>
                    <a:bodyPr/>
                    <a:lstStyle/>
                    <a:p>
                      <a:r>
                        <a:rPr lang="en-US" sz="2400" b="1" dirty="0"/>
                        <a:t>2 out of 3 people with SCLC</a:t>
                      </a:r>
                    </a:p>
                  </a:txBody>
                  <a:tcPr marL="125810" marR="125810"/>
                </a:tc>
                <a:extLst>
                  <a:ext uri="{0D108BD9-81ED-4DB2-BD59-A6C34878D82A}">
                    <a16:rowId xmlns:a16="http://schemas.microsoft.com/office/drawing/2014/main" val="10001"/>
                  </a:ext>
                </a:extLst>
              </a:tr>
              <a:tr h="1489761">
                <a:tc>
                  <a:txBody>
                    <a:bodyPr/>
                    <a:lstStyle/>
                    <a:p>
                      <a:r>
                        <a:rPr lang="en-US" sz="2400" b="1" dirty="0"/>
                        <a:t>Spread</a:t>
                      </a:r>
                    </a:p>
                  </a:txBody>
                  <a:tcPr marL="125810" marR="125810"/>
                </a:tc>
                <a:tc>
                  <a:txBody>
                    <a:bodyPr/>
                    <a:lstStyle/>
                    <a:p>
                      <a:r>
                        <a:rPr lang="en-US" sz="2400" b="1" dirty="0"/>
                        <a:t>Only in one lung and perhaps in lymph nodes on the same side of the chest</a:t>
                      </a:r>
                    </a:p>
                  </a:txBody>
                  <a:tcPr marL="125810" marR="125810"/>
                </a:tc>
                <a:tc>
                  <a:txBody>
                    <a:bodyPr/>
                    <a:lstStyle/>
                    <a:p>
                      <a:r>
                        <a:rPr lang="en-US" sz="2400" b="1" dirty="0"/>
                        <a:t>To other lung, to lymph nodes on the other side of the chest, or to distant organs</a:t>
                      </a:r>
                    </a:p>
                  </a:txBody>
                  <a:tcPr marL="125810" marR="125810"/>
                </a:tc>
                <a:extLst>
                  <a:ext uri="{0D108BD9-81ED-4DB2-BD59-A6C34878D82A}">
                    <a16:rowId xmlns:a16="http://schemas.microsoft.com/office/drawing/2014/main" val="10002"/>
                  </a:ext>
                </a:extLst>
              </a:tr>
              <a:tr h="464755">
                <a:tc>
                  <a:txBody>
                    <a:bodyPr/>
                    <a:lstStyle/>
                    <a:p>
                      <a:r>
                        <a:rPr lang="en-US" sz="2400" b="1" dirty="0"/>
                        <a:t>Area</a:t>
                      </a:r>
                    </a:p>
                  </a:txBody>
                  <a:tcPr marL="125810" marR="125810"/>
                </a:tc>
                <a:tc>
                  <a:txBody>
                    <a:bodyPr/>
                    <a:lstStyle/>
                    <a:p>
                      <a:r>
                        <a:rPr lang="en-US" sz="2400" b="1" dirty="0"/>
                        <a:t>confined to an area</a:t>
                      </a:r>
                    </a:p>
                  </a:txBody>
                  <a:tcPr marL="125810" marR="125810"/>
                </a:tc>
                <a:tc>
                  <a:txBody>
                    <a:bodyPr/>
                    <a:lstStyle/>
                    <a:p>
                      <a:r>
                        <a:rPr lang="en-US" sz="2400" b="1" dirty="0"/>
                        <a:t>Wide spread</a:t>
                      </a:r>
                    </a:p>
                  </a:txBody>
                  <a:tcPr marL="125810" marR="125810"/>
                </a:tc>
                <a:extLst>
                  <a:ext uri="{0D108BD9-81ED-4DB2-BD59-A6C34878D82A}">
                    <a16:rowId xmlns:a16="http://schemas.microsoft.com/office/drawing/2014/main" val="10003"/>
                  </a:ext>
                </a:extLst>
              </a:tr>
              <a:tr h="464755">
                <a:tc>
                  <a:txBody>
                    <a:bodyPr/>
                    <a:lstStyle/>
                    <a:p>
                      <a:r>
                        <a:rPr lang="en-US" sz="2400" b="1" dirty="0"/>
                        <a:t>Treatment</a:t>
                      </a:r>
                    </a:p>
                  </a:txBody>
                  <a:tcPr marL="125810" marR="125810"/>
                </a:tc>
                <a:tc>
                  <a:txBody>
                    <a:bodyPr/>
                    <a:lstStyle/>
                    <a:p>
                      <a:r>
                        <a:rPr lang="en-US" sz="2400" b="1" dirty="0"/>
                        <a:t> chemo-radiation ± PCI</a:t>
                      </a:r>
                      <a:r>
                        <a:rPr lang="en-US" sz="2400" b="1" baseline="0" dirty="0"/>
                        <a:t> </a:t>
                      </a:r>
                      <a:endParaRPr lang="en-US" sz="2400" b="1" dirty="0"/>
                    </a:p>
                  </a:txBody>
                  <a:tcPr marL="125810" marR="125810"/>
                </a:tc>
                <a:tc>
                  <a:txBody>
                    <a:bodyPr/>
                    <a:lstStyle/>
                    <a:p>
                      <a:r>
                        <a:rPr lang="en-US" sz="2400" b="1" dirty="0"/>
                        <a:t>Chemotherapy</a:t>
                      </a:r>
                      <a:r>
                        <a:rPr lang="en-US" sz="2400" b="1" baseline="0" dirty="0"/>
                        <a:t>/</a:t>
                      </a:r>
                      <a:r>
                        <a:rPr lang="en-US" sz="2400" b="1" baseline="0" dirty="0" err="1"/>
                        <a:t>Immuno</a:t>
                      </a:r>
                      <a:r>
                        <a:rPr lang="en-US" sz="2400" b="1" dirty="0"/>
                        <a:t>± PCI</a:t>
                      </a:r>
                      <a:r>
                        <a:rPr lang="en-US" sz="2400" b="1" baseline="0" dirty="0"/>
                        <a:t> </a:t>
                      </a:r>
                      <a:endParaRPr lang="en-US" sz="2400" b="1" dirty="0"/>
                    </a:p>
                  </a:txBody>
                  <a:tcPr marL="125810" marR="12581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7121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6B350-108D-ACB2-78F1-FD17B047FC9C}"/>
              </a:ext>
            </a:extLst>
          </p:cNvPr>
          <p:cNvSpPr>
            <a:spLocks noGrp="1"/>
          </p:cNvSpPr>
          <p:nvPr>
            <p:ph type="title"/>
          </p:nvPr>
        </p:nvSpPr>
        <p:spPr/>
        <p:txBody>
          <a:bodyPr/>
          <a:lstStyle/>
          <a:p>
            <a:endParaRPr lang="en-US"/>
          </a:p>
        </p:txBody>
      </p:sp>
      <p:pic>
        <p:nvPicPr>
          <p:cNvPr id="6" name="Content Placeholder 5" descr="Diagram&#10;&#10;Description automatically generated">
            <a:extLst>
              <a:ext uri="{FF2B5EF4-FFF2-40B4-BE49-F238E27FC236}">
                <a16:creationId xmlns:a16="http://schemas.microsoft.com/office/drawing/2014/main" id="{19743D69-EF47-CEB7-EF49-6584E35A24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248" y="320675"/>
            <a:ext cx="11826204" cy="6216650"/>
          </a:xfrm>
        </p:spPr>
      </p:pic>
    </p:spTree>
    <p:extLst>
      <p:ext uri="{BB962C8B-B14F-4D97-AF65-F5344CB8AC3E}">
        <p14:creationId xmlns:p14="http://schemas.microsoft.com/office/powerpoint/2010/main" val="737840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First Line Therapy</a:t>
            </a:r>
          </a:p>
        </p:txBody>
      </p:sp>
      <p:sp>
        <p:nvSpPr>
          <p:cNvPr id="3" name="Content Placeholder 2"/>
          <p:cNvSpPr>
            <a:spLocks noGrp="1"/>
          </p:cNvSpPr>
          <p:nvPr>
            <p:ph idx="1"/>
          </p:nvPr>
        </p:nvSpPr>
        <p:spPr/>
        <p:txBody>
          <a:bodyPr/>
          <a:lstStyle/>
          <a:p>
            <a:r>
              <a:rPr lang="en-US" dirty="0"/>
              <a:t>During the 1970s CAV (cyclophosphamide, </a:t>
            </a:r>
            <a:r>
              <a:rPr lang="en-US" dirty="0" err="1"/>
              <a:t>adriamycin</a:t>
            </a:r>
            <a:r>
              <a:rPr lang="en-US" dirty="0"/>
              <a:t>, and vincristine) was the standard regimen</a:t>
            </a:r>
          </a:p>
          <a:p>
            <a:r>
              <a:rPr lang="en-US" dirty="0"/>
              <a:t>In the 1980s several phase III clinical trials demonstrated that EP (</a:t>
            </a:r>
            <a:r>
              <a:rPr lang="en-US" dirty="0" err="1"/>
              <a:t>Etoposide</a:t>
            </a:r>
            <a:r>
              <a:rPr lang="en-US" dirty="0"/>
              <a:t> + Platinum) was equivalent to CAV</a:t>
            </a:r>
          </a:p>
          <a:p>
            <a:endParaRPr lang="en-US" dirty="0"/>
          </a:p>
        </p:txBody>
      </p:sp>
      <p:pic>
        <p:nvPicPr>
          <p:cNvPr id="4" name="Picture 3" descr="Screen Shot 2016-08-10 at 12.06.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919" y="3936212"/>
            <a:ext cx="7975600" cy="2260600"/>
          </a:xfrm>
          <a:prstGeom prst="rect">
            <a:avLst/>
          </a:prstGeom>
        </p:spPr>
      </p:pic>
    </p:spTree>
    <p:extLst>
      <p:ext uri="{BB962C8B-B14F-4D97-AF65-F5344CB8AC3E}">
        <p14:creationId xmlns:p14="http://schemas.microsoft.com/office/powerpoint/2010/main" val="2193150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62" y="242229"/>
            <a:ext cx="10953750" cy="710749"/>
          </a:xfrm>
        </p:spPr>
        <p:txBody>
          <a:bodyPr/>
          <a:lstStyle/>
          <a:p>
            <a:pPr algn="ctr"/>
            <a:r>
              <a:rPr lang="en-US" sz="2800" b="1" dirty="0">
                <a:solidFill>
                  <a:schemeClr val="accent2"/>
                </a:solidFill>
              </a:rPr>
              <a:t>Immunotherapy 1</a:t>
            </a:r>
            <a:r>
              <a:rPr lang="en-US" sz="2800" b="1" baseline="30000" dirty="0">
                <a:solidFill>
                  <a:schemeClr val="accent2"/>
                </a:solidFill>
              </a:rPr>
              <a:t>st</a:t>
            </a:r>
            <a:r>
              <a:rPr lang="en-US" sz="2800" b="1" dirty="0">
                <a:solidFill>
                  <a:schemeClr val="accent2"/>
                </a:solidFill>
              </a:rPr>
              <a:t> line advanced SCLC</a:t>
            </a:r>
            <a:br>
              <a:rPr lang="en-US" sz="2800" b="1" dirty="0">
                <a:solidFill>
                  <a:schemeClr val="accent2"/>
                </a:solidFill>
              </a:rPr>
            </a:br>
            <a:r>
              <a:rPr lang="en-US" sz="2800" b="1" dirty="0">
                <a:solidFill>
                  <a:schemeClr val="accent2"/>
                </a:solidFill>
              </a:rPr>
              <a:t>Impower 133 </a:t>
            </a:r>
            <a:r>
              <a:rPr lang="en-US" sz="2800" b="1" dirty="0" err="1">
                <a:solidFill>
                  <a:schemeClr val="accent2"/>
                </a:solidFill>
              </a:rPr>
              <a:t>Carbo+Etop</a:t>
            </a:r>
            <a:r>
              <a:rPr lang="en-US" sz="2800" b="1" dirty="0">
                <a:solidFill>
                  <a:schemeClr val="accent2"/>
                </a:solidFill>
              </a:rPr>
              <a:t> +/- </a:t>
            </a:r>
            <a:r>
              <a:rPr lang="en-US" sz="2800" b="1" dirty="0" err="1">
                <a:solidFill>
                  <a:schemeClr val="accent2"/>
                </a:solidFill>
              </a:rPr>
              <a:t>Atezo</a:t>
            </a:r>
            <a:r>
              <a:rPr lang="en-US" sz="2800" b="1" dirty="0">
                <a:solidFill>
                  <a:schemeClr val="accent2"/>
                </a:solidFill>
              </a:rPr>
              <a:t> then </a:t>
            </a:r>
            <a:r>
              <a:rPr lang="en-US" sz="2800" b="1" dirty="0" err="1">
                <a:solidFill>
                  <a:schemeClr val="accent2"/>
                </a:solidFill>
              </a:rPr>
              <a:t>Atezo</a:t>
            </a:r>
            <a:r>
              <a:rPr lang="en-US" sz="2800" b="1" dirty="0">
                <a:solidFill>
                  <a:schemeClr val="accent2"/>
                </a:solidFill>
              </a:rPr>
              <a:t> maintenance: Overall Survival (Median F/U 22.9 </a:t>
            </a:r>
            <a:r>
              <a:rPr lang="en-US" sz="2800" b="1" dirty="0" err="1">
                <a:solidFill>
                  <a:schemeClr val="accent2"/>
                </a:solidFill>
              </a:rPr>
              <a:t>mos</a:t>
            </a:r>
            <a:r>
              <a:rPr lang="en-US" sz="2800" b="1" dirty="0">
                <a:solidFill>
                  <a:schemeClr val="accent2"/>
                </a:solidFill>
              </a:rPr>
              <a:t>)</a:t>
            </a:r>
          </a:p>
        </p:txBody>
      </p:sp>
      <p:sp>
        <p:nvSpPr>
          <p:cNvPr id="3" name="Content Placeholder 2"/>
          <p:cNvSpPr>
            <a:spLocks noGrp="1"/>
          </p:cNvSpPr>
          <p:nvPr>
            <p:ph idx="1"/>
          </p:nvPr>
        </p:nvSpPr>
        <p:spPr>
          <a:xfrm>
            <a:off x="561911" y="1237761"/>
            <a:ext cx="11515878" cy="906448"/>
          </a:xfrm>
        </p:spPr>
        <p:txBody>
          <a:bodyPr>
            <a:noAutofit/>
          </a:bodyPr>
          <a:lstStyle/>
          <a:p>
            <a:pPr marL="625475" lvl="1" indent="-342900"/>
            <a:r>
              <a:rPr lang="en-US" sz="2000" b="1" dirty="0">
                <a:solidFill>
                  <a:schemeClr val="accent5"/>
                </a:solidFill>
              </a:rPr>
              <a:t>Given much censorship of data past 18 </a:t>
            </a:r>
            <a:r>
              <a:rPr lang="en-US" sz="2000" b="1" dirty="0" err="1">
                <a:solidFill>
                  <a:schemeClr val="accent5"/>
                </a:solidFill>
              </a:rPr>
              <a:t>mos</a:t>
            </a:r>
            <a:r>
              <a:rPr lang="en-US" sz="2000" b="1" dirty="0">
                <a:solidFill>
                  <a:schemeClr val="accent5"/>
                </a:solidFill>
              </a:rPr>
              <a:t>, implications for long term survival with added </a:t>
            </a:r>
            <a:r>
              <a:rPr lang="en-US" sz="2000" b="1" dirty="0" err="1">
                <a:solidFill>
                  <a:schemeClr val="accent5"/>
                </a:solidFill>
              </a:rPr>
              <a:t>atezo</a:t>
            </a:r>
            <a:r>
              <a:rPr lang="en-US" sz="2000" b="1" dirty="0">
                <a:solidFill>
                  <a:schemeClr val="accent5"/>
                </a:solidFill>
              </a:rPr>
              <a:t> are pending.  </a:t>
            </a:r>
          </a:p>
          <a:p>
            <a:pPr marL="625475" lvl="1" indent="-342900"/>
            <a:r>
              <a:rPr lang="en-US" sz="2000" b="1" dirty="0">
                <a:solidFill>
                  <a:schemeClr val="accent5"/>
                </a:solidFill>
              </a:rPr>
              <a:t>Since there are 5 year OS advantages for NSCLC with added immune checkpoint inhibitors, and the great importance of this outcome, this is a key question.  </a:t>
            </a:r>
          </a:p>
        </p:txBody>
      </p:sp>
      <p:pic>
        <p:nvPicPr>
          <p:cNvPr id="5" name="Picture 4">
            <a:extLst>
              <a:ext uri="{FF2B5EF4-FFF2-40B4-BE49-F238E27FC236}">
                <a16:creationId xmlns:a16="http://schemas.microsoft.com/office/drawing/2014/main" id="{0567D7F6-317D-4588-A59E-A8E6C4AA3236}"/>
              </a:ext>
            </a:extLst>
          </p:cNvPr>
          <p:cNvPicPr>
            <a:picLocks noChangeAspect="1"/>
          </p:cNvPicPr>
          <p:nvPr/>
        </p:nvPicPr>
        <p:blipFill>
          <a:blip r:embed="rId2"/>
          <a:stretch>
            <a:fillRect/>
          </a:stretch>
        </p:blipFill>
        <p:spPr>
          <a:xfrm>
            <a:off x="1423283" y="2587616"/>
            <a:ext cx="8173942" cy="4178051"/>
          </a:xfrm>
          <a:prstGeom prst="rect">
            <a:avLst/>
          </a:prstGeom>
        </p:spPr>
      </p:pic>
      <p:sp>
        <p:nvSpPr>
          <p:cNvPr id="6" name="TextBox 5">
            <a:extLst>
              <a:ext uri="{FF2B5EF4-FFF2-40B4-BE49-F238E27FC236}">
                <a16:creationId xmlns:a16="http://schemas.microsoft.com/office/drawing/2014/main" id="{61762673-D2C5-4538-818A-F2BED1DCDAA9}"/>
              </a:ext>
            </a:extLst>
          </p:cNvPr>
          <p:cNvSpPr txBox="1"/>
          <p:nvPr/>
        </p:nvSpPr>
        <p:spPr>
          <a:xfrm>
            <a:off x="3872285" y="2587616"/>
            <a:ext cx="3275938" cy="461665"/>
          </a:xfrm>
          <a:prstGeom prst="rect">
            <a:avLst/>
          </a:prstGeom>
          <a:noFill/>
        </p:spPr>
        <p:txBody>
          <a:bodyPr wrap="square" rtlCol="0">
            <a:spAutoFit/>
          </a:bodyPr>
          <a:lstStyle/>
          <a:p>
            <a:r>
              <a:rPr lang="en-US" sz="2400" b="1" dirty="0">
                <a:solidFill>
                  <a:schemeClr val="accent6"/>
                </a:solidFill>
              </a:rPr>
              <a:t>Hazard Ratio 0.79</a:t>
            </a:r>
          </a:p>
        </p:txBody>
      </p:sp>
      <p:cxnSp>
        <p:nvCxnSpPr>
          <p:cNvPr id="8" name="Straight Arrow Connector 7">
            <a:extLst>
              <a:ext uri="{FF2B5EF4-FFF2-40B4-BE49-F238E27FC236}">
                <a16:creationId xmlns:a16="http://schemas.microsoft.com/office/drawing/2014/main" id="{83E60E07-51B8-4E31-BFD1-551D08004AE4}"/>
              </a:ext>
            </a:extLst>
          </p:cNvPr>
          <p:cNvCxnSpPr/>
          <p:nvPr/>
        </p:nvCxnSpPr>
        <p:spPr>
          <a:xfrm>
            <a:off x="5963478" y="3107852"/>
            <a:ext cx="1685676" cy="8890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CC0A01E-7B81-46D6-9330-F3A61E2060A5}"/>
              </a:ext>
            </a:extLst>
          </p:cNvPr>
          <p:cNvSpPr txBox="1"/>
          <p:nvPr/>
        </p:nvSpPr>
        <p:spPr>
          <a:xfrm>
            <a:off x="9712911" y="6336816"/>
            <a:ext cx="2364878" cy="338554"/>
          </a:xfrm>
          <a:prstGeom prst="rect">
            <a:avLst/>
          </a:prstGeom>
          <a:noFill/>
        </p:spPr>
        <p:txBody>
          <a:bodyPr wrap="none" rtlCol="0">
            <a:spAutoFit/>
          </a:bodyPr>
          <a:lstStyle/>
          <a:p>
            <a:r>
              <a:rPr lang="en-US" sz="1600" b="1" dirty="0">
                <a:solidFill>
                  <a:schemeClr val="accent2"/>
                </a:solidFill>
              </a:rPr>
              <a:t>Liu. JCO 2021; 39:619-630</a:t>
            </a:r>
          </a:p>
        </p:txBody>
      </p:sp>
    </p:spTree>
    <p:extLst>
      <p:ext uri="{BB962C8B-B14F-4D97-AF65-F5344CB8AC3E}">
        <p14:creationId xmlns:p14="http://schemas.microsoft.com/office/powerpoint/2010/main" val="2521320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FE93-A27C-9748-B64B-3BE73C949560}"/>
              </a:ext>
            </a:extLst>
          </p:cNvPr>
          <p:cNvSpPr>
            <a:spLocks noGrp="1"/>
          </p:cNvSpPr>
          <p:nvPr>
            <p:ph type="title"/>
          </p:nvPr>
        </p:nvSpPr>
        <p:spPr>
          <a:xfrm>
            <a:off x="55659" y="155248"/>
            <a:ext cx="11831541" cy="472905"/>
          </a:xfrm>
        </p:spPr>
        <p:txBody>
          <a:bodyPr/>
          <a:lstStyle/>
          <a:p>
            <a:pPr algn="ctr"/>
            <a:r>
              <a:rPr lang="en-US" sz="2400" b="1" dirty="0">
                <a:solidFill>
                  <a:schemeClr val="accent2"/>
                </a:solidFill>
              </a:rPr>
              <a:t>Immunotherapy 1</a:t>
            </a:r>
            <a:r>
              <a:rPr lang="en-US" sz="2400" b="1" baseline="30000" dirty="0">
                <a:solidFill>
                  <a:schemeClr val="accent2"/>
                </a:solidFill>
              </a:rPr>
              <a:t>st</a:t>
            </a:r>
            <a:r>
              <a:rPr lang="en-US" sz="2400" b="1" dirty="0">
                <a:solidFill>
                  <a:schemeClr val="accent2"/>
                </a:solidFill>
              </a:rPr>
              <a:t> line advanced SCLC</a:t>
            </a:r>
            <a:br>
              <a:rPr lang="en-US" sz="2400" b="1" dirty="0">
                <a:solidFill>
                  <a:schemeClr val="accent2"/>
                </a:solidFill>
              </a:rPr>
            </a:br>
            <a:r>
              <a:rPr lang="en-US" sz="2400" b="1" dirty="0">
                <a:solidFill>
                  <a:schemeClr val="accent2"/>
                </a:solidFill>
              </a:rPr>
              <a:t>CASPIAN: </a:t>
            </a:r>
            <a:r>
              <a:rPr lang="en-US" sz="2400" b="1" dirty="0" err="1">
                <a:solidFill>
                  <a:schemeClr val="accent2"/>
                </a:solidFill>
              </a:rPr>
              <a:t>Platinum+Etop</a:t>
            </a:r>
            <a:r>
              <a:rPr lang="en-US" sz="2400" b="1" dirty="0">
                <a:solidFill>
                  <a:schemeClr val="accent2"/>
                </a:solidFill>
              </a:rPr>
              <a:t> +/- </a:t>
            </a:r>
            <a:r>
              <a:rPr lang="en-US" sz="2400" b="1" dirty="0" err="1">
                <a:solidFill>
                  <a:schemeClr val="accent2"/>
                </a:solidFill>
              </a:rPr>
              <a:t>Durva</a:t>
            </a:r>
            <a:r>
              <a:rPr lang="en-US" sz="2400" b="1" dirty="0">
                <a:solidFill>
                  <a:schemeClr val="accent2"/>
                </a:solidFill>
              </a:rPr>
              <a:t> then maintenance </a:t>
            </a:r>
            <a:r>
              <a:rPr lang="en-US" sz="2400" b="1" dirty="0" err="1">
                <a:solidFill>
                  <a:schemeClr val="accent2"/>
                </a:solidFill>
              </a:rPr>
              <a:t>Durva</a:t>
            </a:r>
            <a:r>
              <a:rPr lang="en-US" sz="2400" b="1" dirty="0">
                <a:solidFill>
                  <a:schemeClr val="accent2"/>
                </a:solidFill>
              </a:rPr>
              <a:t>: OS (Median F/U 25.1 </a:t>
            </a:r>
            <a:r>
              <a:rPr lang="en-US" sz="2400" b="1" dirty="0" err="1">
                <a:solidFill>
                  <a:schemeClr val="accent2"/>
                </a:solidFill>
              </a:rPr>
              <a:t>mos</a:t>
            </a:r>
            <a:r>
              <a:rPr lang="en-US" sz="2400" b="1" dirty="0">
                <a:solidFill>
                  <a:schemeClr val="accent2"/>
                </a:solidFill>
              </a:rPr>
              <a:t>)</a:t>
            </a:r>
            <a:endParaRPr lang="en-US" sz="2400" dirty="0">
              <a:solidFill>
                <a:schemeClr val="accent2"/>
              </a:solidFill>
            </a:endParaRPr>
          </a:p>
        </p:txBody>
      </p:sp>
      <p:sp>
        <p:nvSpPr>
          <p:cNvPr id="9" name="Content Placeholder 2">
            <a:extLst>
              <a:ext uri="{FF2B5EF4-FFF2-40B4-BE49-F238E27FC236}">
                <a16:creationId xmlns:a16="http://schemas.microsoft.com/office/drawing/2014/main" id="{65A62FB1-4EFA-4EEA-9AF9-241710C9CED5}"/>
              </a:ext>
            </a:extLst>
          </p:cNvPr>
          <p:cNvSpPr>
            <a:spLocks noGrp="1"/>
          </p:cNvSpPr>
          <p:nvPr>
            <p:ph idx="1"/>
          </p:nvPr>
        </p:nvSpPr>
        <p:spPr>
          <a:xfrm>
            <a:off x="337931" y="838182"/>
            <a:ext cx="11682856" cy="906448"/>
          </a:xfrm>
        </p:spPr>
        <p:txBody>
          <a:bodyPr>
            <a:noAutofit/>
          </a:bodyPr>
          <a:lstStyle/>
          <a:p>
            <a:pPr marL="625475" lvl="1" indent="-342900"/>
            <a:r>
              <a:rPr lang="en-US" sz="2000" b="1" dirty="0">
                <a:solidFill>
                  <a:schemeClr val="accent5"/>
                </a:solidFill>
              </a:rPr>
              <a:t>Given much censorship of data past 20 </a:t>
            </a:r>
            <a:r>
              <a:rPr lang="en-US" sz="2000" b="1" dirty="0" err="1">
                <a:solidFill>
                  <a:schemeClr val="accent5"/>
                </a:solidFill>
              </a:rPr>
              <a:t>mos</a:t>
            </a:r>
            <a:r>
              <a:rPr lang="en-US" sz="2000" b="1" dirty="0">
                <a:solidFill>
                  <a:schemeClr val="accent5"/>
                </a:solidFill>
              </a:rPr>
              <a:t>, implications for long term survival with added </a:t>
            </a:r>
            <a:r>
              <a:rPr lang="en-US" sz="2000" b="1" dirty="0" err="1">
                <a:solidFill>
                  <a:schemeClr val="accent5"/>
                </a:solidFill>
              </a:rPr>
              <a:t>Durva</a:t>
            </a:r>
            <a:r>
              <a:rPr lang="en-US" sz="2000" b="1" dirty="0">
                <a:solidFill>
                  <a:schemeClr val="accent5"/>
                </a:solidFill>
              </a:rPr>
              <a:t> are pending.  </a:t>
            </a:r>
          </a:p>
          <a:p>
            <a:pPr marL="625475" lvl="1" indent="-342900"/>
            <a:r>
              <a:rPr lang="en-US" sz="2000" b="1" dirty="0">
                <a:solidFill>
                  <a:schemeClr val="accent5"/>
                </a:solidFill>
              </a:rPr>
              <a:t>Since there are 5 year OS advantages for NSCLC with added immune checkpoint inhibitors, and the great importance of this outcome, this is a key question.  </a:t>
            </a:r>
          </a:p>
        </p:txBody>
      </p:sp>
      <p:pic>
        <p:nvPicPr>
          <p:cNvPr id="10" name="Picture 9">
            <a:extLst>
              <a:ext uri="{FF2B5EF4-FFF2-40B4-BE49-F238E27FC236}">
                <a16:creationId xmlns:a16="http://schemas.microsoft.com/office/drawing/2014/main" id="{79194A12-2C90-4B26-A1CB-C54E0540FF58}"/>
              </a:ext>
            </a:extLst>
          </p:cNvPr>
          <p:cNvPicPr>
            <a:picLocks noChangeAspect="1"/>
          </p:cNvPicPr>
          <p:nvPr/>
        </p:nvPicPr>
        <p:blipFill>
          <a:blip r:embed="rId2"/>
          <a:stretch>
            <a:fillRect/>
          </a:stretch>
        </p:blipFill>
        <p:spPr>
          <a:xfrm>
            <a:off x="1878205" y="2176238"/>
            <a:ext cx="8602308" cy="4264904"/>
          </a:xfrm>
          <a:prstGeom prst="rect">
            <a:avLst/>
          </a:prstGeom>
        </p:spPr>
      </p:pic>
      <p:sp>
        <p:nvSpPr>
          <p:cNvPr id="11" name="TextBox 10">
            <a:extLst>
              <a:ext uri="{FF2B5EF4-FFF2-40B4-BE49-F238E27FC236}">
                <a16:creationId xmlns:a16="http://schemas.microsoft.com/office/drawing/2014/main" id="{56669A5F-A7E4-41A0-B1CF-C154A2D2E540}"/>
              </a:ext>
            </a:extLst>
          </p:cNvPr>
          <p:cNvSpPr txBox="1"/>
          <p:nvPr/>
        </p:nvSpPr>
        <p:spPr>
          <a:xfrm>
            <a:off x="6337190" y="3339548"/>
            <a:ext cx="2353586" cy="369332"/>
          </a:xfrm>
          <a:prstGeom prst="rect">
            <a:avLst/>
          </a:prstGeom>
          <a:noFill/>
        </p:spPr>
        <p:txBody>
          <a:bodyPr wrap="square" rtlCol="0">
            <a:spAutoFit/>
          </a:bodyPr>
          <a:lstStyle/>
          <a:p>
            <a:r>
              <a:rPr lang="en-US" dirty="0">
                <a:solidFill>
                  <a:schemeClr val="accent3">
                    <a:lumMod val="75000"/>
                  </a:schemeClr>
                </a:solidFill>
              </a:rPr>
              <a:t>Chemo + </a:t>
            </a:r>
            <a:r>
              <a:rPr lang="en-US" dirty="0" err="1">
                <a:solidFill>
                  <a:schemeClr val="accent3">
                    <a:lumMod val="75000"/>
                  </a:schemeClr>
                </a:solidFill>
              </a:rPr>
              <a:t>Durva</a:t>
            </a:r>
            <a:endParaRPr lang="en-US" dirty="0">
              <a:solidFill>
                <a:schemeClr val="accent3">
                  <a:lumMod val="75000"/>
                </a:schemeClr>
              </a:solidFill>
            </a:endParaRPr>
          </a:p>
        </p:txBody>
      </p:sp>
      <p:cxnSp>
        <p:nvCxnSpPr>
          <p:cNvPr id="13" name="Straight Arrow Connector 12">
            <a:extLst>
              <a:ext uri="{FF2B5EF4-FFF2-40B4-BE49-F238E27FC236}">
                <a16:creationId xmlns:a16="http://schemas.microsoft.com/office/drawing/2014/main" id="{62167C7E-56C8-4585-9882-E6A60B596A29}"/>
              </a:ext>
            </a:extLst>
          </p:cNvPr>
          <p:cNvCxnSpPr/>
          <p:nvPr/>
        </p:nvCxnSpPr>
        <p:spPr>
          <a:xfrm flipH="1">
            <a:off x="6535972" y="3708880"/>
            <a:ext cx="516835" cy="49736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88E5F80-70D2-46B4-89FC-D8CF6C7D6B99}"/>
              </a:ext>
            </a:extLst>
          </p:cNvPr>
          <p:cNvSpPr txBox="1"/>
          <p:nvPr/>
        </p:nvSpPr>
        <p:spPr>
          <a:xfrm>
            <a:off x="4731025" y="4659464"/>
            <a:ext cx="1653871" cy="369332"/>
          </a:xfrm>
          <a:prstGeom prst="rect">
            <a:avLst/>
          </a:prstGeom>
          <a:noFill/>
        </p:spPr>
        <p:txBody>
          <a:bodyPr wrap="square" rtlCol="0">
            <a:spAutoFit/>
          </a:bodyPr>
          <a:lstStyle/>
          <a:p>
            <a:r>
              <a:rPr lang="en-US" dirty="0">
                <a:solidFill>
                  <a:srgbClr val="FF0000"/>
                </a:solidFill>
              </a:rPr>
              <a:t>Chemo</a:t>
            </a:r>
          </a:p>
        </p:txBody>
      </p:sp>
      <p:cxnSp>
        <p:nvCxnSpPr>
          <p:cNvPr id="16" name="Straight Arrow Connector 15">
            <a:extLst>
              <a:ext uri="{FF2B5EF4-FFF2-40B4-BE49-F238E27FC236}">
                <a16:creationId xmlns:a16="http://schemas.microsoft.com/office/drawing/2014/main" id="{FBFD9D42-1042-4349-A81A-618171DCD766}"/>
              </a:ext>
            </a:extLst>
          </p:cNvPr>
          <p:cNvCxnSpPr/>
          <p:nvPr/>
        </p:nvCxnSpPr>
        <p:spPr>
          <a:xfrm flipV="1">
            <a:off x="5184250" y="4317558"/>
            <a:ext cx="357809" cy="3419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0688F4E-1E27-494F-A0A7-0C36C779F465}"/>
              </a:ext>
            </a:extLst>
          </p:cNvPr>
          <p:cNvSpPr txBox="1"/>
          <p:nvPr/>
        </p:nvSpPr>
        <p:spPr>
          <a:xfrm>
            <a:off x="4102873" y="2176238"/>
            <a:ext cx="3275938" cy="461665"/>
          </a:xfrm>
          <a:prstGeom prst="rect">
            <a:avLst/>
          </a:prstGeom>
          <a:noFill/>
        </p:spPr>
        <p:txBody>
          <a:bodyPr wrap="square" rtlCol="0">
            <a:spAutoFit/>
          </a:bodyPr>
          <a:lstStyle/>
          <a:p>
            <a:r>
              <a:rPr lang="en-US" sz="2400" b="1" dirty="0">
                <a:solidFill>
                  <a:schemeClr val="accent6"/>
                </a:solidFill>
              </a:rPr>
              <a:t>Hazard Ratio 0.75</a:t>
            </a:r>
          </a:p>
        </p:txBody>
      </p:sp>
      <p:cxnSp>
        <p:nvCxnSpPr>
          <p:cNvPr id="19" name="Straight Arrow Connector 18">
            <a:extLst>
              <a:ext uri="{FF2B5EF4-FFF2-40B4-BE49-F238E27FC236}">
                <a16:creationId xmlns:a16="http://schemas.microsoft.com/office/drawing/2014/main" id="{89076709-1882-4EE2-AA87-8B838F60CF20}"/>
              </a:ext>
            </a:extLst>
          </p:cNvPr>
          <p:cNvCxnSpPr>
            <a:cxnSpLocks/>
          </p:cNvCxnSpPr>
          <p:nvPr/>
        </p:nvCxnSpPr>
        <p:spPr>
          <a:xfrm>
            <a:off x="6456459" y="2486231"/>
            <a:ext cx="747423" cy="2887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2101B17-B392-4676-8ACA-9D9447673861}"/>
              </a:ext>
            </a:extLst>
          </p:cNvPr>
          <p:cNvSpPr txBox="1"/>
          <p:nvPr/>
        </p:nvSpPr>
        <p:spPr>
          <a:xfrm>
            <a:off x="9165720" y="6497283"/>
            <a:ext cx="2936166"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Goldman , Lancet Oncol,2021</a:t>
            </a:r>
          </a:p>
        </p:txBody>
      </p:sp>
    </p:spTree>
    <p:extLst>
      <p:ext uri="{BB962C8B-B14F-4D97-AF65-F5344CB8AC3E}">
        <p14:creationId xmlns:p14="http://schemas.microsoft.com/office/powerpoint/2010/main" val="2585841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Second Line Therapy</a:t>
            </a:r>
          </a:p>
        </p:txBody>
      </p:sp>
      <p:sp>
        <p:nvSpPr>
          <p:cNvPr id="3" name="Content Placeholder 2"/>
          <p:cNvSpPr>
            <a:spLocks noGrp="1"/>
          </p:cNvSpPr>
          <p:nvPr>
            <p:ph idx="1"/>
          </p:nvPr>
        </p:nvSpPr>
        <p:spPr/>
        <p:txBody>
          <a:bodyPr>
            <a:normAutofit fontScale="92500" lnSpcReduction="10000"/>
          </a:bodyPr>
          <a:lstStyle/>
          <a:p>
            <a:r>
              <a:rPr lang="en-US" dirty="0"/>
              <a:t>Although SCLC is very responsive to initial treatment, most patients relapse with relatively resistant disease</a:t>
            </a:r>
          </a:p>
          <a:p>
            <a:r>
              <a:rPr lang="en-US" dirty="0"/>
              <a:t>These patients have a median survival of only 4 to 5 months when treated with further chemotherapy</a:t>
            </a:r>
          </a:p>
          <a:p>
            <a:r>
              <a:rPr lang="en-US" dirty="0"/>
              <a:t>Second line and third line chemotherapy provides significant palliation in many patients, although the likelihood of response is highly dependent on the time from initial therapy to relapse</a:t>
            </a:r>
          </a:p>
          <a:p>
            <a:pPr lvl="1"/>
            <a:r>
              <a:rPr lang="en-US" dirty="0"/>
              <a:t>If the interval is less than 3 months, response to most agents is poor (&lt;10%)</a:t>
            </a:r>
          </a:p>
          <a:p>
            <a:pPr lvl="1"/>
            <a:r>
              <a:rPr lang="en-US" dirty="0"/>
              <a:t>If interval is more than 3 months, then the expected response rates are approximately 25%</a:t>
            </a:r>
          </a:p>
          <a:p>
            <a:r>
              <a:rPr lang="en-US" b="1" dirty="0"/>
              <a:t>If patients relapse more than 6 months after first line treatment, then treatment with their original regimen is recommended</a:t>
            </a:r>
          </a:p>
        </p:txBody>
      </p:sp>
    </p:spTree>
    <p:extLst>
      <p:ext uri="{BB962C8B-B14F-4D97-AF65-F5344CB8AC3E}">
        <p14:creationId xmlns:p14="http://schemas.microsoft.com/office/powerpoint/2010/main" val="2190152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DF4AE-7202-0644-DAB7-29771B73C533}"/>
              </a:ext>
            </a:extLst>
          </p:cNvPr>
          <p:cNvSpPr>
            <a:spLocks noGrp="1"/>
          </p:cNvSpPr>
          <p:nvPr>
            <p:ph type="title"/>
          </p:nvPr>
        </p:nvSpPr>
        <p:spPr/>
        <p:txBody>
          <a:bodyPr/>
          <a:lstStyle/>
          <a:p>
            <a:r>
              <a:rPr lang="en-US" dirty="0" err="1"/>
              <a:t>Lurbinectadine</a:t>
            </a:r>
            <a:endParaRPr lang="en-US" dirty="0"/>
          </a:p>
        </p:txBody>
      </p:sp>
      <p:sp>
        <p:nvSpPr>
          <p:cNvPr id="3" name="Content Placeholder 2">
            <a:extLst>
              <a:ext uri="{FF2B5EF4-FFF2-40B4-BE49-F238E27FC236}">
                <a16:creationId xmlns:a16="http://schemas.microsoft.com/office/drawing/2014/main" id="{20B7B341-C733-2FB3-E42A-6355391CDD6C}"/>
              </a:ext>
            </a:extLst>
          </p:cNvPr>
          <p:cNvSpPr>
            <a:spLocks noGrp="1"/>
          </p:cNvSpPr>
          <p:nvPr>
            <p:ph idx="1"/>
          </p:nvPr>
        </p:nvSpPr>
        <p:spPr/>
        <p:txBody>
          <a:bodyPr/>
          <a:lstStyle/>
          <a:p>
            <a:r>
              <a:rPr lang="en-US" sz="3600" dirty="0"/>
              <a:t>DNA Binding agent, selectively inhibits RNA polymerase II transcription</a:t>
            </a:r>
          </a:p>
          <a:p>
            <a:r>
              <a:rPr lang="en-US" sz="3600" dirty="0"/>
              <a:t>Single Arm Phase II: 35.2% ORR, </a:t>
            </a:r>
            <a:r>
              <a:rPr lang="en-US" sz="3600" dirty="0" err="1"/>
              <a:t>mPFS</a:t>
            </a:r>
            <a:r>
              <a:rPr lang="en-US" sz="3600" dirty="0"/>
              <a:t> 3.5 </a:t>
            </a:r>
            <a:r>
              <a:rPr lang="en-US" sz="3600" dirty="0" err="1"/>
              <a:t>mo</a:t>
            </a:r>
            <a:r>
              <a:rPr lang="en-US" sz="3600" dirty="0"/>
              <a:t>, </a:t>
            </a:r>
            <a:r>
              <a:rPr lang="en-US" sz="3600" dirty="0" err="1"/>
              <a:t>mOS</a:t>
            </a:r>
            <a:r>
              <a:rPr lang="en-US" sz="3600" dirty="0"/>
              <a:t> 9.3 </a:t>
            </a:r>
            <a:r>
              <a:rPr lang="en-US" sz="3600" dirty="0" err="1"/>
              <a:t>mo</a:t>
            </a:r>
            <a:endParaRPr lang="en-US" sz="3600" dirty="0"/>
          </a:p>
          <a:p>
            <a:r>
              <a:rPr lang="en-US" sz="3600" dirty="0"/>
              <a:t>Grade 4 neutropenia 25%</a:t>
            </a:r>
          </a:p>
          <a:p>
            <a:r>
              <a:rPr lang="en-US" sz="3600" dirty="0"/>
              <a:t>Grade 4 thrombocytopenia 4%</a:t>
            </a:r>
          </a:p>
          <a:p>
            <a:r>
              <a:rPr lang="en-US" sz="3600" dirty="0"/>
              <a:t>Serious AE 10% (febrile neutropenia </a:t>
            </a:r>
            <a:r>
              <a:rPr lang="en-US" sz="3600" dirty="0" err="1"/>
              <a:t>etc</a:t>
            </a:r>
            <a:r>
              <a:rPr lang="en-US" sz="3600" dirty="0"/>
              <a:t>) </a:t>
            </a:r>
          </a:p>
        </p:txBody>
      </p:sp>
      <p:sp>
        <p:nvSpPr>
          <p:cNvPr id="4" name="Footer Placeholder 3">
            <a:extLst>
              <a:ext uri="{FF2B5EF4-FFF2-40B4-BE49-F238E27FC236}">
                <a16:creationId xmlns:a16="http://schemas.microsoft.com/office/drawing/2014/main" id="{610D1AA9-3457-7C5E-13A8-246D2E40A094}"/>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4210834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903" y="0"/>
            <a:ext cx="10953750" cy="1325563"/>
          </a:xfrm>
        </p:spPr>
        <p:txBody>
          <a:bodyPr/>
          <a:lstStyle/>
          <a:p>
            <a:r>
              <a:rPr lang="en-US" dirty="0"/>
              <a:t>Subsequent Therapy</a:t>
            </a:r>
          </a:p>
        </p:txBody>
      </p:sp>
      <p:pic>
        <p:nvPicPr>
          <p:cNvPr id="7" name="Content Placeholder 6" descr="A screenshot of a medical report&#10;&#10;Description automatically generated">
            <a:extLst>
              <a:ext uri="{FF2B5EF4-FFF2-40B4-BE49-F238E27FC236}">
                <a16:creationId xmlns:a16="http://schemas.microsoft.com/office/drawing/2014/main" id="{31CF5979-41AE-FD6E-31C8-33D48C0FA8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3950" y="1061963"/>
            <a:ext cx="9908962" cy="5605537"/>
          </a:xfrm>
        </p:spPr>
      </p:pic>
    </p:spTree>
    <p:extLst>
      <p:ext uri="{BB962C8B-B14F-4D97-AF65-F5344CB8AC3E}">
        <p14:creationId xmlns:p14="http://schemas.microsoft.com/office/powerpoint/2010/main" val="839132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63E456-6EC7-613F-B073-144A1FE9C2D7}"/>
              </a:ext>
            </a:extLst>
          </p:cNvPr>
          <p:cNvSpPr>
            <a:spLocks noGrp="1"/>
          </p:cNvSpPr>
          <p:nvPr>
            <p:ph type="ftr" sz="quarter" idx="10"/>
          </p:nvPr>
        </p:nvSpPr>
        <p:spPr/>
        <p:txBody>
          <a:bodyPr/>
          <a:lstStyle/>
          <a:p>
            <a:pPr>
              <a:defRPr/>
            </a:pPr>
            <a:endParaRPr lang="en-US"/>
          </a:p>
        </p:txBody>
      </p:sp>
      <p:sp>
        <p:nvSpPr>
          <p:cNvPr id="5" name="Title 2">
            <a:extLst>
              <a:ext uri="{FF2B5EF4-FFF2-40B4-BE49-F238E27FC236}">
                <a16:creationId xmlns:a16="http://schemas.microsoft.com/office/drawing/2014/main" id="{CFB8B7CB-F107-FB4D-37F7-1D5C96B3BFAA}"/>
              </a:ext>
            </a:extLst>
          </p:cNvPr>
          <p:cNvSpPr>
            <a:spLocks noGrp="1"/>
          </p:cNvSpPr>
          <p:nvPr>
            <p:ph type="title"/>
          </p:nvPr>
        </p:nvSpPr>
        <p:spPr>
          <a:xfrm>
            <a:off x="721519" y="1831131"/>
            <a:ext cx="10953750" cy="1325563"/>
          </a:xfrm>
        </p:spPr>
        <p:txBody>
          <a:bodyPr/>
          <a:lstStyle/>
          <a:p>
            <a:pPr algn="ctr"/>
            <a:r>
              <a:rPr lang="en-US" sz="4800" b="0" i="0" u="none" strike="noStrike" dirty="0">
                <a:solidFill>
                  <a:schemeClr val="accent2"/>
                </a:solidFill>
                <a:effectLst/>
                <a:latin typeface="-webkit-standard"/>
              </a:rPr>
              <a:t>Clinical Trials: Shaping the Future through Evidence-Based Innovation</a:t>
            </a:r>
            <a:endParaRPr lang="en-US" sz="4800" b="1" dirty="0">
              <a:solidFill>
                <a:schemeClr val="accent2"/>
              </a:solidFill>
            </a:endParaRPr>
          </a:p>
        </p:txBody>
      </p:sp>
    </p:spTree>
    <p:extLst>
      <p:ext uri="{BB962C8B-B14F-4D97-AF65-F5344CB8AC3E}">
        <p14:creationId xmlns:p14="http://schemas.microsoft.com/office/powerpoint/2010/main" val="2480240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64B1-E443-3DE7-DB13-519F5834C917}"/>
              </a:ext>
            </a:extLst>
          </p:cNvPr>
          <p:cNvSpPr>
            <a:spLocks noGrp="1"/>
          </p:cNvSpPr>
          <p:nvPr>
            <p:ph type="title"/>
          </p:nvPr>
        </p:nvSpPr>
        <p:spPr/>
        <p:txBody>
          <a:bodyPr/>
          <a:lstStyle/>
          <a:p>
            <a:pPr algn="ctr"/>
            <a:r>
              <a:rPr lang="en-US" sz="6000" b="1" dirty="0">
                <a:solidFill>
                  <a:schemeClr val="accent6"/>
                </a:solidFill>
              </a:rPr>
              <a:t>Breaking NEWS</a:t>
            </a:r>
          </a:p>
        </p:txBody>
      </p:sp>
      <p:sp>
        <p:nvSpPr>
          <p:cNvPr id="3" name="Content Placeholder 2">
            <a:extLst>
              <a:ext uri="{FF2B5EF4-FFF2-40B4-BE49-F238E27FC236}">
                <a16:creationId xmlns:a16="http://schemas.microsoft.com/office/drawing/2014/main" id="{1633313F-CBE6-1E92-176A-029C7B4D9490}"/>
              </a:ext>
            </a:extLst>
          </p:cNvPr>
          <p:cNvSpPr>
            <a:spLocks noGrp="1"/>
          </p:cNvSpPr>
          <p:nvPr>
            <p:ph idx="1"/>
          </p:nvPr>
        </p:nvSpPr>
        <p:spPr>
          <a:xfrm>
            <a:off x="625475" y="2398713"/>
            <a:ext cx="10953750" cy="4105275"/>
          </a:xfrm>
        </p:spPr>
        <p:txBody>
          <a:bodyPr/>
          <a:lstStyle/>
          <a:p>
            <a:pPr marL="0" indent="0" algn="ctr">
              <a:buNone/>
            </a:pPr>
            <a:r>
              <a:rPr lang="en-US" sz="8000" b="1" baseline="30000" dirty="0">
                <a:solidFill>
                  <a:schemeClr val="accent6">
                    <a:lumMod val="50000"/>
                  </a:schemeClr>
                </a:solidFill>
                <a:latin typeface="Overpass"/>
              </a:rPr>
              <a:t>The First and Only FDA Approved DLL-3 targeting </a:t>
            </a:r>
            <a:r>
              <a:rPr lang="en-US" sz="8000" b="1" baseline="30000" dirty="0" err="1">
                <a:solidFill>
                  <a:schemeClr val="accent6">
                    <a:lumMod val="50000"/>
                  </a:schemeClr>
                </a:solidFill>
                <a:latin typeface="Overpass"/>
              </a:rPr>
              <a:t>BiTE</a:t>
            </a:r>
            <a:r>
              <a:rPr lang="en-US" sz="8000" b="1" baseline="30000" dirty="0">
                <a:solidFill>
                  <a:schemeClr val="accent6">
                    <a:lumMod val="50000"/>
                  </a:schemeClr>
                </a:solidFill>
                <a:latin typeface="Overpass"/>
              </a:rPr>
              <a:t> for ES SCLC</a:t>
            </a:r>
            <a:endParaRPr lang="en-US" sz="8000" dirty="0">
              <a:solidFill>
                <a:schemeClr val="accent6">
                  <a:lumMod val="50000"/>
                </a:schemeClr>
              </a:solidFill>
            </a:endParaRPr>
          </a:p>
        </p:txBody>
      </p:sp>
      <p:sp>
        <p:nvSpPr>
          <p:cNvPr id="4" name="Footer Placeholder 3">
            <a:extLst>
              <a:ext uri="{FF2B5EF4-FFF2-40B4-BE49-F238E27FC236}">
                <a16:creationId xmlns:a16="http://schemas.microsoft.com/office/drawing/2014/main" id="{0DD7660D-CA43-5E62-5707-1DAB69503256}"/>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451380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E200B-2A80-FB3A-576D-969D0738F6B3}"/>
              </a:ext>
            </a:extLst>
          </p:cNvPr>
          <p:cNvSpPr>
            <a:spLocks noGrp="1"/>
          </p:cNvSpPr>
          <p:nvPr>
            <p:ph type="title"/>
          </p:nvPr>
        </p:nvSpPr>
        <p:spPr/>
        <p:txBody>
          <a:bodyPr/>
          <a:lstStyle/>
          <a:p>
            <a:pPr algn="ctr"/>
            <a:r>
              <a:rPr lang="en-US" sz="6000" b="1" dirty="0" err="1">
                <a:solidFill>
                  <a:schemeClr val="accent2"/>
                </a:solidFill>
              </a:rPr>
              <a:t>Tarlatamab</a:t>
            </a:r>
            <a:r>
              <a:rPr lang="en-US" sz="6000" b="1" dirty="0">
                <a:solidFill>
                  <a:schemeClr val="accent2"/>
                </a:solidFill>
              </a:rPr>
              <a:t> in SCLC</a:t>
            </a:r>
          </a:p>
        </p:txBody>
      </p:sp>
      <p:pic>
        <p:nvPicPr>
          <p:cNvPr id="6" name="Content Placeholder 5" descr="A red square with white text&#10;&#10;Description automatically generated">
            <a:extLst>
              <a:ext uri="{FF2B5EF4-FFF2-40B4-BE49-F238E27FC236}">
                <a16:creationId xmlns:a16="http://schemas.microsoft.com/office/drawing/2014/main" id="{83D4763F-4277-D94D-42EC-3201E7FBB8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0972" y="1643063"/>
            <a:ext cx="10349442" cy="4838700"/>
          </a:xfrm>
        </p:spPr>
      </p:pic>
      <p:sp>
        <p:nvSpPr>
          <p:cNvPr id="4" name="Footer Placeholder 3">
            <a:extLst>
              <a:ext uri="{FF2B5EF4-FFF2-40B4-BE49-F238E27FC236}">
                <a16:creationId xmlns:a16="http://schemas.microsoft.com/office/drawing/2014/main" id="{CBAE9F7F-EC66-5E17-1A23-4E3B84816955}"/>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825001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AB4E0-0FF7-106D-82B4-9B7478F168B9}"/>
              </a:ext>
            </a:extLst>
          </p:cNvPr>
          <p:cNvSpPr>
            <a:spLocks noGrp="1"/>
          </p:cNvSpPr>
          <p:nvPr>
            <p:ph type="title"/>
          </p:nvPr>
        </p:nvSpPr>
        <p:spPr/>
        <p:txBody>
          <a:bodyPr/>
          <a:lstStyle/>
          <a:p>
            <a:endParaRPr lang="en-US"/>
          </a:p>
        </p:txBody>
      </p:sp>
      <p:pic>
        <p:nvPicPr>
          <p:cNvPr id="6" name="Content Placeholder 5" descr="A graph of a patient's reaction&#10;&#10;Description automatically generated with medium confidence">
            <a:extLst>
              <a:ext uri="{FF2B5EF4-FFF2-40B4-BE49-F238E27FC236}">
                <a16:creationId xmlns:a16="http://schemas.microsoft.com/office/drawing/2014/main" id="{CF083869-F23F-66FB-59AF-8A9AED5CC9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719" y="320675"/>
            <a:ext cx="10882561" cy="5957888"/>
          </a:xfrm>
        </p:spPr>
      </p:pic>
      <p:sp>
        <p:nvSpPr>
          <p:cNvPr id="4" name="Footer Placeholder 3">
            <a:extLst>
              <a:ext uri="{FF2B5EF4-FFF2-40B4-BE49-F238E27FC236}">
                <a16:creationId xmlns:a16="http://schemas.microsoft.com/office/drawing/2014/main" id="{F7186423-57B2-8546-F6F8-06FA4A510098}"/>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4275283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206CD-9120-6445-B147-9E5BF310AE61}"/>
              </a:ext>
            </a:extLst>
          </p:cNvPr>
          <p:cNvSpPr>
            <a:spLocks noGrp="1"/>
          </p:cNvSpPr>
          <p:nvPr>
            <p:ph type="title"/>
          </p:nvPr>
        </p:nvSpPr>
        <p:spPr>
          <a:xfrm>
            <a:off x="-409057" y="0"/>
            <a:ext cx="11505320" cy="1116107"/>
          </a:xfrm>
        </p:spPr>
        <p:txBody>
          <a:bodyPr/>
          <a:lstStyle/>
          <a:p>
            <a:r>
              <a:rPr lang="en-US" dirty="0">
                <a:solidFill>
                  <a:schemeClr val="tx1"/>
                </a:solidFill>
              </a:rPr>
              <a:t>  </a:t>
            </a:r>
            <a:r>
              <a:rPr lang="en-US" dirty="0">
                <a:solidFill>
                  <a:schemeClr val="accent2"/>
                </a:solidFill>
              </a:rPr>
              <a:t>NET 	                          NEC</a:t>
            </a:r>
          </a:p>
        </p:txBody>
      </p:sp>
      <p:sp>
        <p:nvSpPr>
          <p:cNvPr id="5" name="Rectangle 4">
            <a:extLst>
              <a:ext uri="{FF2B5EF4-FFF2-40B4-BE49-F238E27FC236}">
                <a16:creationId xmlns:a16="http://schemas.microsoft.com/office/drawing/2014/main" id="{3CB1751C-ED78-024A-BAD2-A4CE919279F4}"/>
              </a:ext>
            </a:extLst>
          </p:cNvPr>
          <p:cNvSpPr/>
          <p:nvPr/>
        </p:nvSpPr>
        <p:spPr>
          <a:xfrm>
            <a:off x="493852" y="3704898"/>
            <a:ext cx="2453835" cy="2191473"/>
          </a:xfrm>
          <a:prstGeom prst="rect">
            <a:avLst/>
          </a:prstGeom>
          <a:solidFill>
            <a:schemeClr val="accent5">
              <a:lumMod val="9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solidFill>
                  <a:schemeClr val="accent2"/>
                </a:solidFill>
              </a:rPr>
              <a:t>Grade 1</a:t>
            </a:r>
          </a:p>
        </p:txBody>
      </p:sp>
      <p:sp>
        <p:nvSpPr>
          <p:cNvPr id="6" name="Rectangle 5">
            <a:extLst>
              <a:ext uri="{FF2B5EF4-FFF2-40B4-BE49-F238E27FC236}">
                <a16:creationId xmlns:a16="http://schemas.microsoft.com/office/drawing/2014/main" id="{771A3D9A-38C2-0B41-9D14-97AA73573B20}"/>
              </a:ext>
            </a:extLst>
          </p:cNvPr>
          <p:cNvSpPr/>
          <p:nvPr/>
        </p:nvSpPr>
        <p:spPr>
          <a:xfrm>
            <a:off x="3340824" y="3704897"/>
            <a:ext cx="2331177" cy="2191473"/>
          </a:xfrm>
          <a:prstGeom prst="rect">
            <a:avLst/>
          </a:prstGeom>
          <a:solidFill>
            <a:schemeClr val="accent5">
              <a:lumMod val="9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solidFill>
                  <a:schemeClr val="accent2"/>
                </a:solidFill>
              </a:rPr>
              <a:t>Grade 2</a:t>
            </a:r>
          </a:p>
        </p:txBody>
      </p:sp>
      <p:sp>
        <p:nvSpPr>
          <p:cNvPr id="7" name="Rectangle 6">
            <a:extLst>
              <a:ext uri="{FF2B5EF4-FFF2-40B4-BE49-F238E27FC236}">
                <a16:creationId xmlns:a16="http://schemas.microsoft.com/office/drawing/2014/main" id="{AE702349-E268-294A-A421-92E448575D13}"/>
              </a:ext>
            </a:extLst>
          </p:cNvPr>
          <p:cNvSpPr/>
          <p:nvPr/>
        </p:nvSpPr>
        <p:spPr>
          <a:xfrm>
            <a:off x="6096000" y="3704896"/>
            <a:ext cx="2376669" cy="2191473"/>
          </a:xfrm>
          <a:prstGeom prst="rect">
            <a:avLst/>
          </a:prstGeom>
          <a:solidFill>
            <a:schemeClr val="accent5">
              <a:lumMod val="9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solidFill>
                  <a:schemeClr val="accent2"/>
                </a:solidFill>
              </a:rPr>
              <a:t>Grade 3</a:t>
            </a:r>
          </a:p>
        </p:txBody>
      </p:sp>
      <p:sp>
        <p:nvSpPr>
          <p:cNvPr id="8" name="Rectangle 7">
            <a:extLst>
              <a:ext uri="{FF2B5EF4-FFF2-40B4-BE49-F238E27FC236}">
                <a16:creationId xmlns:a16="http://schemas.microsoft.com/office/drawing/2014/main" id="{65A3694C-1852-2249-B703-AC2615F27DAB}"/>
              </a:ext>
            </a:extLst>
          </p:cNvPr>
          <p:cNvSpPr/>
          <p:nvPr/>
        </p:nvSpPr>
        <p:spPr>
          <a:xfrm>
            <a:off x="9289806" y="3704894"/>
            <a:ext cx="2331177" cy="2191473"/>
          </a:xfrm>
          <a:prstGeom prst="rect">
            <a:avLst/>
          </a:prstGeom>
          <a:solidFill>
            <a:schemeClr val="accent5">
              <a:lumMod val="9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accent2"/>
                </a:solidFill>
              </a:rPr>
              <a:t>Grade 3</a:t>
            </a:r>
          </a:p>
        </p:txBody>
      </p:sp>
      <p:sp>
        <p:nvSpPr>
          <p:cNvPr id="9" name="Triangle 8">
            <a:extLst>
              <a:ext uri="{FF2B5EF4-FFF2-40B4-BE49-F238E27FC236}">
                <a16:creationId xmlns:a16="http://schemas.microsoft.com/office/drawing/2014/main" id="{7F35E18F-69BF-9142-8173-3FDAFE5AB535}"/>
              </a:ext>
            </a:extLst>
          </p:cNvPr>
          <p:cNvSpPr/>
          <p:nvPr/>
        </p:nvSpPr>
        <p:spPr>
          <a:xfrm>
            <a:off x="1095737" y="1095738"/>
            <a:ext cx="6759615" cy="2333263"/>
          </a:xfrm>
          <a:prstGeom prst="triangl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solidFill>
                  <a:schemeClr val="accent2"/>
                </a:solidFill>
              </a:rPr>
              <a:t>Well Differentiated</a:t>
            </a:r>
          </a:p>
        </p:txBody>
      </p:sp>
      <p:sp>
        <p:nvSpPr>
          <p:cNvPr id="10" name="Snip Same Side Corner Rectangle 9">
            <a:extLst>
              <a:ext uri="{FF2B5EF4-FFF2-40B4-BE49-F238E27FC236}">
                <a16:creationId xmlns:a16="http://schemas.microsoft.com/office/drawing/2014/main" id="{266F9D31-1DA1-DB43-84FA-91C12104D629}"/>
              </a:ext>
            </a:extLst>
          </p:cNvPr>
          <p:cNvSpPr/>
          <p:nvPr/>
        </p:nvSpPr>
        <p:spPr>
          <a:xfrm>
            <a:off x="8935657" y="1095738"/>
            <a:ext cx="3132881" cy="2333263"/>
          </a:xfrm>
          <a:prstGeom prst="snip2SameRect">
            <a:avLst/>
          </a:prstGeom>
          <a:solidFill>
            <a:schemeClr val="bg2"/>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accent2"/>
                </a:solidFill>
              </a:rPr>
              <a:t>Poorly Differentiated</a:t>
            </a:r>
          </a:p>
          <a:p>
            <a:pPr algn="ctr"/>
            <a:r>
              <a:rPr lang="en-US" sz="2400" b="1" dirty="0">
                <a:solidFill>
                  <a:schemeClr val="accent2"/>
                </a:solidFill>
              </a:rPr>
              <a:t>-</a:t>
            </a:r>
            <a:r>
              <a:rPr lang="en-US" sz="2400" b="1" u="sng" dirty="0">
                <a:solidFill>
                  <a:schemeClr val="accent2"/>
                </a:solidFill>
              </a:rPr>
              <a:t>Small Cell</a:t>
            </a:r>
          </a:p>
          <a:p>
            <a:pPr algn="ctr"/>
            <a:r>
              <a:rPr lang="en-US" sz="2400" b="1" dirty="0">
                <a:solidFill>
                  <a:schemeClr val="accent2"/>
                </a:solidFill>
              </a:rPr>
              <a:t>-Large Cell</a:t>
            </a:r>
          </a:p>
        </p:txBody>
      </p:sp>
    </p:spTree>
    <p:extLst>
      <p:ext uri="{BB962C8B-B14F-4D97-AF65-F5344CB8AC3E}">
        <p14:creationId xmlns:p14="http://schemas.microsoft.com/office/powerpoint/2010/main" val="1602927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F8C55-0542-98F6-6D4B-94BEDF874424}"/>
              </a:ext>
            </a:extLst>
          </p:cNvPr>
          <p:cNvSpPr>
            <a:spLocks noGrp="1"/>
          </p:cNvSpPr>
          <p:nvPr>
            <p:ph type="title"/>
          </p:nvPr>
        </p:nvSpPr>
        <p:spPr/>
        <p:txBody>
          <a:bodyPr/>
          <a:lstStyle/>
          <a:p>
            <a:endParaRPr lang="en-US"/>
          </a:p>
        </p:txBody>
      </p:sp>
      <p:pic>
        <p:nvPicPr>
          <p:cNvPr id="6" name="Content Placeholder 5" descr="A screenshot of a medical information&#10;&#10;Description automatically generated">
            <a:extLst>
              <a:ext uri="{FF2B5EF4-FFF2-40B4-BE49-F238E27FC236}">
                <a16:creationId xmlns:a16="http://schemas.microsoft.com/office/drawing/2014/main" id="{BB693AE2-9496-B407-BC74-5555B68528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475" y="1894242"/>
            <a:ext cx="10953750" cy="3968040"/>
          </a:xfrm>
        </p:spPr>
      </p:pic>
      <p:sp>
        <p:nvSpPr>
          <p:cNvPr id="4" name="Footer Placeholder 3">
            <a:extLst>
              <a:ext uri="{FF2B5EF4-FFF2-40B4-BE49-F238E27FC236}">
                <a16:creationId xmlns:a16="http://schemas.microsoft.com/office/drawing/2014/main" id="{9E14704D-9B61-A9FF-F729-B2684AE689EF}"/>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16220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E1F6-95E9-4EBB-8958-41234A5E46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3EC9C1-C054-4CE9-8E63-996B6535276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6D7514F-8F22-44A1-B887-AE6DEEEDDA9F}"/>
              </a:ext>
            </a:extLst>
          </p:cNvPr>
          <p:cNvPicPr>
            <a:picLocks noChangeAspect="1"/>
          </p:cNvPicPr>
          <p:nvPr/>
        </p:nvPicPr>
        <p:blipFill>
          <a:blip r:embed="rId2"/>
          <a:stretch>
            <a:fillRect/>
          </a:stretch>
        </p:blipFill>
        <p:spPr>
          <a:xfrm>
            <a:off x="0" y="1"/>
            <a:ext cx="5934597" cy="6176964"/>
          </a:xfrm>
          <a:prstGeom prst="rect">
            <a:avLst/>
          </a:prstGeom>
        </p:spPr>
      </p:pic>
      <p:pic>
        <p:nvPicPr>
          <p:cNvPr id="5" name="Picture 4">
            <a:extLst>
              <a:ext uri="{FF2B5EF4-FFF2-40B4-BE49-F238E27FC236}">
                <a16:creationId xmlns:a16="http://schemas.microsoft.com/office/drawing/2014/main" id="{63D7843F-9387-423B-A2DD-F5FDBB8756AF}"/>
              </a:ext>
            </a:extLst>
          </p:cNvPr>
          <p:cNvPicPr>
            <a:picLocks noChangeAspect="1"/>
          </p:cNvPicPr>
          <p:nvPr/>
        </p:nvPicPr>
        <p:blipFill>
          <a:blip r:embed="rId3"/>
          <a:stretch>
            <a:fillRect/>
          </a:stretch>
        </p:blipFill>
        <p:spPr>
          <a:xfrm>
            <a:off x="5934597" y="1"/>
            <a:ext cx="6257403" cy="6176964"/>
          </a:xfrm>
          <a:prstGeom prst="rect">
            <a:avLst/>
          </a:prstGeom>
        </p:spPr>
      </p:pic>
      <p:sp>
        <p:nvSpPr>
          <p:cNvPr id="7" name="Right Arrow 6">
            <a:extLst>
              <a:ext uri="{FF2B5EF4-FFF2-40B4-BE49-F238E27FC236}">
                <a16:creationId xmlns:a16="http://schemas.microsoft.com/office/drawing/2014/main" id="{3D40DAD3-F46B-0F98-C111-694883D50E26}"/>
              </a:ext>
            </a:extLst>
          </p:cNvPr>
          <p:cNvSpPr/>
          <p:nvPr/>
        </p:nvSpPr>
        <p:spPr>
          <a:xfrm>
            <a:off x="331989" y="1524726"/>
            <a:ext cx="1444487" cy="15637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ight Arrow 7">
            <a:extLst>
              <a:ext uri="{FF2B5EF4-FFF2-40B4-BE49-F238E27FC236}">
                <a16:creationId xmlns:a16="http://schemas.microsoft.com/office/drawing/2014/main" id="{4A2D140E-6535-15B5-3433-BBD1D8E27C27}"/>
              </a:ext>
            </a:extLst>
          </p:cNvPr>
          <p:cNvSpPr/>
          <p:nvPr/>
        </p:nvSpPr>
        <p:spPr>
          <a:xfrm>
            <a:off x="6589391" y="1690689"/>
            <a:ext cx="1444487" cy="1563756"/>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AAC74505-7BBE-A46B-C157-0FB6D13CF31F}"/>
              </a:ext>
            </a:extLst>
          </p:cNvPr>
          <p:cNvSpPr txBox="1"/>
          <p:nvPr/>
        </p:nvSpPr>
        <p:spPr>
          <a:xfrm>
            <a:off x="4410129" y="230189"/>
            <a:ext cx="2534011" cy="502766"/>
          </a:xfrm>
          <a:prstGeom prst="rect">
            <a:avLst/>
          </a:prstGeom>
          <a:solidFill>
            <a:schemeClr val="tx1"/>
          </a:solidFill>
        </p:spPr>
        <p:txBody>
          <a:bodyPr wrap="square" rtlCol="0">
            <a:spAutoFit/>
          </a:bodyPr>
          <a:lstStyle/>
          <a:p>
            <a:r>
              <a:rPr lang="en-US" sz="2667" dirty="0">
                <a:solidFill>
                  <a:schemeClr val="bg1"/>
                </a:solidFill>
              </a:rPr>
              <a:t>Two Years Apart</a:t>
            </a:r>
          </a:p>
        </p:txBody>
      </p:sp>
    </p:spTree>
    <p:extLst>
      <p:ext uri="{BB962C8B-B14F-4D97-AF65-F5344CB8AC3E}">
        <p14:creationId xmlns:p14="http://schemas.microsoft.com/office/powerpoint/2010/main" val="1012361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424E36-4020-5930-60D5-C22C5F0B6808}"/>
              </a:ext>
            </a:extLst>
          </p:cNvPr>
          <p:cNvSpPr>
            <a:spLocks noGrp="1"/>
          </p:cNvSpPr>
          <p:nvPr>
            <p:ph idx="1"/>
          </p:nvPr>
        </p:nvSpPr>
        <p:spPr>
          <a:xfrm>
            <a:off x="1084262" y="2009775"/>
            <a:ext cx="10953750" cy="4105275"/>
          </a:xfrm>
        </p:spPr>
        <p:txBody>
          <a:bodyPr/>
          <a:lstStyle/>
          <a:p>
            <a:pPr marL="0" indent="0">
              <a:buNone/>
            </a:pPr>
            <a:r>
              <a:rPr lang="en-US" sz="4800" dirty="0"/>
              <a:t>What is DLL-3 </a:t>
            </a:r>
            <a:r>
              <a:rPr lang="en-US" sz="4800" dirty="0" err="1"/>
              <a:t>BiTE</a:t>
            </a:r>
            <a:r>
              <a:rPr lang="en-US" sz="4800" dirty="0"/>
              <a:t> and What about non SCLC NEC patients?  </a:t>
            </a:r>
          </a:p>
        </p:txBody>
      </p:sp>
      <p:sp>
        <p:nvSpPr>
          <p:cNvPr id="4" name="Footer Placeholder 3">
            <a:extLst>
              <a:ext uri="{FF2B5EF4-FFF2-40B4-BE49-F238E27FC236}">
                <a16:creationId xmlns:a16="http://schemas.microsoft.com/office/drawing/2014/main" id="{DA3E57BB-13C8-CD6F-11C0-A279D76E27BA}"/>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032558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50E71-0A8F-EDE6-2AF5-4025943A22BF}"/>
              </a:ext>
            </a:extLst>
          </p:cNvPr>
          <p:cNvPicPr>
            <a:picLocks noChangeAspect="1"/>
          </p:cNvPicPr>
          <p:nvPr/>
        </p:nvPicPr>
        <p:blipFill>
          <a:blip r:embed="rId2"/>
          <a:stretch>
            <a:fillRect/>
          </a:stretch>
        </p:blipFill>
        <p:spPr>
          <a:xfrm>
            <a:off x="250758" y="959761"/>
            <a:ext cx="11690485" cy="2865097"/>
          </a:xfrm>
          <a:prstGeom prst="rect">
            <a:avLst/>
          </a:prstGeom>
        </p:spPr>
      </p:pic>
      <p:sp>
        <p:nvSpPr>
          <p:cNvPr id="3" name="TextBox 2">
            <a:extLst>
              <a:ext uri="{FF2B5EF4-FFF2-40B4-BE49-F238E27FC236}">
                <a16:creationId xmlns:a16="http://schemas.microsoft.com/office/drawing/2014/main" id="{417EA67A-018B-FF44-4831-BD7847D4E8F4}"/>
              </a:ext>
            </a:extLst>
          </p:cNvPr>
          <p:cNvSpPr txBox="1"/>
          <p:nvPr/>
        </p:nvSpPr>
        <p:spPr>
          <a:xfrm>
            <a:off x="2983149" y="4159117"/>
            <a:ext cx="5871183" cy="1528816"/>
          </a:xfrm>
          <a:prstGeom prst="rect">
            <a:avLst/>
          </a:prstGeom>
          <a:noFill/>
        </p:spPr>
        <p:txBody>
          <a:bodyPr wrap="square" rtlCol="0">
            <a:spAutoFit/>
          </a:bodyPr>
          <a:lstStyle/>
          <a:p>
            <a:pPr marL="380990" indent="-380990">
              <a:spcBef>
                <a:spcPts val="800"/>
              </a:spcBef>
              <a:buFont typeface="Arial" panose="020B0604020202020204" pitchFamily="34" charset="0"/>
              <a:buChar char="•"/>
              <a:defRPr/>
            </a:pPr>
            <a:r>
              <a:rPr lang="en-US" sz="1867" dirty="0">
                <a:solidFill>
                  <a:schemeClr val="tx2"/>
                </a:solidFill>
                <a:latin typeface="BISansOpti"/>
              </a:rPr>
              <a:t>Heterodimeric IgG-like scaffold (half-life extended) </a:t>
            </a:r>
          </a:p>
          <a:p>
            <a:pPr marL="380990" indent="-380990">
              <a:spcBef>
                <a:spcPts val="800"/>
              </a:spcBef>
              <a:buFont typeface="Arial" panose="020B0604020202020204" pitchFamily="34" charset="0"/>
              <a:buChar char="•"/>
              <a:defRPr/>
            </a:pPr>
            <a:r>
              <a:rPr lang="en-US" sz="1867" dirty="0">
                <a:solidFill>
                  <a:schemeClr val="tx2"/>
                </a:solidFill>
                <a:latin typeface="BISansOpti"/>
              </a:rPr>
              <a:t>Based on Boehringer’s proprietary platform</a:t>
            </a:r>
          </a:p>
          <a:p>
            <a:pPr marL="380990" indent="-380990">
              <a:spcBef>
                <a:spcPts val="800"/>
              </a:spcBef>
              <a:buFont typeface="Arial" panose="020B0604020202020204" pitchFamily="34" charset="0"/>
              <a:buChar char="•"/>
              <a:defRPr/>
            </a:pPr>
            <a:r>
              <a:rPr lang="en-US" sz="1867" dirty="0">
                <a:solidFill>
                  <a:schemeClr val="tx2"/>
                </a:solidFill>
                <a:latin typeface="BISansOpti"/>
              </a:rPr>
              <a:t>Engineered Fc to minimize effector functions</a:t>
            </a:r>
          </a:p>
          <a:p>
            <a:endParaRPr lang="en-US" sz="2400" dirty="0"/>
          </a:p>
        </p:txBody>
      </p:sp>
    </p:spTree>
    <p:extLst>
      <p:ext uri="{BB962C8B-B14F-4D97-AF65-F5344CB8AC3E}">
        <p14:creationId xmlns:p14="http://schemas.microsoft.com/office/powerpoint/2010/main" val="522079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0D5D9-02A2-7994-4500-5B7C244DC4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2522" y="2048879"/>
            <a:ext cx="11026957" cy="2229828"/>
          </a:xfrm>
          <a:prstGeom prst="rect">
            <a:avLst/>
          </a:prstGeom>
        </p:spPr>
      </p:pic>
      <p:sp>
        <p:nvSpPr>
          <p:cNvPr id="5" name="TextBox 4">
            <a:extLst>
              <a:ext uri="{FF2B5EF4-FFF2-40B4-BE49-F238E27FC236}">
                <a16:creationId xmlns:a16="http://schemas.microsoft.com/office/drawing/2014/main" id="{61CEE125-D569-CA99-7FC1-8159DD3D9549}"/>
              </a:ext>
            </a:extLst>
          </p:cNvPr>
          <p:cNvSpPr txBox="1"/>
          <p:nvPr/>
        </p:nvSpPr>
        <p:spPr>
          <a:xfrm>
            <a:off x="689811" y="5262620"/>
            <a:ext cx="6096000" cy="830997"/>
          </a:xfrm>
          <a:prstGeom prst="rect">
            <a:avLst/>
          </a:prstGeom>
          <a:noFill/>
        </p:spPr>
        <p:txBody>
          <a:bodyPr wrap="square">
            <a:spAutoFit/>
          </a:bodyPr>
          <a:lstStyle/>
          <a:p>
            <a:r>
              <a:rPr lang="en-US" sz="1600" dirty="0"/>
              <a:t>Ref:</a:t>
            </a:r>
          </a:p>
          <a:p>
            <a:r>
              <a:rPr lang="en-US" sz="1600" dirty="0"/>
              <a:t>Hermans BCM, et al. Lung Cancer 2019;138:102–108;</a:t>
            </a:r>
          </a:p>
          <a:p>
            <a:r>
              <a:rPr lang="en-US" sz="1600" dirty="0"/>
              <a:t>Lima CF, et al. Abstract 5305 at AACR; Apr8–13, 2022; New Orleans</a:t>
            </a:r>
          </a:p>
        </p:txBody>
      </p:sp>
    </p:spTree>
    <p:extLst>
      <p:ext uri="{BB962C8B-B14F-4D97-AF65-F5344CB8AC3E}">
        <p14:creationId xmlns:p14="http://schemas.microsoft.com/office/powerpoint/2010/main" val="618243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3433-3BDD-1C59-BB7A-046224009D6F}"/>
              </a:ext>
            </a:extLst>
          </p:cNvPr>
          <p:cNvSpPr>
            <a:spLocks noGrp="1"/>
          </p:cNvSpPr>
          <p:nvPr>
            <p:ph type="title"/>
          </p:nvPr>
        </p:nvSpPr>
        <p:spPr/>
        <p:txBody>
          <a:bodyPr>
            <a:noAutofit/>
          </a:bodyPr>
          <a:lstStyle/>
          <a:p>
            <a:r>
              <a:rPr lang="en-US" sz="2667" dirty="0">
                <a:solidFill>
                  <a:srgbClr val="005030"/>
                </a:solidFill>
                <a:cs typeface="Calibri" panose="020F0502020204030204" pitchFamily="34" charset="0"/>
              </a:rPr>
              <a:t>Other DLL3-targeting </a:t>
            </a:r>
            <a:r>
              <a:rPr lang="en-US" sz="2667" dirty="0" err="1">
                <a:solidFill>
                  <a:srgbClr val="005030"/>
                </a:solidFill>
                <a:cs typeface="Calibri" panose="020F0502020204030204" pitchFamily="34" charset="0"/>
              </a:rPr>
              <a:t>TcEs</a:t>
            </a:r>
            <a:r>
              <a:rPr lang="en-US" sz="2667" dirty="0">
                <a:solidFill>
                  <a:srgbClr val="005030"/>
                </a:solidFill>
                <a:cs typeface="Calibri" panose="020F0502020204030204" pitchFamily="34" charset="0"/>
              </a:rPr>
              <a:t> under investigation, with varying molecular structures, target indications and stages of development </a:t>
            </a:r>
            <a:endParaRPr lang="en-US" dirty="0">
              <a:solidFill>
                <a:srgbClr val="005030"/>
              </a:solidFill>
              <a:cs typeface="Calibri" panose="020F0502020204030204" pitchFamily="34" charset="0"/>
            </a:endParaRPr>
          </a:p>
        </p:txBody>
      </p:sp>
      <p:pic>
        <p:nvPicPr>
          <p:cNvPr id="5" name="Content Placeholder 4">
            <a:extLst>
              <a:ext uri="{FF2B5EF4-FFF2-40B4-BE49-F238E27FC236}">
                <a16:creationId xmlns:a16="http://schemas.microsoft.com/office/drawing/2014/main" id="{911B54E7-0E07-5F69-6790-FD3E1474D9E3}"/>
              </a:ext>
            </a:extLst>
          </p:cNvPr>
          <p:cNvPicPr>
            <a:picLocks noGrp="1" noChangeAspect="1"/>
          </p:cNvPicPr>
          <p:nvPr>
            <p:ph idx="1"/>
          </p:nvPr>
        </p:nvPicPr>
        <p:blipFill>
          <a:blip r:embed="rId2"/>
          <a:stretch>
            <a:fillRect/>
          </a:stretch>
        </p:blipFill>
        <p:spPr>
          <a:xfrm>
            <a:off x="838198" y="1592517"/>
            <a:ext cx="10840452" cy="3985889"/>
          </a:xfrm>
        </p:spPr>
      </p:pic>
      <p:sp>
        <p:nvSpPr>
          <p:cNvPr id="7" name="TextBox 6">
            <a:extLst>
              <a:ext uri="{FF2B5EF4-FFF2-40B4-BE49-F238E27FC236}">
                <a16:creationId xmlns:a16="http://schemas.microsoft.com/office/drawing/2014/main" id="{E5F674F7-B972-F833-8038-6A93C1F6089F}"/>
              </a:ext>
            </a:extLst>
          </p:cNvPr>
          <p:cNvSpPr txBox="1"/>
          <p:nvPr/>
        </p:nvSpPr>
        <p:spPr>
          <a:xfrm>
            <a:off x="838197" y="5630100"/>
            <a:ext cx="10375235" cy="666593"/>
          </a:xfrm>
          <a:prstGeom prst="rect">
            <a:avLst/>
          </a:prstGeom>
          <a:noFill/>
        </p:spPr>
        <p:txBody>
          <a:bodyPr wrap="square">
            <a:spAutoFit/>
          </a:bodyPr>
          <a:lstStyle/>
          <a:p>
            <a:r>
              <a:rPr lang="en-US" sz="933" dirty="0"/>
              <a:t>*AMG-757 is also under investigation for prostate NEC (Phase I) and </a:t>
            </a:r>
            <a:r>
              <a:rPr lang="en-US" sz="933" dirty="0" err="1"/>
              <a:t>ll</a:t>
            </a:r>
            <a:r>
              <a:rPr lang="en-US" sz="933" dirty="0"/>
              <a:t> SCLC (not yet recruiting for Phase 111).5BiTE, bispecific T-cell engager; CD3, cluster of differentiation 3; DLL3, delta-like protein 3; Fe, fragment crystallizable; HLE, half-life extended; </a:t>
            </a:r>
            <a:r>
              <a:rPr lang="en-US" sz="933" dirty="0" err="1"/>
              <a:t>lgG</a:t>
            </a:r>
            <a:r>
              <a:rPr lang="en-US" sz="933" dirty="0"/>
              <a:t>, human immunoglobulin G; L, </a:t>
            </a:r>
            <a:r>
              <a:rPr lang="en-US" sz="933" dirty="0" err="1"/>
              <a:t>line;NEC</a:t>
            </a:r>
            <a:r>
              <a:rPr lang="en-US" sz="933" dirty="0"/>
              <a:t>/NEN, neuroendocrine carcinoma/neoplasm; SCLC, small cell lung cancer; TBC, to be confirmed; </a:t>
            </a:r>
            <a:r>
              <a:rPr lang="en-US" sz="933" dirty="0" err="1"/>
              <a:t>TcE</a:t>
            </a:r>
            <a:r>
              <a:rPr lang="en-US" sz="933" dirty="0"/>
              <a:t>, T-cell engager; </a:t>
            </a:r>
            <a:r>
              <a:rPr lang="en-US" sz="933" dirty="0" err="1"/>
              <a:t>TriTAC</a:t>
            </a:r>
            <a:r>
              <a:rPr lang="en-US" sz="933" dirty="0"/>
              <a:t>, Tri-specific T cell-activating construct. l. IMDELLTRA™ (</a:t>
            </a:r>
            <a:r>
              <a:rPr lang="en-US" sz="933" dirty="0" err="1"/>
              <a:t>tarlatamab</a:t>
            </a:r>
            <a:r>
              <a:rPr lang="en-US" sz="933" dirty="0"/>
              <a:t>) prescribing information; 2. </a:t>
            </a:r>
            <a:r>
              <a:rPr lang="en-US" sz="933" dirty="0" err="1"/>
              <a:t>Giffin</a:t>
            </a:r>
            <a:r>
              <a:rPr lang="en-US" sz="933" dirty="0"/>
              <a:t> MJ et al. Clin Cancer Res 2021;27:1526-1537; 3. Merck Press Release: Merck Completes Acquisition of Harpoon Therapeutics, Inc. (Mar 2024; accessed Apr 2024); 4. Voynov Vet al. Antibodies 2020;9:65; 5. Clinicaltrials.gov (accessed Apr 2024).</a:t>
            </a:r>
          </a:p>
        </p:txBody>
      </p:sp>
    </p:spTree>
    <p:extLst>
      <p:ext uri="{BB962C8B-B14F-4D97-AF65-F5344CB8AC3E}">
        <p14:creationId xmlns:p14="http://schemas.microsoft.com/office/powerpoint/2010/main" val="2710774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8BE9F5-96AC-B627-14C0-0412522AEBC6}"/>
              </a:ext>
            </a:extLst>
          </p:cNvPr>
          <p:cNvSpPr>
            <a:spLocks/>
          </p:cNvSpPr>
          <p:nvPr/>
        </p:nvSpPr>
        <p:spPr>
          <a:xfrm>
            <a:off x="980424" y="1728013"/>
            <a:ext cx="10526987" cy="31067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2"/>
              </a:solidFill>
            </a:endParaRPr>
          </a:p>
        </p:txBody>
      </p:sp>
      <p:sp>
        <p:nvSpPr>
          <p:cNvPr id="2" name="Title 1">
            <a:extLst>
              <a:ext uri="{FF2B5EF4-FFF2-40B4-BE49-F238E27FC236}">
                <a16:creationId xmlns:a16="http://schemas.microsoft.com/office/drawing/2014/main" id="{6B452719-6465-93FF-C1E1-0F1B2AD7603E}"/>
              </a:ext>
            </a:extLst>
          </p:cNvPr>
          <p:cNvSpPr>
            <a:spLocks noGrp="1"/>
          </p:cNvSpPr>
          <p:nvPr>
            <p:ph type="title"/>
          </p:nvPr>
        </p:nvSpPr>
        <p:spPr>
          <a:xfrm>
            <a:off x="832507" y="157915"/>
            <a:ext cx="10526987" cy="1325563"/>
          </a:xfrm>
        </p:spPr>
        <p:txBody>
          <a:bodyPr>
            <a:noAutofit/>
          </a:bodyPr>
          <a:lstStyle/>
          <a:p>
            <a:r>
              <a:rPr lang="en-US" sz="3733" dirty="0">
                <a:solidFill>
                  <a:srgbClr val="005030"/>
                </a:solidFill>
                <a:cs typeface="+mn-cs"/>
              </a:rPr>
              <a:t>First-in-human dose escalation trial of </a:t>
            </a:r>
            <a:r>
              <a:rPr lang="en-US" sz="3733" dirty="0" err="1">
                <a:solidFill>
                  <a:srgbClr val="005030"/>
                </a:solidFill>
                <a:cs typeface="+mn-cs"/>
              </a:rPr>
              <a:t>obrixtamig</a:t>
            </a:r>
            <a:r>
              <a:rPr lang="en-US" sz="3733" dirty="0">
                <a:solidFill>
                  <a:srgbClr val="005030"/>
                </a:solidFill>
                <a:cs typeface="+mn-cs"/>
              </a:rPr>
              <a:t> in patients with SCLC or NECs: </a:t>
            </a:r>
            <a:r>
              <a:rPr lang="en-US" sz="3733" dirty="0">
                <a:solidFill>
                  <a:srgbClr val="FF6D00"/>
                </a:solidFill>
                <a:cs typeface="+mn-cs"/>
              </a:rPr>
              <a:t>NCT04429087 </a:t>
            </a:r>
          </a:p>
        </p:txBody>
      </p:sp>
      <p:sp>
        <p:nvSpPr>
          <p:cNvPr id="5" name="Rectangle 4">
            <a:extLst>
              <a:ext uri="{FF2B5EF4-FFF2-40B4-BE49-F238E27FC236}">
                <a16:creationId xmlns:a16="http://schemas.microsoft.com/office/drawing/2014/main" id="{B0078300-6915-5A33-0719-20139EDFEEC5}"/>
              </a:ext>
            </a:extLst>
          </p:cNvPr>
          <p:cNvSpPr/>
          <p:nvPr/>
        </p:nvSpPr>
        <p:spPr>
          <a:xfrm>
            <a:off x="1088051" y="1882530"/>
            <a:ext cx="3530528" cy="238396"/>
          </a:xfrm>
          <a:prstGeom prst="rect">
            <a:avLst/>
          </a:prstGeom>
          <a:solidFill>
            <a:schemeClr val="accent1">
              <a:lumMod val="60000"/>
              <a:lumOff val="40000"/>
            </a:schemeClr>
          </a:solidFill>
          <a:ln w="25400" cap="flat" cmpd="sng" algn="ctr">
            <a:noFill/>
            <a:prstDash val="solid"/>
          </a:ln>
          <a:effectLst/>
        </p:spPr>
        <p:txBody>
          <a:bodyPr lIns="18816" rIns="18816" rtlCol="0" anchor="ctr"/>
          <a:lstStyle/>
          <a:p>
            <a:pPr algn="ctr" defTabSz="1835146">
              <a:defRPr/>
            </a:pPr>
            <a:r>
              <a:rPr lang="en-US" sz="1600" b="1" kern="0" dirty="0">
                <a:solidFill>
                  <a:schemeClr val="accent2"/>
                </a:solidFill>
                <a:latin typeface="Arial"/>
              </a:rPr>
              <a:t>Regimen A</a:t>
            </a:r>
          </a:p>
        </p:txBody>
      </p:sp>
      <p:sp>
        <p:nvSpPr>
          <p:cNvPr id="6" name="Rectangle 5">
            <a:extLst>
              <a:ext uri="{FF2B5EF4-FFF2-40B4-BE49-F238E27FC236}">
                <a16:creationId xmlns:a16="http://schemas.microsoft.com/office/drawing/2014/main" id="{FDAD8A3B-F69D-A531-F4B4-5195CF60D7F3}"/>
              </a:ext>
            </a:extLst>
          </p:cNvPr>
          <p:cNvSpPr/>
          <p:nvPr/>
        </p:nvSpPr>
        <p:spPr>
          <a:xfrm>
            <a:off x="5264929" y="1879444"/>
            <a:ext cx="6024983" cy="237793"/>
          </a:xfrm>
          <a:prstGeom prst="rect">
            <a:avLst/>
          </a:prstGeom>
          <a:solidFill>
            <a:srgbClr val="FFA766"/>
          </a:solidFill>
          <a:ln w="25400" cap="flat" cmpd="sng" algn="ctr">
            <a:noFill/>
            <a:prstDash val="solid"/>
          </a:ln>
          <a:effectLst/>
        </p:spPr>
        <p:txBody>
          <a:bodyPr lIns="18816" rIns="18816" rtlCol="0" anchor="ctr"/>
          <a:lstStyle/>
          <a:p>
            <a:pPr algn="ctr" defTabSz="1835146">
              <a:defRPr/>
            </a:pPr>
            <a:r>
              <a:rPr lang="en-US" sz="1600" b="1" kern="0" dirty="0">
                <a:solidFill>
                  <a:schemeClr val="accent2"/>
                </a:solidFill>
                <a:latin typeface="Arial"/>
              </a:rPr>
              <a:t>Regimen B</a:t>
            </a:r>
          </a:p>
        </p:txBody>
      </p:sp>
      <p:sp>
        <p:nvSpPr>
          <p:cNvPr id="7" name="Rectangle 6">
            <a:extLst>
              <a:ext uri="{FF2B5EF4-FFF2-40B4-BE49-F238E27FC236}">
                <a16:creationId xmlns:a16="http://schemas.microsoft.com/office/drawing/2014/main" id="{767F1B8D-ADB7-8325-62A5-31900985EA3E}"/>
              </a:ext>
            </a:extLst>
          </p:cNvPr>
          <p:cNvSpPr/>
          <p:nvPr/>
        </p:nvSpPr>
        <p:spPr>
          <a:xfrm>
            <a:off x="5264929" y="2196140"/>
            <a:ext cx="2192524" cy="275841"/>
          </a:xfrm>
          <a:prstGeom prst="rect">
            <a:avLst/>
          </a:prstGeom>
          <a:noFill/>
          <a:ln w="9525" cap="flat" cmpd="sng" algn="ctr">
            <a:solidFill>
              <a:srgbClr val="005030"/>
            </a:solidFill>
            <a:prstDash val="solid"/>
          </a:ln>
          <a:effectLst/>
        </p:spPr>
        <p:txBody>
          <a:bodyPr lIns="18816" rIns="18816" rtlCol="0" anchor="ctr"/>
          <a:lstStyle/>
          <a:p>
            <a:pPr algn="ctr" defTabSz="1835146">
              <a:defRPr/>
            </a:pPr>
            <a:r>
              <a:rPr lang="en-US" sz="1333" b="1" kern="0" dirty="0">
                <a:solidFill>
                  <a:schemeClr val="accent2"/>
                </a:solidFill>
                <a:latin typeface="Arial"/>
              </a:rPr>
              <a:t>Regimen B1</a:t>
            </a:r>
          </a:p>
        </p:txBody>
      </p:sp>
      <p:sp>
        <p:nvSpPr>
          <p:cNvPr id="9" name="Rectangle 8">
            <a:extLst>
              <a:ext uri="{FF2B5EF4-FFF2-40B4-BE49-F238E27FC236}">
                <a16:creationId xmlns:a16="http://schemas.microsoft.com/office/drawing/2014/main" id="{3EF12B0D-CDDA-E6C0-4743-C4050BB1D7F8}"/>
              </a:ext>
            </a:extLst>
          </p:cNvPr>
          <p:cNvSpPr/>
          <p:nvPr/>
        </p:nvSpPr>
        <p:spPr>
          <a:xfrm>
            <a:off x="7659882" y="2196140"/>
            <a:ext cx="3630029" cy="275843"/>
          </a:xfrm>
          <a:prstGeom prst="rect">
            <a:avLst/>
          </a:prstGeom>
          <a:noFill/>
          <a:ln w="9525" cap="flat" cmpd="sng" algn="ctr">
            <a:solidFill>
              <a:srgbClr val="005030"/>
            </a:solidFill>
            <a:prstDash val="solid"/>
          </a:ln>
          <a:effectLst/>
        </p:spPr>
        <p:txBody>
          <a:bodyPr lIns="18816" rIns="18816" rtlCol="0" anchor="ctr"/>
          <a:lstStyle/>
          <a:p>
            <a:pPr algn="ctr" defTabSz="1835146">
              <a:defRPr/>
            </a:pPr>
            <a:r>
              <a:rPr lang="en-US" sz="1333" b="1" kern="0" dirty="0">
                <a:solidFill>
                  <a:schemeClr val="accent2"/>
                </a:solidFill>
                <a:latin typeface="Arial"/>
              </a:rPr>
              <a:t>Regimen B2</a:t>
            </a:r>
          </a:p>
        </p:txBody>
      </p:sp>
      <p:sp>
        <p:nvSpPr>
          <p:cNvPr id="10" name="TextBox 9">
            <a:extLst>
              <a:ext uri="{FF2B5EF4-FFF2-40B4-BE49-F238E27FC236}">
                <a16:creationId xmlns:a16="http://schemas.microsoft.com/office/drawing/2014/main" id="{6EC6BAE2-3406-2BD1-E7B4-898E7519A115}"/>
              </a:ext>
            </a:extLst>
          </p:cNvPr>
          <p:cNvSpPr txBox="1"/>
          <p:nvPr/>
        </p:nvSpPr>
        <p:spPr>
          <a:xfrm>
            <a:off x="1315652" y="2776652"/>
            <a:ext cx="683200" cy="307777"/>
          </a:xfrm>
          <a:prstGeom prst="rect">
            <a:avLst/>
          </a:prstGeom>
          <a:noFill/>
        </p:spPr>
        <p:txBody>
          <a:bodyPr wrap="none" rtlCol="0">
            <a:spAutoFit/>
          </a:bodyPr>
          <a:lstStyle/>
          <a:p>
            <a:pPr defTabSz="1219170">
              <a:defRPr/>
            </a:pPr>
            <a:r>
              <a:rPr lang="en-GB" sz="1400" dirty="0">
                <a:solidFill>
                  <a:schemeClr val="accent2"/>
                </a:solidFill>
                <a:latin typeface="Arial" panose="020B0604020202020204"/>
              </a:rPr>
              <a:t>BLRM</a:t>
            </a:r>
          </a:p>
        </p:txBody>
      </p:sp>
      <p:sp>
        <p:nvSpPr>
          <p:cNvPr id="11" name="TextBox 10">
            <a:extLst>
              <a:ext uri="{FF2B5EF4-FFF2-40B4-BE49-F238E27FC236}">
                <a16:creationId xmlns:a16="http://schemas.microsoft.com/office/drawing/2014/main" id="{EA06F63E-441D-569F-327C-6C5C0F52689A}"/>
              </a:ext>
            </a:extLst>
          </p:cNvPr>
          <p:cNvSpPr txBox="1"/>
          <p:nvPr/>
        </p:nvSpPr>
        <p:spPr>
          <a:xfrm>
            <a:off x="5266844" y="2780205"/>
            <a:ext cx="683200" cy="307777"/>
          </a:xfrm>
          <a:prstGeom prst="rect">
            <a:avLst/>
          </a:prstGeom>
          <a:noFill/>
        </p:spPr>
        <p:txBody>
          <a:bodyPr wrap="none" rtlCol="0">
            <a:spAutoFit/>
          </a:bodyPr>
          <a:lstStyle/>
          <a:p>
            <a:pPr defTabSz="1219170">
              <a:defRPr/>
            </a:pPr>
            <a:r>
              <a:rPr lang="en-GB" sz="1400" dirty="0">
                <a:solidFill>
                  <a:schemeClr val="accent2"/>
                </a:solidFill>
                <a:latin typeface="Arial" panose="020B0604020202020204"/>
              </a:rPr>
              <a:t>BLRM</a:t>
            </a:r>
            <a:endParaRPr lang="en-GB" sz="1467" dirty="0">
              <a:solidFill>
                <a:schemeClr val="accent2"/>
              </a:solidFill>
              <a:latin typeface="Arial" panose="020B0604020202020204"/>
            </a:endParaRPr>
          </a:p>
        </p:txBody>
      </p:sp>
      <p:sp>
        <p:nvSpPr>
          <p:cNvPr id="12" name="TextBox 11">
            <a:extLst>
              <a:ext uri="{FF2B5EF4-FFF2-40B4-BE49-F238E27FC236}">
                <a16:creationId xmlns:a16="http://schemas.microsoft.com/office/drawing/2014/main" id="{FA326904-AC47-F494-8D7B-88463428DA91}"/>
              </a:ext>
            </a:extLst>
          </p:cNvPr>
          <p:cNvSpPr txBox="1"/>
          <p:nvPr/>
        </p:nvSpPr>
        <p:spPr>
          <a:xfrm>
            <a:off x="8802438" y="2878844"/>
            <a:ext cx="683200" cy="307777"/>
          </a:xfrm>
          <a:prstGeom prst="rect">
            <a:avLst/>
          </a:prstGeom>
          <a:noFill/>
        </p:spPr>
        <p:txBody>
          <a:bodyPr wrap="none" rtlCol="0">
            <a:spAutoFit/>
          </a:bodyPr>
          <a:lstStyle/>
          <a:p>
            <a:pPr defTabSz="1219170">
              <a:defRPr/>
            </a:pPr>
            <a:r>
              <a:rPr lang="en-GB" sz="1400" dirty="0">
                <a:solidFill>
                  <a:schemeClr val="accent2"/>
                </a:solidFill>
                <a:latin typeface="Arial" panose="020B0604020202020204"/>
              </a:rPr>
              <a:t>BLRM</a:t>
            </a:r>
            <a:endParaRPr lang="en-GB" sz="1467" dirty="0">
              <a:solidFill>
                <a:schemeClr val="accent2"/>
              </a:solidFill>
              <a:latin typeface="Arial" panose="020B0604020202020204"/>
            </a:endParaRPr>
          </a:p>
        </p:txBody>
      </p:sp>
      <p:grpSp>
        <p:nvGrpSpPr>
          <p:cNvPr id="34" name="Group 33">
            <a:extLst>
              <a:ext uri="{FF2B5EF4-FFF2-40B4-BE49-F238E27FC236}">
                <a16:creationId xmlns:a16="http://schemas.microsoft.com/office/drawing/2014/main" id="{3D25C77C-4BA1-4880-6868-B6290BA1DB20}"/>
              </a:ext>
            </a:extLst>
          </p:cNvPr>
          <p:cNvGrpSpPr/>
          <p:nvPr/>
        </p:nvGrpSpPr>
        <p:grpSpPr>
          <a:xfrm>
            <a:off x="1396099" y="2200594"/>
            <a:ext cx="3222480" cy="1741140"/>
            <a:chOff x="1034225" y="2046359"/>
            <a:chExt cx="2706026" cy="1395623"/>
          </a:xfrm>
        </p:grpSpPr>
        <p:sp>
          <p:nvSpPr>
            <p:cNvPr id="13" name="Rectangle: Rounded Corners 12">
              <a:extLst>
                <a:ext uri="{FF2B5EF4-FFF2-40B4-BE49-F238E27FC236}">
                  <a16:creationId xmlns:a16="http://schemas.microsoft.com/office/drawing/2014/main" id="{71B69503-183C-FB93-B9A4-145572BBE4AF}"/>
                </a:ext>
              </a:extLst>
            </p:cNvPr>
            <p:cNvSpPr/>
            <p:nvPr/>
          </p:nvSpPr>
          <p:spPr>
            <a:xfrm>
              <a:off x="1034225" y="3078433"/>
              <a:ext cx="511379" cy="363549"/>
            </a:xfrm>
            <a:prstGeom prst="roundRect">
              <a:avLst/>
            </a:prstGeom>
            <a:solidFill>
              <a:srgbClr val="005030"/>
            </a:solidFill>
            <a:ln w="25400" cap="flat" cmpd="sng" algn="ctr">
              <a:noFill/>
              <a:prstDash val="solid"/>
            </a:ln>
            <a:effectLst/>
          </p:spPr>
          <p:txBody>
            <a:bodyPr lIns="96000" rIns="96000" rtlCol="0" anchor="ctr"/>
            <a:lstStyle/>
            <a:p>
              <a:pPr algn="ctr" defTabSz="1562353">
                <a:defRPr/>
              </a:pPr>
              <a:r>
                <a:rPr lang="en-GB" sz="1067" kern="0" dirty="0">
                  <a:solidFill>
                    <a:schemeClr val="accent2"/>
                  </a:solidFill>
                  <a:latin typeface="Arial"/>
                </a:rPr>
                <a:t>Dose A1</a:t>
              </a:r>
            </a:p>
          </p:txBody>
        </p:sp>
        <p:sp>
          <p:nvSpPr>
            <p:cNvPr id="15" name="Rectangle: Rounded Corners 14">
              <a:extLst>
                <a:ext uri="{FF2B5EF4-FFF2-40B4-BE49-F238E27FC236}">
                  <a16:creationId xmlns:a16="http://schemas.microsoft.com/office/drawing/2014/main" id="{2F0F673F-8FDF-54F8-9B1D-97EF868E51C5}"/>
                </a:ext>
              </a:extLst>
            </p:cNvPr>
            <p:cNvSpPr/>
            <p:nvPr/>
          </p:nvSpPr>
          <p:spPr>
            <a:xfrm>
              <a:off x="1490456" y="2864717"/>
              <a:ext cx="511379" cy="363549"/>
            </a:xfrm>
            <a:prstGeom prst="roundRect">
              <a:avLst/>
            </a:prstGeom>
            <a:solidFill>
              <a:srgbClr val="005030"/>
            </a:solidFill>
            <a:ln w="25400" cap="flat" cmpd="sng" algn="ctr">
              <a:noFill/>
              <a:prstDash val="solid"/>
            </a:ln>
            <a:effectLst/>
          </p:spPr>
          <p:txBody>
            <a:bodyPr lIns="96000" rIns="96000" rtlCol="0" anchor="ctr"/>
            <a:lstStyle/>
            <a:p>
              <a:pPr algn="ctr" defTabSz="1562353">
                <a:defRPr/>
              </a:pPr>
              <a:r>
                <a:rPr lang="en-GB" sz="1067" kern="0" dirty="0">
                  <a:solidFill>
                    <a:schemeClr val="accent2"/>
                  </a:solidFill>
                  <a:latin typeface="Arial"/>
                </a:rPr>
                <a:t>Dose A2</a:t>
              </a:r>
            </a:p>
          </p:txBody>
        </p:sp>
        <p:sp>
          <p:nvSpPr>
            <p:cNvPr id="16" name="Rectangle: Rounded Corners 15">
              <a:extLst>
                <a:ext uri="{FF2B5EF4-FFF2-40B4-BE49-F238E27FC236}">
                  <a16:creationId xmlns:a16="http://schemas.microsoft.com/office/drawing/2014/main" id="{33787CC1-66EE-56BE-3880-D19090827D1A}"/>
                </a:ext>
              </a:extLst>
            </p:cNvPr>
            <p:cNvSpPr/>
            <p:nvPr/>
          </p:nvSpPr>
          <p:spPr>
            <a:xfrm>
              <a:off x="1913675" y="2647935"/>
              <a:ext cx="511379" cy="363549"/>
            </a:xfrm>
            <a:prstGeom prst="roundRect">
              <a:avLst/>
            </a:prstGeom>
            <a:solidFill>
              <a:srgbClr val="005030"/>
            </a:solidFill>
            <a:ln w="25400" cap="flat" cmpd="sng" algn="ctr">
              <a:noFill/>
              <a:prstDash val="solid"/>
            </a:ln>
            <a:effectLst/>
          </p:spPr>
          <p:txBody>
            <a:bodyPr lIns="96000" rIns="96000" rtlCol="0" anchor="ctr"/>
            <a:lstStyle/>
            <a:p>
              <a:pPr algn="ctr" defTabSz="1562353">
                <a:defRPr/>
              </a:pPr>
              <a:r>
                <a:rPr lang="en-GB" sz="1067" kern="0" dirty="0">
                  <a:solidFill>
                    <a:schemeClr val="accent2"/>
                  </a:solidFill>
                  <a:latin typeface="Arial"/>
                </a:rPr>
                <a:t>Dose A3</a:t>
              </a:r>
            </a:p>
          </p:txBody>
        </p:sp>
        <p:sp>
          <p:nvSpPr>
            <p:cNvPr id="17" name="Rectangle: Rounded Corners 16">
              <a:extLst>
                <a:ext uri="{FF2B5EF4-FFF2-40B4-BE49-F238E27FC236}">
                  <a16:creationId xmlns:a16="http://schemas.microsoft.com/office/drawing/2014/main" id="{7C6CB5FB-27A8-4AC9-9397-1241113D6BAE}"/>
                </a:ext>
              </a:extLst>
            </p:cNvPr>
            <p:cNvSpPr/>
            <p:nvPr/>
          </p:nvSpPr>
          <p:spPr>
            <a:xfrm>
              <a:off x="2359928" y="2466125"/>
              <a:ext cx="511379" cy="363549"/>
            </a:xfrm>
            <a:prstGeom prst="roundRect">
              <a:avLst/>
            </a:prstGeom>
            <a:solidFill>
              <a:srgbClr val="005030"/>
            </a:solidFill>
            <a:ln w="25400" cap="flat" cmpd="sng" algn="ctr">
              <a:noFill/>
              <a:prstDash val="solid"/>
            </a:ln>
            <a:effectLst/>
          </p:spPr>
          <p:txBody>
            <a:bodyPr lIns="96000" rIns="96000" rtlCol="0" anchor="ctr"/>
            <a:lstStyle/>
            <a:p>
              <a:pPr algn="ctr" defTabSz="1562353">
                <a:defRPr/>
              </a:pPr>
              <a:r>
                <a:rPr lang="en-GB" sz="1067" kern="0" dirty="0">
                  <a:solidFill>
                    <a:schemeClr val="accent2"/>
                  </a:solidFill>
                  <a:latin typeface="Arial"/>
                </a:rPr>
                <a:t>Dose A4</a:t>
              </a:r>
            </a:p>
          </p:txBody>
        </p:sp>
        <p:sp>
          <p:nvSpPr>
            <p:cNvPr id="18" name="Rectangle: Rounded Corners 17">
              <a:extLst>
                <a:ext uri="{FF2B5EF4-FFF2-40B4-BE49-F238E27FC236}">
                  <a16:creationId xmlns:a16="http://schemas.microsoft.com/office/drawing/2014/main" id="{FB948380-75D9-0C8C-8E6D-EB02F72AEE45}"/>
                </a:ext>
              </a:extLst>
            </p:cNvPr>
            <p:cNvSpPr/>
            <p:nvPr/>
          </p:nvSpPr>
          <p:spPr>
            <a:xfrm>
              <a:off x="2810424" y="2216809"/>
              <a:ext cx="511379" cy="363549"/>
            </a:xfrm>
            <a:prstGeom prst="roundRect">
              <a:avLst/>
            </a:prstGeom>
            <a:solidFill>
              <a:srgbClr val="005030"/>
            </a:solidFill>
            <a:ln w="25400" cap="flat" cmpd="sng" algn="ctr">
              <a:noFill/>
              <a:prstDash val="solid"/>
            </a:ln>
            <a:effectLst/>
          </p:spPr>
          <p:txBody>
            <a:bodyPr lIns="96000" rIns="96000" rtlCol="0" anchor="ctr"/>
            <a:lstStyle/>
            <a:p>
              <a:pPr algn="ctr" defTabSz="1562353">
                <a:defRPr/>
              </a:pPr>
              <a:r>
                <a:rPr lang="en-GB" sz="1067" kern="0" dirty="0">
                  <a:solidFill>
                    <a:schemeClr val="accent2"/>
                  </a:solidFill>
                  <a:latin typeface="Arial"/>
                </a:rPr>
                <a:t>Dose A5</a:t>
              </a:r>
            </a:p>
          </p:txBody>
        </p:sp>
        <p:sp>
          <p:nvSpPr>
            <p:cNvPr id="19" name="Rectangle: Rounded Corners 18">
              <a:extLst>
                <a:ext uri="{FF2B5EF4-FFF2-40B4-BE49-F238E27FC236}">
                  <a16:creationId xmlns:a16="http://schemas.microsoft.com/office/drawing/2014/main" id="{D422EC81-83C8-7D83-5D11-94EBF74AC3A9}"/>
                </a:ext>
              </a:extLst>
            </p:cNvPr>
            <p:cNvSpPr/>
            <p:nvPr/>
          </p:nvSpPr>
          <p:spPr>
            <a:xfrm>
              <a:off x="3257140" y="2046359"/>
              <a:ext cx="483111" cy="317215"/>
            </a:xfrm>
            <a:prstGeom prst="roundRect">
              <a:avLst/>
            </a:prstGeom>
            <a:solidFill>
              <a:srgbClr val="005030"/>
            </a:solidFill>
            <a:ln w="25400" cap="flat" cmpd="sng" algn="ctr">
              <a:noFill/>
              <a:prstDash val="solid"/>
            </a:ln>
            <a:effectLst/>
          </p:spPr>
          <p:txBody>
            <a:bodyPr lIns="96000" rIns="96000" rtlCol="0" anchor="ctr"/>
            <a:lstStyle/>
            <a:p>
              <a:pPr algn="ctr" defTabSz="1562353">
                <a:defRPr/>
              </a:pPr>
              <a:r>
                <a:rPr lang="en-GB" sz="1067" kern="0" dirty="0">
                  <a:solidFill>
                    <a:schemeClr val="accent2"/>
                  </a:solidFill>
                  <a:latin typeface="Arial"/>
                </a:rPr>
                <a:t>Dose A (n)</a:t>
              </a:r>
            </a:p>
          </p:txBody>
        </p:sp>
      </p:grpSp>
      <p:grpSp>
        <p:nvGrpSpPr>
          <p:cNvPr id="31" name="Group 30">
            <a:extLst>
              <a:ext uri="{FF2B5EF4-FFF2-40B4-BE49-F238E27FC236}">
                <a16:creationId xmlns:a16="http://schemas.microsoft.com/office/drawing/2014/main" id="{0330A7E3-5180-401C-F72C-8AA570F90BC6}"/>
              </a:ext>
            </a:extLst>
          </p:cNvPr>
          <p:cNvGrpSpPr/>
          <p:nvPr/>
        </p:nvGrpSpPr>
        <p:grpSpPr>
          <a:xfrm>
            <a:off x="5482873" y="2741130"/>
            <a:ext cx="1974580" cy="912765"/>
            <a:chOff x="3859078" y="2605377"/>
            <a:chExt cx="1823190" cy="912746"/>
          </a:xfrm>
        </p:grpSpPr>
        <p:sp>
          <p:nvSpPr>
            <p:cNvPr id="14" name="Rectangle: Rounded Corners 13">
              <a:extLst>
                <a:ext uri="{FF2B5EF4-FFF2-40B4-BE49-F238E27FC236}">
                  <a16:creationId xmlns:a16="http://schemas.microsoft.com/office/drawing/2014/main" id="{44A05203-90F5-DA71-36E6-BACE418F75B7}"/>
                </a:ext>
              </a:extLst>
            </p:cNvPr>
            <p:cNvSpPr/>
            <p:nvPr/>
          </p:nvSpPr>
          <p:spPr>
            <a:xfrm>
              <a:off x="3859078" y="3154574"/>
              <a:ext cx="511379" cy="363549"/>
            </a:xfrm>
            <a:prstGeom prst="roundRect">
              <a:avLst/>
            </a:prstGeom>
            <a:solidFill>
              <a:srgbClr val="FFA766"/>
            </a:solidFill>
            <a:ln w="25400" cap="flat" cmpd="sng" algn="ctr">
              <a:noFill/>
              <a:prstDash val="solid"/>
            </a:ln>
            <a:effectLst/>
          </p:spPr>
          <p:txBody>
            <a:bodyPr lIns="96000" rIns="96000" rtlCol="0" anchor="ctr"/>
            <a:lstStyle/>
            <a:p>
              <a:pPr algn="ctr" defTabSz="1562353">
                <a:defRPr/>
              </a:pPr>
              <a:r>
                <a:rPr lang="en-GB" sz="1067" kern="0" dirty="0">
                  <a:solidFill>
                    <a:schemeClr val="accent2"/>
                  </a:solidFill>
                  <a:latin typeface="Arial"/>
                </a:rPr>
                <a:t>Dose B1.1</a:t>
              </a:r>
            </a:p>
          </p:txBody>
        </p:sp>
        <p:sp>
          <p:nvSpPr>
            <p:cNvPr id="23" name="Rectangle: Rounded Corners 22">
              <a:extLst>
                <a:ext uri="{FF2B5EF4-FFF2-40B4-BE49-F238E27FC236}">
                  <a16:creationId xmlns:a16="http://schemas.microsoft.com/office/drawing/2014/main" id="{B4BB25FC-212D-8C7D-6525-4378246AD0B4}"/>
                </a:ext>
              </a:extLst>
            </p:cNvPr>
            <p:cNvSpPr/>
            <p:nvPr/>
          </p:nvSpPr>
          <p:spPr>
            <a:xfrm>
              <a:off x="4315309" y="2972799"/>
              <a:ext cx="511379" cy="363549"/>
            </a:xfrm>
            <a:prstGeom prst="roundRect">
              <a:avLst/>
            </a:prstGeom>
            <a:solidFill>
              <a:srgbClr val="FFA766"/>
            </a:solidFill>
            <a:ln w="25400" cap="flat" cmpd="sng" algn="ctr">
              <a:noFill/>
              <a:prstDash val="solid"/>
            </a:ln>
            <a:effectLst/>
          </p:spPr>
          <p:txBody>
            <a:bodyPr lIns="96000" rIns="96000" rtlCol="0" anchor="ctr"/>
            <a:lstStyle/>
            <a:p>
              <a:pPr algn="ctr" defTabSz="1562353">
                <a:defRPr/>
              </a:pPr>
              <a:r>
                <a:rPr lang="en-GB" sz="1067" kern="0" dirty="0">
                  <a:solidFill>
                    <a:schemeClr val="accent2"/>
                  </a:solidFill>
                  <a:latin typeface="Arial"/>
                </a:rPr>
                <a:t>Dose B1.2</a:t>
              </a:r>
            </a:p>
          </p:txBody>
        </p:sp>
        <p:sp>
          <p:nvSpPr>
            <p:cNvPr id="24" name="Rectangle: Rounded Corners 23">
              <a:extLst>
                <a:ext uri="{FF2B5EF4-FFF2-40B4-BE49-F238E27FC236}">
                  <a16:creationId xmlns:a16="http://schemas.microsoft.com/office/drawing/2014/main" id="{19F0F1A4-6897-0C3E-4A36-DF96F394697F}"/>
                </a:ext>
              </a:extLst>
            </p:cNvPr>
            <p:cNvSpPr/>
            <p:nvPr/>
          </p:nvSpPr>
          <p:spPr>
            <a:xfrm>
              <a:off x="4763009" y="2791024"/>
              <a:ext cx="511379" cy="363549"/>
            </a:xfrm>
            <a:prstGeom prst="roundRect">
              <a:avLst/>
            </a:prstGeom>
            <a:solidFill>
              <a:srgbClr val="FFA766"/>
            </a:solidFill>
            <a:ln w="25400" cap="flat" cmpd="sng" algn="ctr">
              <a:noFill/>
              <a:prstDash val="solid"/>
            </a:ln>
            <a:effectLst/>
          </p:spPr>
          <p:txBody>
            <a:bodyPr lIns="96000" rIns="96000" rtlCol="0" anchor="ctr"/>
            <a:lstStyle/>
            <a:p>
              <a:pPr algn="ctr" defTabSz="1562353">
                <a:defRPr/>
              </a:pPr>
              <a:r>
                <a:rPr lang="en-GB" sz="1067" kern="0" dirty="0">
                  <a:solidFill>
                    <a:schemeClr val="accent2"/>
                  </a:solidFill>
                  <a:latin typeface="Arial"/>
                </a:rPr>
                <a:t>Dose B1.3</a:t>
              </a:r>
            </a:p>
          </p:txBody>
        </p:sp>
        <p:sp>
          <p:nvSpPr>
            <p:cNvPr id="25" name="Rectangle: Rounded Corners 24">
              <a:extLst>
                <a:ext uri="{FF2B5EF4-FFF2-40B4-BE49-F238E27FC236}">
                  <a16:creationId xmlns:a16="http://schemas.microsoft.com/office/drawing/2014/main" id="{FEF475C5-3A3C-2D64-7B39-8E195B76669A}"/>
                </a:ext>
              </a:extLst>
            </p:cNvPr>
            <p:cNvSpPr/>
            <p:nvPr/>
          </p:nvSpPr>
          <p:spPr>
            <a:xfrm>
              <a:off x="5170889" y="2605377"/>
              <a:ext cx="511379" cy="363549"/>
            </a:xfrm>
            <a:prstGeom prst="roundRect">
              <a:avLst/>
            </a:prstGeom>
            <a:solidFill>
              <a:srgbClr val="FFA766"/>
            </a:solidFill>
            <a:ln w="25400" cap="flat" cmpd="sng" algn="ctr">
              <a:noFill/>
              <a:prstDash val="solid"/>
            </a:ln>
            <a:effectLst/>
          </p:spPr>
          <p:txBody>
            <a:bodyPr lIns="96000" rIns="96000" rtlCol="0" anchor="ctr"/>
            <a:lstStyle/>
            <a:p>
              <a:pPr algn="ctr" defTabSz="1562353">
                <a:defRPr/>
              </a:pPr>
              <a:r>
                <a:rPr lang="en-GB" sz="1067" kern="0" dirty="0">
                  <a:solidFill>
                    <a:schemeClr val="accent2"/>
                  </a:solidFill>
                  <a:latin typeface="Arial"/>
                </a:rPr>
                <a:t>Dose B1.n</a:t>
              </a:r>
            </a:p>
          </p:txBody>
        </p:sp>
      </p:grpSp>
      <p:grpSp>
        <p:nvGrpSpPr>
          <p:cNvPr id="32" name="Group 31">
            <a:extLst>
              <a:ext uri="{FF2B5EF4-FFF2-40B4-BE49-F238E27FC236}">
                <a16:creationId xmlns:a16="http://schemas.microsoft.com/office/drawing/2014/main" id="{7B315047-A26A-57EF-E8AF-35E4E0EA6461}"/>
              </a:ext>
            </a:extLst>
          </p:cNvPr>
          <p:cNvGrpSpPr/>
          <p:nvPr/>
        </p:nvGrpSpPr>
        <p:grpSpPr>
          <a:xfrm>
            <a:off x="8739156" y="2636477"/>
            <a:ext cx="2221043" cy="1159840"/>
            <a:chOff x="6227700" y="2380096"/>
            <a:chExt cx="1824695" cy="1061886"/>
          </a:xfrm>
        </p:grpSpPr>
        <p:sp>
          <p:nvSpPr>
            <p:cNvPr id="26" name="Rectangle: Rounded Corners 25">
              <a:extLst>
                <a:ext uri="{FF2B5EF4-FFF2-40B4-BE49-F238E27FC236}">
                  <a16:creationId xmlns:a16="http://schemas.microsoft.com/office/drawing/2014/main" id="{F32569F6-B50D-E883-CA04-754F76009C2A}"/>
                </a:ext>
              </a:extLst>
            </p:cNvPr>
            <p:cNvSpPr/>
            <p:nvPr/>
          </p:nvSpPr>
          <p:spPr>
            <a:xfrm>
              <a:off x="6227700" y="3078433"/>
              <a:ext cx="511379" cy="363549"/>
            </a:xfrm>
            <a:prstGeom prst="roundRect">
              <a:avLst/>
            </a:prstGeom>
            <a:solidFill>
              <a:srgbClr val="FFA766"/>
            </a:solidFill>
            <a:ln w="25400" cap="flat" cmpd="sng" algn="ctr">
              <a:noFill/>
              <a:prstDash val="solid"/>
            </a:ln>
            <a:effectLst/>
          </p:spPr>
          <p:txBody>
            <a:bodyPr lIns="96000" rIns="96000" rtlCol="0" anchor="ctr"/>
            <a:lstStyle/>
            <a:p>
              <a:pPr algn="ctr" defTabSz="1562353">
                <a:defRPr/>
              </a:pPr>
              <a:r>
                <a:rPr lang="en-GB" sz="1200" kern="0" dirty="0">
                  <a:solidFill>
                    <a:schemeClr val="accent2"/>
                  </a:solidFill>
                  <a:latin typeface="Arial"/>
                </a:rPr>
                <a:t>Dose B2.1</a:t>
              </a:r>
            </a:p>
          </p:txBody>
        </p:sp>
        <p:sp>
          <p:nvSpPr>
            <p:cNvPr id="27" name="Rectangle: Rounded Corners 26">
              <a:extLst>
                <a:ext uri="{FF2B5EF4-FFF2-40B4-BE49-F238E27FC236}">
                  <a16:creationId xmlns:a16="http://schemas.microsoft.com/office/drawing/2014/main" id="{9ABCA310-3FED-9C77-0C7A-8FE49A217F0B}"/>
                </a:ext>
              </a:extLst>
            </p:cNvPr>
            <p:cNvSpPr/>
            <p:nvPr/>
          </p:nvSpPr>
          <p:spPr>
            <a:xfrm>
              <a:off x="6656338" y="2843018"/>
              <a:ext cx="511379" cy="363549"/>
            </a:xfrm>
            <a:prstGeom prst="roundRect">
              <a:avLst/>
            </a:prstGeom>
            <a:solidFill>
              <a:srgbClr val="FFA766"/>
            </a:solidFill>
            <a:ln w="25400" cap="flat" cmpd="sng" algn="ctr">
              <a:noFill/>
              <a:prstDash val="solid"/>
            </a:ln>
            <a:effectLst/>
          </p:spPr>
          <p:txBody>
            <a:bodyPr lIns="96000" rIns="96000" rtlCol="0" anchor="ctr"/>
            <a:lstStyle/>
            <a:p>
              <a:pPr algn="ctr" defTabSz="1562353">
                <a:defRPr/>
              </a:pPr>
              <a:r>
                <a:rPr lang="en-GB" sz="1200" kern="0" dirty="0">
                  <a:solidFill>
                    <a:schemeClr val="accent2"/>
                  </a:solidFill>
                  <a:latin typeface="Arial"/>
                </a:rPr>
                <a:t>Dose B2.2</a:t>
              </a:r>
            </a:p>
          </p:txBody>
        </p:sp>
        <p:sp>
          <p:nvSpPr>
            <p:cNvPr id="28" name="Rectangle: Rounded Corners 27">
              <a:extLst>
                <a:ext uri="{FF2B5EF4-FFF2-40B4-BE49-F238E27FC236}">
                  <a16:creationId xmlns:a16="http://schemas.microsoft.com/office/drawing/2014/main" id="{B0206AA6-BDC2-C623-84B2-7028C2C41946}"/>
                </a:ext>
              </a:extLst>
            </p:cNvPr>
            <p:cNvSpPr/>
            <p:nvPr/>
          </p:nvSpPr>
          <p:spPr>
            <a:xfrm>
              <a:off x="7098677" y="2571750"/>
              <a:ext cx="511379" cy="363549"/>
            </a:xfrm>
            <a:prstGeom prst="roundRect">
              <a:avLst/>
            </a:prstGeom>
            <a:solidFill>
              <a:srgbClr val="FFA766"/>
            </a:solidFill>
            <a:ln w="25400" cap="flat" cmpd="sng" algn="ctr">
              <a:noFill/>
              <a:prstDash val="solid"/>
            </a:ln>
            <a:effectLst/>
          </p:spPr>
          <p:txBody>
            <a:bodyPr lIns="96000" rIns="96000" rtlCol="0" anchor="ctr"/>
            <a:lstStyle/>
            <a:p>
              <a:pPr algn="ctr" defTabSz="1562353">
                <a:defRPr/>
              </a:pPr>
              <a:r>
                <a:rPr lang="en-GB" sz="1200" kern="0" dirty="0">
                  <a:solidFill>
                    <a:schemeClr val="accent2"/>
                  </a:solidFill>
                  <a:latin typeface="Arial"/>
                </a:rPr>
                <a:t>Dose B2.3</a:t>
              </a:r>
            </a:p>
          </p:txBody>
        </p:sp>
        <p:sp>
          <p:nvSpPr>
            <p:cNvPr id="29" name="Rectangle: Rounded Corners 28">
              <a:extLst>
                <a:ext uri="{FF2B5EF4-FFF2-40B4-BE49-F238E27FC236}">
                  <a16:creationId xmlns:a16="http://schemas.microsoft.com/office/drawing/2014/main" id="{9725F16F-CACE-0408-D4E6-05C3CD0D401D}"/>
                </a:ext>
              </a:extLst>
            </p:cNvPr>
            <p:cNvSpPr/>
            <p:nvPr/>
          </p:nvSpPr>
          <p:spPr>
            <a:xfrm>
              <a:off x="7541016" y="2380096"/>
              <a:ext cx="511379" cy="363549"/>
            </a:xfrm>
            <a:prstGeom prst="roundRect">
              <a:avLst/>
            </a:prstGeom>
            <a:solidFill>
              <a:srgbClr val="FFA766"/>
            </a:solidFill>
            <a:ln w="25400" cap="flat" cmpd="sng" algn="ctr">
              <a:noFill/>
              <a:prstDash val="solid"/>
            </a:ln>
            <a:effectLst/>
          </p:spPr>
          <p:txBody>
            <a:bodyPr lIns="96000" rIns="96000" rtlCol="0" anchor="ctr"/>
            <a:lstStyle/>
            <a:p>
              <a:pPr algn="ctr" defTabSz="1562353">
                <a:defRPr/>
              </a:pPr>
              <a:r>
                <a:rPr lang="en-GB" sz="1200" kern="0" dirty="0">
                  <a:solidFill>
                    <a:schemeClr val="accent2"/>
                  </a:solidFill>
                  <a:latin typeface="Arial"/>
                </a:rPr>
                <a:t>Dose B2.n</a:t>
              </a:r>
            </a:p>
          </p:txBody>
        </p:sp>
      </p:grpSp>
      <p:sp>
        <p:nvSpPr>
          <p:cNvPr id="30" name="TextBox 29">
            <a:extLst>
              <a:ext uri="{FF2B5EF4-FFF2-40B4-BE49-F238E27FC236}">
                <a16:creationId xmlns:a16="http://schemas.microsoft.com/office/drawing/2014/main" id="{4CF7C956-B592-D02B-8D58-CC0ED2CD35A6}"/>
              </a:ext>
            </a:extLst>
          </p:cNvPr>
          <p:cNvSpPr txBox="1"/>
          <p:nvPr/>
        </p:nvSpPr>
        <p:spPr>
          <a:xfrm>
            <a:off x="2187758" y="3719287"/>
            <a:ext cx="1851769" cy="523220"/>
          </a:xfrm>
          <a:prstGeom prst="rect">
            <a:avLst/>
          </a:prstGeom>
          <a:noFill/>
        </p:spPr>
        <p:txBody>
          <a:bodyPr wrap="square" rtlCol="0">
            <a:spAutoFit/>
          </a:bodyPr>
          <a:lstStyle/>
          <a:p>
            <a:r>
              <a:rPr lang="en-US" sz="1400" dirty="0">
                <a:solidFill>
                  <a:schemeClr val="accent2"/>
                </a:solidFill>
              </a:rPr>
              <a:t>Switch to B1 based on regimen A data</a:t>
            </a:r>
          </a:p>
        </p:txBody>
      </p:sp>
      <p:sp>
        <p:nvSpPr>
          <p:cNvPr id="33" name="TextBox 32">
            <a:extLst>
              <a:ext uri="{FF2B5EF4-FFF2-40B4-BE49-F238E27FC236}">
                <a16:creationId xmlns:a16="http://schemas.microsoft.com/office/drawing/2014/main" id="{9E65C89F-9E2E-843C-12B3-A27E31B50CF5}"/>
              </a:ext>
            </a:extLst>
          </p:cNvPr>
          <p:cNvSpPr txBox="1"/>
          <p:nvPr/>
        </p:nvSpPr>
        <p:spPr>
          <a:xfrm>
            <a:off x="5065385" y="3719287"/>
            <a:ext cx="3152027" cy="523220"/>
          </a:xfrm>
          <a:prstGeom prst="rect">
            <a:avLst/>
          </a:prstGeom>
          <a:noFill/>
        </p:spPr>
        <p:txBody>
          <a:bodyPr wrap="square" rtlCol="0">
            <a:spAutoFit/>
          </a:bodyPr>
          <a:lstStyle/>
          <a:p>
            <a:pPr algn="ctr"/>
            <a:r>
              <a:rPr lang="en-US" sz="1400" dirty="0">
                <a:solidFill>
                  <a:schemeClr val="accent2"/>
                </a:solidFill>
              </a:rPr>
              <a:t>Switch to step-in dosing (B2) </a:t>
            </a:r>
            <a:br>
              <a:rPr lang="en-US" sz="1400" dirty="0">
                <a:solidFill>
                  <a:schemeClr val="accent2"/>
                </a:solidFill>
              </a:rPr>
            </a:br>
            <a:r>
              <a:rPr lang="en-US" sz="1400" dirty="0">
                <a:solidFill>
                  <a:schemeClr val="accent2"/>
                </a:solidFill>
              </a:rPr>
              <a:t>based on regimen A and B1 data</a:t>
            </a:r>
          </a:p>
        </p:txBody>
      </p:sp>
      <p:cxnSp>
        <p:nvCxnSpPr>
          <p:cNvPr id="36" name="Straight Connector 35">
            <a:extLst>
              <a:ext uri="{FF2B5EF4-FFF2-40B4-BE49-F238E27FC236}">
                <a16:creationId xmlns:a16="http://schemas.microsoft.com/office/drawing/2014/main" id="{66D31254-C06E-3714-2913-A403E158580C}"/>
              </a:ext>
            </a:extLst>
          </p:cNvPr>
          <p:cNvCxnSpPr>
            <a:cxnSpLocks/>
          </p:cNvCxnSpPr>
          <p:nvPr/>
        </p:nvCxnSpPr>
        <p:spPr>
          <a:xfrm>
            <a:off x="4359435" y="2652761"/>
            <a:ext cx="10159" cy="914832"/>
          </a:xfrm>
          <a:prstGeom prst="line">
            <a:avLst/>
          </a:prstGeom>
          <a:ln>
            <a:solidFill>
              <a:srgbClr val="005030"/>
            </a:solidFill>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E0F0C392-EF76-9F88-CA39-850DEE1E7BA4}"/>
              </a:ext>
            </a:extLst>
          </p:cNvPr>
          <p:cNvCxnSpPr>
            <a:cxnSpLocks/>
          </p:cNvCxnSpPr>
          <p:nvPr/>
        </p:nvCxnSpPr>
        <p:spPr>
          <a:xfrm>
            <a:off x="4357626" y="3567593"/>
            <a:ext cx="907303" cy="0"/>
          </a:xfrm>
          <a:prstGeom prst="straightConnector1">
            <a:avLst/>
          </a:prstGeom>
          <a:ln>
            <a:solidFill>
              <a:srgbClr val="005030"/>
            </a:solidFill>
            <a:tailEnd type="triangle"/>
          </a:ln>
        </p:spPr>
        <p:style>
          <a:lnRef idx="3">
            <a:schemeClr val="dk1"/>
          </a:lnRef>
          <a:fillRef idx="0">
            <a:schemeClr val="dk1"/>
          </a:fillRef>
          <a:effectRef idx="2">
            <a:schemeClr val="dk1"/>
          </a:effectRef>
          <a:fontRef idx="minor">
            <a:schemeClr val="tx1"/>
          </a:fontRef>
        </p:style>
      </p:cxnSp>
      <p:sp>
        <p:nvSpPr>
          <p:cNvPr id="41" name="Arrow: Right 40">
            <a:extLst>
              <a:ext uri="{FF2B5EF4-FFF2-40B4-BE49-F238E27FC236}">
                <a16:creationId xmlns:a16="http://schemas.microsoft.com/office/drawing/2014/main" id="{B8E8FA20-8104-E0C6-2F1A-051FF6FC9D12}"/>
              </a:ext>
            </a:extLst>
          </p:cNvPr>
          <p:cNvSpPr/>
          <p:nvPr/>
        </p:nvSpPr>
        <p:spPr>
          <a:xfrm>
            <a:off x="1396099" y="4290661"/>
            <a:ext cx="3868829" cy="440895"/>
          </a:xfrm>
          <a:prstGeom prst="rightArrow">
            <a:avLst/>
          </a:prstGeom>
          <a:solidFill>
            <a:srgbClr val="0050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solidFill>
              </a:rPr>
              <a:t>IV dose q3 weeks</a:t>
            </a:r>
          </a:p>
        </p:txBody>
      </p:sp>
      <p:sp>
        <p:nvSpPr>
          <p:cNvPr id="42" name="Arrow: Right 41">
            <a:extLst>
              <a:ext uri="{FF2B5EF4-FFF2-40B4-BE49-F238E27FC236}">
                <a16:creationId xmlns:a16="http://schemas.microsoft.com/office/drawing/2014/main" id="{8B56C16F-A639-A4B7-6A2D-C300ADF80592}"/>
              </a:ext>
            </a:extLst>
          </p:cNvPr>
          <p:cNvSpPr/>
          <p:nvPr/>
        </p:nvSpPr>
        <p:spPr>
          <a:xfrm>
            <a:off x="5606066" y="4296235"/>
            <a:ext cx="5683844" cy="440895"/>
          </a:xfrm>
          <a:prstGeom prst="rightArrow">
            <a:avLst/>
          </a:prstGeom>
          <a:solidFill>
            <a:srgbClr val="0050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2"/>
                </a:solidFill>
              </a:rPr>
              <a:t>IV dose once every week</a:t>
            </a:r>
          </a:p>
        </p:txBody>
      </p:sp>
      <p:graphicFrame>
        <p:nvGraphicFramePr>
          <p:cNvPr id="43" name="Table 42">
            <a:extLst>
              <a:ext uri="{FF2B5EF4-FFF2-40B4-BE49-F238E27FC236}">
                <a16:creationId xmlns:a16="http://schemas.microsoft.com/office/drawing/2014/main" id="{160D5527-2FB9-1117-E8EE-D33EA885A308}"/>
              </a:ext>
            </a:extLst>
          </p:cNvPr>
          <p:cNvGraphicFramePr>
            <a:graphicFrameLocks noGrp="1"/>
          </p:cNvGraphicFramePr>
          <p:nvPr/>
        </p:nvGraphicFramePr>
        <p:xfrm>
          <a:off x="2853974" y="4941276"/>
          <a:ext cx="3267753" cy="740640"/>
        </p:xfrm>
        <a:graphic>
          <a:graphicData uri="http://schemas.openxmlformats.org/drawingml/2006/table">
            <a:tbl>
              <a:tblPr firstRow="1" bandRow="1">
                <a:tableStyleId>{BC89EF96-8CEA-46FF-86C4-4CE0E7609802}</a:tableStyleId>
              </a:tblPr>
              <a:tblGrid>
                <a:gridCol w="3267753">
                  <a:extLst>
                    <a:ext uri="{9D8B030D-6E8A-4147-A177-3AD203B41FA5}">
                      <a16:colId xmlns:a16="http://schemas.microsoft.com/office/drawing/2014/main" val="699005756"/>
                    </a:ext>
                  </a:extLst>
                </a:gridCol>
              </a:tblGrid>
              <a:tr h="27888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1200" dirty="0">
                          <a:solidFill>
                            <a:srgbClr val="005030"/>
                          </a:solidFill>
                        </a:rPr>
                        <a:t>Primary endpoints          </a:t>
                      </a:r>
                      <a:endParaRPr lang="en-GB" sz="1200" b="1" dirty="0">
                        <a:solidFill>
                          <a:srgbClr val="005030"/>
                        </a:solidFill>
                      </a:endParaRPr>
                    </a:p>
                  </a:txBody>
                  <a:tcPr marL="96000" marR="96000" marT="48000" marB="48000"/>
                </a:tc>
                <a:extLst>
                  <a:ext uri="{0D108BD9-81ED-4DB2-BD59-A6C34878D82A}">
                    <a16:rowId xmlns:a16="http://schemas.microsoft.com/office/drawing/2014/main" val="1116797402"/>
                  </a:ext>
                </a:extLst>
              </a:tr>
              <a:tr h="46176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noProof="0" dirty="0"/>
                        <a:t>MTD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t>DLTs in</a:t>
                      </a:r>
                      <a:r>
                        <a:rPr lang="en-US" sz="1200" baseline="0" noProof="0" dirty="0"/>
                        <a:t> the MTD evaluation period</a:t>
                      </a:r>
                      <a:endParaRPr lang="en-US" sz="1200" noProof="0" dirty="0">
                        <a:solidFill>
                          <a:schemeClr val="tx1"/>
                        </a:solidFill>
                      </a:endParaRPr>
                    </a:p>
                  </a:txBody>
                  <a:tcPr marL="96000" marR="96000" marT="48000" marB="48000" anchor="ctr"/>
                </a:tc>
                <a:extLst>
                  <a:ext uri="{0D108BD9-81ED-4DB2-BD59-A6C34878D82A}">
                    <a16:rowId xmlns:a16="http://schemas.microsoft.com/office/drawing/2014/main" val="3255881449"/>
                  </a:ext>
                </a:extLst>
              </a:tr>
            </a:tbl>
          </a:graphicData>
        </a:graphic>
      </p:graphicFrame>
      <p:graphicFrame>
        <p:nvGraphicFramePr>
          <p:cNvPr id="44" name="Table 43">
            <a:extLst>
              <a:ext uri="{FF2B5EF4-FFF2-40B4-BE49-F238E27FC236}">
                <a16:creationId xmlns:a16="http://schemas.microsoft.com/office/drawing/2014/main" id="{D105B965-8A31-1217-3A3C-F213FFD6A125}"/>
              </a:ext>
            </a:extLst>
          </p:cNvPr>
          <p:cNvGraphicFramePr>
            <a:graphicFrameLocks noGrp="1"/>
          </p:cNvGraphicFramePr>
          <p:nvPr/>
        </p:nvGraphicFramePr>
        <p:xfrm>
          <a:off x="6361190" y="4913660"/>
          <a:ext cx="3267753" cy="740640"/>
        </p:xfrm>
        <a:graphic>
          <a:graphicData uri="http://schemas.openxmlformats.org/drawingml/2006/table">
            <a:tbl>
              <a:tblPr firstRow="1" bandRow="1">
                <a:tableStyleId>{BC89EF96-8CEA-46FF-86C4-4CE0E7609802}</a:tableStyleId>
              </a:tblPr>
              <a:tblGrid>
                <a:gridCol w="3267753">
                  <a:extLst>
                    <a:ext uri="{9D8B030D-6E8A-4147-A177-3AD203B41FA5}">
                      <a16:colId xmlns:a16="http://schemas.microsoft.com/office/drawing/2014/main" val="699005756"/>
                    </a:ext>
                  </a:extLst>
                </a:gridCol>
              </a:tblGrid>
              <a:tr h="27888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1200" dirty="0">
                          <a:solidFill>
                            <a:srgbClr val="005030"/>
                          </a:solidFill>
                        </a:rPr>
                        <a:t>Primary endpoints          </a:t>
                      </a:r>
                      <a:endParaRPr lang="en-GB" sz="1200" b="1" dirty="0">
                        <a:solidFill>
                          <a:srgbClr val="005030"/>
                        </a:solidFill>
                      </a:endParaRPr>
                    </a:p>
                  </a:txBody>
                  <a:tcPr marL="96000" marR="96000" marT="48000" marB="48000"/>
                </a:tc>
                <a:extLst>
                  <a:ext uri="{0D108BD9-81ED-4DB2-BD59-A6C34878D82A}">
                    <a16:rowId xmlns:a16="http://schemas.microsoft.com/office/drawing/2014/main" val="1116797402"/>
                  </a:ext>
                </a:extLst>
              </a:tr>
              <a:tr h="46176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noProof="0" dirty="0"/>
                        <a:t>MTD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t>DLTs in</a:t>
                      </a:r>
                      <a:r>
                        <a:rPr lang="en-US" sz="1200" baseline="0" noProof="0" dirty="0"/>
                        <a:t> the MTD evaluation period</a:t>
                      </a:r>
                      <a:endParaRPr lang="en-US" sz="1200" noProof="0" dirty="0">
                        <a:solidFill>
                          <a:schemeClr val="tx1"/>
                        </a:solidFill>
                      </a:endParaRPr>
                    </a:p>
                  </a:txBody>
                  <a:tcPr marL="96000" marR="96000" marT="48000" marB="48000" anchor="ctr"/>
                </a:tc>
                <a:extLst>
                  <a:ext uri="{0D108BD9-81ED-4DB2-BD59-A6C34878D82A}">
                    <a16:rowId xmlns:a16="http://schemas.microsoft.com/office/drawing/2014/main" val="3255881449"/>
                  </a:ext>
                </a:extLst>
              </a:tr>
            </a:tbl>
          </a:graphicData>
        </a:graphic>
      </p:graphicFrame>
      <p:sp>
        <p:nvSpPr>
          <p:cNvPr id="45" name="TextBox 44">
            <a:extLst>
              <a:ext uri="{FF2B5EF4-FFF2-40B4-BE49-F238E27FC236}">
                <a16:creationId xmlns:a16="http://schemas.microsoft.com/office/drawing/2014/main" id="{44C2CF2C-8192-5604-A6C6-28EF79FDFCA0}"/>
              </a:ext>
            </a:extLst>
          </p:cNvPr>
          <p:cNvSpPr txBox="1"/>
          <p:nvPr/>
        </p:nvSpPr>
        <p:spPr>
          <a:xfrm>
            <a:off x="2160064" y="5717668"/>
            <a:ext cx="8741529" cy="574644"/>
          </a:xfrm>
          <a:prstGeom prst="rect">
            <a:avLst/>
          </a:prstGeom>
          <a:noFill/>
        </p:spPr>
        <p:txBody>
          <a:bodyPr wrap="square" lIns="121920" tIns="60960" rIns="121920" bIns="60960" rtlCol="0" anchor="t">
            <a:spAutoFit/>
          </a:bodyPr>
          <a:lstStyle/>
          <a:p>
            <a:pPr marL="228594" indent="-228594">
              <a:buFont typeface="Arial" panose="020B0604020202020204" pitchFamily="34" charset="0"/>
              <a:buChar char="•"/>
            </a:pPr>
            <a:r>
              <a:rPr lang="en-GB" sz="1467" b="1" dirty="0">
                <a:solidFill>
                  <a:schemeClr val="accent2"/>
                </a:solidFill>
                <a:latin typeface="DIN 2014"/>
                <a:cs typeface="Arial"/>
              </a:rPr>
              <a:t>Patients are treated until disease worsening or a maximum duration of 36 months</a:t>
            </a:r>
          </a:p>
          <a:p>
            <a:pPr marL="228594" indent="-228594">
              <a:buFont typeface="Arial" panose="020B0604020202020204" pitchFamily="34" charset="0"/>
              <a:buChar char="•"/>
            </a:pPr>
            <a:endParaRPr lang="en-US" sz="1467" dirty="0">
              <a:solidFill>
                <a:schemeClr val="accent2"/>
              </a:solidFill>
            </a:endParaRPr>
          </a:p>
        </p:txBody>
      </p:sp>
      <p:sp>
        <p:nvSpPr>
          <p:cNvPr id="46" name="Text Placeholder 8">
            <a:extLst>
              <a:ext uri="{FF2B5EF4-FFF2-40B4-BE49-F238E27FC236}">
                <a16:creationId xmlns:a16="http://schemas.microsoft.com/office/drawing/2014/main" id="{95BA8A38-1F16-9852-B957-E511D356D3FD}"/>
              </a:ext>
            </a:extLst>
          </p:cNvPr>
          <p:cNvSpPr txBox="1">
            <a:spLocks/>
          </p:cNvSpPr>
          <p:nvPr/>
        </p:nvSpPr>
        <p:spPr>
          <a:xfrm>
            <a:off x="980424" y="6008483"/>
            <a:ext cx="11180040" cy="4283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DIN 2014 Bold" panose="020B0504020202020204" pitchFamily="34" charset="77"/>
                <a:ea typeface="DIN 2014 Bold" panose="020B0504020202020204" pitchFamily="34" charset="77"/>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DIN 2014 Bold" panose="020B0504020202020204" pitchFamily="34" charset="77"/>
                <a:ea typeface="DIN 2014 Bold" panose="020B0504020202020204" pitchFamily="34" charset="77"/>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DIN 2014 Bold" panose="020B0504020202020204" pitchFamily="34" charset="77"/>
                <a:ea typeface="DIN 2014 Bold" panose="020B0504020202020204" pitchFamily="34" charset="77"/>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DIN 2014 Bold" panose="020B0504020202020204" pitchFamily="34" charset="77"/>
                <a:ea typeface="DIN 2014 Bold" panose="020B0504020202020204" pitchFamily="34" charset="77"/>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DIN 2014 Bold" panose="020B0504020202020204" pitchFamily="34" charset="77"/>
                <a:ea typeface="DIN 2014 Bold" panose="020B0504020202020204" pitchFamily="34" charset="77"/>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933" b="0" dirty="0">
                <a:solidFill>
                  <a:schemeClr val="accent6"/>
                </a:solidFill>
              </a:rPr>
              <a:t>BLRM, Bayesian Logistic Regression Model with overdose control; DLTs, dose-limiting toxicities; IV, intravenous; MTD, maximum tolerated dose; PK, pharmacokinetic; RECIST, Response Evaluation Criteria In Solid </a:t>
            </a:r>
            <a:r>
              <a:rPr lang="en-GB" sz="933" b="0" dirty="0" err="1">
                <a:solidFill>
                  <a:schemeClr val="accent6"/>
                </a:solidFill>
              </a:rPr>
              <a:t>Tumors</a:t>
            </a:r>
            <a:r>
              <a:rPr lang="en-GB" sz="933" b="0" dirty="0">
                <a:solidFill>
                  <a:schemeClr val="accent6"/>
                </a:solidFill>
              </a:rPr>
              <a:t> version 1.1</a:t>
            </a:r>
          </a:p>
        </p:txBody>
      </p:sp>
      <p:cxnSp>
        <p:nvCxnSpPr>
          <p:cNvPr id="47" name="Straight Connector 46">
            <a:extLst>
              <a:ext uri="{FF2B5EF4-FFF2-40B4-BE49-F238E27FC236}">
                <a16:creationId xmlns:a16="http://schemas.microsoft.com/office/drawing/2014/main" id="{E5BF854F-2233-AFA6-5760-2E5F622F0826}"/>
              </a:ext>
            </a:extLst>
          </p:cNvPr>
          <p:cNvCxnSpPr>
            <a:cxnSpLocks/>
          </p:cNvCxnSpPr>
          <p:nvPr/>
        </p:nvCxnSpPr>
        <p:spPr>
          <a:xfrm>
            <a:off x="7238971" y="3155353"/>
            <a:ext cx="0" cy="498543"/>
          </a:xfrm>
          <a:prstGeom prst="line">
            <a:avLst/>
          </a:prstGeom>
          <a:ln>
            <a:solidFill>
              <a:srgbClr val="00503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BD660A9-48E3-5BAA-6050-619D89FB27A8}"/>
              </a:ext>
            </a:extLst>
          </p:cNvPr>
          <p:cNvCxnSpPr>
            <a:cxnSpLocks/>
          </p:cNvCxnSpPr>
          <p:nvPr/>
        </p:nvCxnSpPr>
        <p:spPr>
          <a:xfrm>
            <a:off x="7238971" y="3653896"/>
            <a:ext cx="1328213" cy="8281"/>
          </a:xfrm>
          <a:prstGeom prst="straightConnector1">
            <a:avLst/>
          </a:prstGeom>
          <a:ln>
            <a:solidFill>
              <a:srgbClr val="00503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534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52719-6465-93FF-C1E1-0F1B2AD7603E}"/>
              </a:ext>
            </a:extLst>
          </p:cNvPr>
          <p:cNvSpPr>
            <a:spLocks noGrp="1"/>
          </p:cNvSpPr>
          <p:nvPr>
            <p:ph type="title"/>
          </p:nvPr>
        </p:nvSpPr>
        <p:spPr>
          <a:xfrm>
            <a:off x="823379" y="250523"/>
            <a:ext cx="12160464" cy="1325563"/>
          </a:xfrm>
        </p:spPr>
        <p:txBody>
          <a:bodyPr>
            <a:noAutofit/>
          </a:bodyPr>
          <a:lstStyle/>
          <a:p>
            <a:r>
              <a:rPr lang="en-US" sz="3733" dirty="0">
                <a:solidFill>
                  <a:srgbClr val="005030"/>
                </a:solidFill>
                <a:cs typeface="+mn-cs"/>
              </a:rPr>
              <a:t>Inclusion criteria and patient baseline characteristics</a:t>
            </a:r>
            <a:endParaRPr lang="en-US" sz="3733" dirty="0">
              <a:solidFill>
                <a:srgbClr val="FF6D00"/>
              </a:solidFill>
              <a:cs typeface="+mn-cs"/>
            </a:endParaRPr>
          </a:p>
        </p:txBody>
      </p:sp>
      <p:grpSp>
        <p:nvGrpSpPr>
          <p:cNvPr id="40" name="Group 39">
            <a:extLst>
              <a:ext uri="{FF2B5EF4-FFF2-40B4-BE49-F238E27FC236}">
                <a16:creationId xmlns:a16="http://schemas.microsoft.com/office/drawing/2014/main" id="{CE9212CA-AAB8-5E89-4538-499EFE40A7DC}"/>
              </a:ext>
            </a:extLst>
          </p:cNvPr>
          <p:cNvGrpSpPr/>
          <p:nvPr/>
        </p:nvGrpSpPr>
        <p:grpSpPr>
          <a:xfrm>
            <a:off x="1030123" y="1387366"/>
            <a:ext cx="3325203" cy="3746191"/>
            <a:chOff x="772592" y="1136514"/>
            <a:chExt cx="2475105" cy="2678741"/>
          </a:xfrm>
        </p:grpSpPr>
        <p:sp>
          <p:nvSpPr>
            <p:cNvPr id="3" name="Rectangle: Rounded Corners 445">
              <a:extLst>
                <a:ext uri="{FF2B5EF4-FFF2-40B4-BE49-F238E27FC236}">
                  <a16:creationId xmlns:a16="http://schemas.microsoft.com/office/drawing/2014/main" id="{E89D04E5-15D6-EF68-6516-554D8958C6F7}"/>
                </a:ext>
              </a:extLst>
            </p:cNvPr>
            <p:cNvSpPr/>
            <p:nvPr/>
          </p:nvSpPr>
          <p:spPr>
            <a:xfrm>
              <a:off x="772592" y="1136514"/>
              <a:ext cx="2475105" cy="2678741"/>
            </a:xfrm>
            <a:prstGeom prst="roundRect">
              <a:avLst>
                <a:gd name="adj" fmla="val 420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endParaRPr lang="ru-UA" sz="2133">
                <a:solidFill>
                  <a:schemeClr val="accent6"/>
                </a:solidFill>
                <a:latin typeface="Arial" panose="020B0604020202020204" pitchFamily="34" charset="0"/>
                <a:cs typeface="Arial" panose="020B0604020202020204" pitchFamily="34" charset="0"/>
              </a:endParaRPr>
            </a:p>
          </p:txBody>
        </p:sp>
        <p:sp>
          <p:nvSpPr>
            <p:cNvPr id="8" name="Rectangle: Rounded Corners 446">
              <a:extLst>
                <a:ext uri="{FF2B5EF4-FFF2-40B4-BE49-F238E27FC236}">
                  <a16:creationId xmlns:a16="http://schemas.microsoft.com/office/drawing/2014/main" id="{8739D825-2526-0637-6996-B6058F223467}"/>
                </a:ext>
              </a:extLst>
            </p:cNvPr>
            <p:cNvSpPr/>
            <p:nvPr/>
          </p:nvSpPr>
          <p:spPr>
            <a:xfrm>
              <a:off x="957335" y="1233651"/>
              <a:ext cx="2143217" cy="481684"/>
            </a:xfrm>
            <a:prstGeom prst="roundRect">
              <a:avLst>
                <a:gd name="adj" fmla="val 10070"/>
              </a:avLst>
            </a:prstGeom>
            <a:solidFill>
              <a:srgbClr val="0050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8799" algn="ctr" defTabSz="3291758">
                <a:buClr>
                  <a:srgbClr val="4472C4"/>
                </a:buClr>
                <a:buSzPct val="100000"/>
                <a:defRPr/>
              </a:pPr>
              <a:r>
                <a:rPr lang="en-GB" sz="1400" dirty="0">
                  <a:solidFill>
                    <a:schemeClr val="accent6"/>
                  </a:solidFill>
                  <a:latin typeface="Arial" panose="020B0604020202020204" pitchFamily="34" charset="0"/>
                  <a:cs typeface="Arial" panose="020B0604020202020204" pitchFamily="34" charset="0"/>
                </a:rPr>
                <a:t>Advanced SCLC, </a:t>
              </a:r>
              <a:br>
                <a:rPr lang="en-GB" sz="1400" dirty="0">
                  <a:solidFill>
                    <a:schemeClr val="accent6"/>
                  </a:solidFill>
                  <a:latin typeface="Arial" panose="020B0604020202020204" pitchFamily="34" charset="0"/>
                  <a:cs typeface="Arial" panose="020B0604020202020204" pitchFamily="34" charset="0"/>
                </a:rPr>
              </a:br>
              <a:r>
                <a:rPr lang="en-GB" sz="1400" dirty="0">
                  <a:solidFill>
                    <a:schemeClr val="accent6"/>
                  </a:solidFill>
                  <a:latin typeface="Arial" panose="020B0604020202020204" pitchFamily="34" charset="0"/>
                  <a:cs typeface="Arial" panose="020B0604020202020204" pitchFamily="34" charset="0"/>
                </a:rPr>
                <a:t>LCNEC, or </a:t>
              </a:r>
              <a:r>
                <a:rPr lang="en-GB" sz="1400" dirty="0" err="1">
                  <a:solidFill>
                    <a:schemeClr val="accent6"/>
                  </a:solidFill>
                  <a:latin typeface="Arial" panose="020B0604020202020204" pitchFamily="34" charset="0"/>
                  <a:cs typeface="Arial" panose="020B0604020202020204" pitchFamily="34" charset="0"/>
                </a:rPr>
                <a:t>epNEC</a:t>
              </a:r>
              <a:endParaRPr lang="en-GB" sz="1400" dirty="0">
                <a:solidFill>
                  <a:schemeClr val="accent6"/>
                </a:solidFill>
                <a:latin typeface="Arial" panose="020B0604020202020204" pitchFamily="34" charset="0"/>
                <a:cs typeface="Arial" panose="020B0604020202020204" pitchFamily="34" charset="0"/>
              </a:endParaRPr>
            </a:p>
          </p:txBody>
        </p:sp>
        <p:sp>
          <p:nvSpPr>
            <p:cNvPr id="20" name="Rectangle: Rounded Corners 446">
              <a:extLst>
                <a:ext uri="{FF2B5EF4-FFF2-40B4-BE49-F238E27FC236}">
                  <a16:creationId xmlns:a16="http://schemas.microsoft.com/office/drawing/2014/main" id="{D2C7A3AE-55EC-85E2-4633-3A4176FB6522}"/>
                </a:ext>
              </a:extLst>
            </p:cNvPr>
            <p:cNvSpPr/>
            <p:nvPr/>
          </p:nvSpPr>
          <p:spPr>
            <a:xfrm>
              <a:off x="957334" y="1758962"/>
              <a:ext cx="2143217" cy="539449"/>
            </a:xfrm>
            <a:prstGeom prst="roundRect">
              <a:avLst>
                <a:gd name="adj" fmla="val 10070"/>
              </a:avLst>
            </a:prstGeom>
            <a:solidFill>
              <a:srgbClr val="0050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8799" algn="ctr" defTabSz="3291758">
                <a:buClr>
                  <a:srgbClr val="4472C4"/>
                </a:buClr>
                <a:buSzPct val="100000"/>
                <a:defRPr/>
              </a:pPr>
              <a:r>
                <a:rPr lang="en-US" sz="1400" dirty="0">
                  <a:solidFill>
                    <a:schemeClr val="accent6"/>
                  </a:solidFill>
                  <a:latin typeface="Arial" panose="020B0604020202020204" pitchFamily="34" charset="0"/>
                  <a:cs typeface="Arial" panose="020B0604020202020204" pitchFamily="34" charset="0"/>
                </a:rPr>
                <a:t>DLL3 positive (archived tissue or in-study biopsy) according to central* review</a:t>
              </a:r>
            </a:p>
          </p:txBody>
        </p:sp>
        <p:sp>
          <p:nvSpPr>
            <p:cNvPr id="21" name="Rectangle: Rounded Corners 446">
              <a:extLst>
                <a:ext uri="{FF2B5EF4-FFF2-40B4-BE49-F238E27FC236}">
                  <a16:creationId xmlns:a16="http://schemas.microsoft.com/office/drawing/2014/main" id="{1B836358-D823-D70A-CEB3-6228C3586B4C}"/>
                </a:ext>
              </a:extLst>
            </p:cNvPr>
            <p:cNvSpPr/>
            <p:nvPr/>
          </p:nvSpPr>
          <p:spPr>
            <a:xfrm>
              <a:off x="957334" y="2353043"/>
              <a:ext cx="2143217" cy="539449"/>
            </a:xfrm>
            <a:prstGeom prst="roundRect">
              <a:avLst>
                <a:gd name="adj" fmla="val 10070"/>
              </a:avLst>
            </a:prstGeom>
            <a:solidFill>
              <a:srgbClr val="0050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8799" algn="ctr" defTabSz="3291758">
                <a:buClr>
                  <a:srgbClr val="4472C4"/>
                </a:buClr>
                <a:buSzPct val="100000"/>
                <a:defRPr/>
              </a:pPr>
              <a:r>
                <a:rPr lang="en-US" sz="1400" dirty="0">
                  <a:solidFill>
                    <a:schemeClr val="accent6"/>
                  </a:solidFill>
                  <a:latin typeface="Arial" panose="020B0604020202020204" pitchFamily="34" charset="0"/>
                  <a:cs typeface="Arial" panose="020B0604020202020204" pitchFamily="34" charset="0"/>
                </a:rPr>
                <a:t>Failed/ineligible for available standard therapies (≥1 line of platinum-based chemotherapy)</a:t>
              </a:r>
            </a:p>
          </p:txBody>
        </p:sp>
        <p:sp>
          <p:nvSpPr>
            <p:cNvPr id="22" name="Rectangle: Rounded Corners 446">
              <a:extLst>
                <a:ext uri="{FF2B5EF4-FFF2-40B4-BE49-F238E27FC236}">
                  <a16:creationId xmlns:a16="http://schemas.microsoft.com/office/drawing/2014/main" id="{71569D9B-8964-55FA-500F-D1156506F623}"/>
                </a:ext>
              </a:extLst>
            </p:cNvPr>
            <p:cNvSpPr/>
            <p:nvPr/>
          </p:nvSpPr>
          <p:spPr>
            <a:xfrm>
              <a:off x="957334" y="2977308"/>
              <a:ext cx="2143217" cy="396513"/>
            </a:xfrm>
            <a:prstGeom prst="roundRect">
              <a:avLst>
                <a:gd name="adj" fmla="val 10070"/>
              </a:avLst>
            </a:prstGeom>
            <a:solidFill>
              <a:srgbClr val="0050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8799" algn="ctr" defTabSz="3291758">
                <a:buClr>
                  <a:srgbClr val="4472C4"/>
                </a:buClr>
                <a:buSzPct val="100000"/>
                <a:defRPr/>
              </a:pPr>
              <a:r>
                <a:rPr lang="en-US" sz="1400" dirty="0">
                  <a:solidFill>
                    <a:schemeClr val="accent6"/>
                  </a:solidFill>
                  <a:latin typeface="Arial" panose="020B0604020202020204" pitchFamily="34" charset="0"/>
                  <a:cs typeface="Arial" panose="020B0604020202020204" pitchFamily="34" charset="0"/>
                </a:rPr>
                <a:t>Adequate liver, bone marrow </a:t>
              </a:r>
              <a:br>
                <a:rPr lang="en-US" sz="1400" dirty="0">
                  <a:solidFill>
                    <a:schemeClr val="accent6"/>
                  </a:solidFill>
                  <a:latin typeface="Arial" panose="020B0604020202020204" pitchFamily="34" charset="0"/>
                  <a:cs typeface="Arial" panose="020B0604020202020204" pitchFamily="34" charset="0"/>
                </a:rPr>
              </a:br>
              <a:r>
                <a:rPr lang="en-US" sz="1400" dirty="0">
                  <a:solidFill>
                    <a:schemeClr val="accent6"/>
                  </a:solidFill>
                  <a:latin typeface="Arial" panose="020B0604020202020204" pitchFamily="34" charset="0"/>
                  <a:cs typeface="Arial" panose="020B0604020202020204" pitchFamily="34" charset="0"/>
                </a:rPr>
                <a:t>and renal function</a:t>
              </a:r>
            </a:p>
          </p:txBody>
        </p:sp>
        <p:sp>
          <p:nvSpPr>
            <p:cNvPr id="35" name="Rectangle: Rounded Corners 446">
              <a:extLst>
                <a:ext uri="{FF2B5EF4-FFF2-40B4-BE49-F238E27FC236}">
                  <a16:creationId xmlns:a16="http://schemas.microsoft.com/office/drawing/2014/main" id="{F76B9ECD-E2CB-799E-792C-C289FF932F90}"/>
                </a:ext>
              </a:extLst>
            </p:cNvPr>
            <p:cNvSpPr/>
            <p:nvPr/>
          </p:nvSpPr>
          <p:spPr>
            <a:xfrm>
              <a:off x="957334" y="3458637"/>
              <a:ext cx="2143217" cy="237836"/>
            </a:xfrm>
            <a:prstGeom prst="roundRect">
              <a:avLst>
                <a:gd name="adj" fmla="val 10070"/>
              </a:avLst>
            </a:prstGeom>
            <a:solidFill>
              <a:srgbClr val="0050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8799" algn="ctr" defTabSz="3291758">
                <a:buClr>
                  <a:srgbClr val="4472C4"/>
                </a:buClr>
                <a:buSzPct val="100000"/>
                <a:defRPr/>
              </a:pPr>
              <a:r>
                <a:rPr lang="en-US" sz="1400" dirty="0">
                  <a:solidFill>
                    <a:schemeClr val="accent6"/>
                  </a:solidFill>
                  <a:latin typeface="Arial" panose="020B0604020202020204" pitchFamily="34" charset="0"/>
                  <a:cs typeface="Arial" panose="020B0604020202020204" pitchFamily="34" charset="0"/>
                </a:rPr>
                <a:t>ECOG PS 0/1</a:t>
              </a:r>
            </a:p>
          </p:txBody>
        </p:sp>
      </p:grpSp>
      <p:sp>
        <p:nvSpPr>
          <p:cNvPr id="38" name="TextBox 37">
            <a:extLst>
              <a:ext uri="{FF2B5EF4-FFF2-40B4-BE49-F238E27FC236}">
                <a16:creationId xmlns:a16="http://schemas.microsoft.com/office/drawing/2014/main" id="{2BDA0107-7750-F08B-E831-BB7DC19ECF62}"/>
              </a:ext>
            </a:extLst>
          </p:cNvPr>
          <p:cNvSpPr txBox="1"/>
          <p:nvPr/>
        </p:nvSpPr>
        <p:spPr>
          <a:xfrm>
            <a:off x="1141496" y="5228523"/>
            <a:ext cx="3102456" cy="461665"/>
          </a:xfrm>
          <a:prstGeom prst="rect">
            <a:avLst/>
          </a:prstGeom>
          <a:noFill/>
        </p:spPr>
        <p:txBody>
          <a:bodyPr wrap="square">
            <a:spAutoFit/>
          </a:bodyPr>
          <a:lstStyle/>
          <a:p>
            <a:pPr algn="ctr"/>
            <a:r>
              <a:rPr lang="en-US" sz="1200" b="1" dirty="0">
                <a:solidFill>
                  <a:schemeClr val="accent6"/>
                </a:solidFill>
              </a:rPr>
              <a:t>*Ventana DLL3 (SP347) assay at the </a:t>
            </a:r>
          </a:p>
          <a:p>
            <a:pPr algn="ctr"/>
            <a:r>
              <a:rPr lang="en-US" sz="1200" b="1" dirty="0">
                <a:solidFill>
                  <a:schemeClr val="accent6"/>
                </a:solidFill>
              </a:rPr>
              <a:t>Roche </a:t>
            </a:r>
            <a:r>
              <a:rPr lang="en-US" sz="1200" b="1" dirty="0" err="1">
                <a:solidFill>
                  <a:schemeClr val="accent6"/>
                </a:solidFill>
              </a:rPr>
              <a:t>CDx</a:t>
            </a:r>
            <a:r>
              <a:rPr lang="en-US" sz="1200" b="1" dirty="0">
                <a:solidFill>
                  <a:schemeClr val="accent6"/>
                </a:solidFill>
              </a:rPr>
              <a:t> CAP/CLIA laboratory</a:t>
            </a:r>
          </a:p>
        </p:txBody>
      </p:sp>
      <p:graphicFrame>
        <p:nvGraphicFramePr>
          <p:cNvPr id="48" name="Table 47">
            <a:extLst>
              <a:ext uri="{FF2B5EF4-FFF2-40B4-BE49-F238E27FC236}">
                <a16:creationId xmlns:a16="http://schemas.microsoft.com/office/drawing/2014/main" id="{C8A410FF-5EAE-08E0-03D4-12DC30B13387}"/>
              </a:ext>
            </a:extLst>
          </p:cNvPr>
          <p:cNvGraphicFramePr>
            <a:graphicFrameLocks noGrp="1"/>
          </p:cNvGraphicFramePr>
          <p:nvPr>
            <p:extLst>
              <p:ext uri="{D42A27DB-BD31-4B8C-83A1-F6EECF244321}">
                <p14:modId xmlns:p14="http://schemas.microsoft.com/office/powerpoint/2010/main" val="3772341662"/>
              </p:ext>
            </p:extLst>
          </p:nvPr>
        </p:nvGraphicFramePr>
        <p:xfrm>
          <a:off x="5405285" y="1383073"/>
          <a:ext cx="5963337" cy="2815865"/>
        </p:xfrm>
        <a:graphic>
          <a:graphicData uri="http://schemas.openxmlformats.org/drawingml/2006/table">
            <a:tbl>
              <a:tblPr firstRow="1" bandRow="1">
                <a:tableStyleId>{B301B821-A1FF-4177-AEE7-76D212191A09}</a:tableStyleId>
              </a:tblPr>
              <a:tblGrid>
                <a:gridCol w="2568845">
                  <a:extLst>
                    <a:ext uri="{9D8B030D-6E8A-4147-A177-3AD203B41FA5}">
                      <a16:colId xmlns:a16="http://schemas.microsoft.com/office/drawing/2014/main" val="699005756"/>
                    </a:ext>
                  </a:extLst>
                </a:gridCol>
                <a:gridCol w="3394492">
                  <a:extLst>
                    <a:ext uri="{9D8B030D-6E8A-4147-A177-3AD203B41FA5}">
                      <a16:colId xmlns:a16="http://schemas.microsoft.com/office/drawing/2014/main" val="1588322580"/>
                    </a:ext>
                  </a:extLst>
                </a:gridCol>
              </a:tblGrid>
              <a:tr h="21490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1300" b="1" dirty="0">
                          <a:solidFill>
                            <a:schemeClr val="bg1"/>
                          </a:solidFill>
                          <a:latin typeface="+mn-lt"/>
                        </a:rPr>
                        <a:t>As of March 2023</a:t>
                      </a:r>
                      <a:r>
                        <a:rPr lang="en-GB" sz="1300" b="1" kern="1200" baseline="30000" dirty="0">
                          <a:solidFill>
                            <a:schemeClr val="bg1"/>
                          </a:solidFill>
                          <a:latin typeface="+mn-lt"/>
                        </a:rPr>
                        <a:t>†</a:t>
                      </a:r>
                      <a:endParaRPr lang="en-GB" sz="1300" b="1" dirty="0">
                        <a:solidFill>
                          <a:schemeClr val="bg1"/>
                        </a:solidFill>
                        <a:latin typeface="+mn-lt"/>
                        <a:cs typeface="Arial" panose="020B0604020202020204" pitchFamily="34" charset="0"/>
                      </a:endParaRPr>
                    </a:p>
                  </a:txBody>
                  <a:tcPr marL="48000" marR="48000" marT="0" marB="0" anchor="ctr"/>
                </a:tc>
                <a:tc>
                  <a:txBody>
                    <a:bodyPr/>
                    <a:lstStyle/>
                    <a:p>
                      <a:pPr algn="ctr"/>
                      <a:r>
                        <a:rPr lang="en-GB" sz="1300" b="1" dirty="0">
                          <a:solidFill>
                            <a:schemeClr val="bg1"/>
                          </a:solidFill>
                          <a:latin typeface="+mn-lt"/>
                        </a:rPr>
                        <a:t>N=107</a:t>
                      </a:r>
                      <a:r>
                        <a:rPr lang="en-GB" sz="1300" b="1" baseline="30000" dirty="0">
                          <a:solidFill>
                            <a:schemeClr val="bg1"/>
                          </a:solidFill>
                          <a:latin typeface="+mn-lt"/>
                        </a:rPr>
                        <a:t>‡</a:t>
                      </a:r>
                      <a:endParaRPr lang="en-GB" sz="1300" b="1" baseline="30000" dirty="0">
                        <a:solidFill>
                          <a:schemeClr val="bg1"/>
                        </a:solidFill>
                        <a:latin typeface="+mn-lt"/>
                        <a:cs typeface="Arial" panose="020B0604020202020204" pitchFamily="34" charset="0"/>
                      </a:endParaRPr>
                    </a:p>
                  </a:txBody>
                  <a:tcPr marL="48000" marR="48000" marT="0" marB="0" anchor="ctr"/>
                </a:tc>
                <a:extLst>
                  <a:ext uri="{0D108BD9-81ED-4DB2-BD59-A6C34878D82A}">
                    <a16:rowId xmlns:a16="http://schemas.microsoft.com/office/drawing/2014/main" val="1116797402"/>
                  </a:ext>
                </a:extLst>
              </a:tr>
              <a:tr h="325120">
                <a:tc>
                  <a:txBody>
                    <a:bodyPr/>
                    <a:lstStyle>
                      <a:lvl1pPr marL="0" algn="l" defTabSz="1728088" rtl="0" eaLnBrk="1" latinLnBrk="0" hangingPunct="1">
                        <a:defRPr sz="3415" kern="1200">
                          <a:solidFill>
                            <a:schemeClr val="dk1"/>
                          </a:solidFill>
                          <a:latin typeface="Arial"/>
                          <a:ea typeface="Helvetica Neue Medium"/>
                          <a:cs typeface="Helvetica Neue Medium"/>
                        </a:defRPr>
                      </a:lvl1pPr>
                      <a:lvl2pPr marL="864045" algn="l" defTabSz="1728088" rtl="0" eaLnBrk="1" latinLnBrk="0" hangingPunct="1">
                        <a:defRPr sz="3415" kern="1200">
                          <a:solidFill>
                            <a:schemeClr val="dk1"/>
                          </a:solidFill>
                          <a:latin typeface="Arial"/>
                          <a:ea typeface="Helvetica Neue Medium"/>
                          <a:cs typeface="Helvetica Neue Medium"/>
                        </a:defRPr>
                      </a:lvl2pPr>
                      <a:lvl3pPr marL="1728088" algn="l" defTabSz="1728088" rtl="0" eaLnBrk="1" latinLnBrk="0" hangingPunct="1">
                        <a:defRPr sz="3415" kern="1200">
                          <a:solidFill>
                            <a:schemeClr val="dk1"/>
                          </a:solidFill>
                          <a:latin typeface="Arial"/>
                          <a:ea typeface="Helvetica Neue Medium"/>
                          <a:cs typeface="Helvetica Neue Medium"/>
                        </a:defRPr>
                      </a:lvl3pPr>
                      <a:lvl4pPr marL="2592133" algn="l" defTabSz="1728088" rtl="0" eaLnBrk="1" latinLnBrk="0" hangingPunct="1">
                        <a:defRPr sz="3415" kern="1200">
                          <a:solidFill>
                            <a:schemeClr val="dk1"/>
                          </a:solidFill>
                          <a:latin typeface="Arial"/>
                          <a:ea typeface="Helvetica Neue Medium"/>
                          <a:cs typeface="Helvetica Neue Medium"/>
                        </a:defRPr>
                      </a:lvl4pPr>
                      <a:lvl5pPr marL="3456177" algn="l" defTabSz="1728088" rtl="0" eaLnBrk="1" latinLnBrk="0" hangingPunct="1">
                        <a:defRPr sz="3415" kern="1200">
                          <a:solidFill>
                            <a:schemeClr val="dk1"/>
                          </a:solidFill>
                          <a:latin typeface="Arial"/>
                          <a:ea typeface="Helvetica Neue Medium"/>
                          <a:cs typeface="Helvetica Neue Medium"/>
                        </a:defRPr>
                      </a:lvl5pPr>
                      <a:lvl6pPr marL="4320221" algn="l" defTabSz="1728088" rtl="0" eaLnBrk="1" latinLnBrk="0" hangingPunct="1">
                        <a:defRPr sz="3415" kern="1200">
                          <a:solidFill>
                            <a:schemeClr val="dk1"/>
                          </a:solidFill>
                          <a:latin typeface="Arial"/>
                          <a:ea typeface="Helvetica Neue Medium"/>
                          <a:cs typeface="Helvetica Neue Medium"/>
                        </a:defRPr>
                      </a:lvl6pPr>
                      <a:lvl7pPr marL="5184266" algn="l" defTabSz="1728088" rtl="0" eaLnBrk="1" latinLnBrk="0" hangingPunct="1">
                        <a:defRPr sz="3415" kern="1200">
                          <a:solidFill>
                            <a:schemeClr val="dk1"/>
                          </a:solidFill>
                          <a:latin typeface="Arial"/>
                          <a:ea typeface="Helvetica Neue Medium"/>
                          <a:cs typeface="Helvetica Neue Medium"/>
                        </a:defRPr>
                      </a:lvl7pPr>
                      <a:lvl8pPr marL="6048310" algn="l" defTabSz="1728088" rtl="0" eaLnBrk="1" latinLnBrk="0" hangingPunct="1">
                        <a:defRPr sz="3415" kern="1200">
                          <a:solidFill>
                            <a:schemeClr val="dk1"/>
                          </a:solidFill>
                          <a:latin typeface="Arial"/>
                          <a:ea typeface="Helvetica Neue Medium"/>
                          <a:cs typeface="Helvetica Neue Medium"/>
                        </a:defRPr>
                      </a:lvl8pPr>
                      <a:lvl9pPr marL="6912354" algn="l" defTabSz="1728088" rtl="0" eaLnBrk="1" latinLnBrk="0" hangingPunct="1">
                        <a:defRPr sz="3415" kern="1200">
                          <a:solidFill>
                            <a:schemeClr val="dk1"/>
                          </a:solidFill>
                          <a:latin typeface="Arial"/>
                          <a:ea typeface="Helvetica Neue Medium"/>
                          <a:cs typeface="Helvetica Neue Medium"/>
                        </a:defRPr>
                      </a:lvl9pPr>
                    </a:lstStyle>
                    <a:p>
                      <a:pPr>
                        <a:lnSpc>
                          <a:spcPct val="100000"/>
                        </a:lnSpc>
                      </a:pPr>
                      <a:r>
                        <a:rPr lang="da-DK" sz="1300" dirty="0">
                          <a:solidFill>
                            <a:schemeClr val="tx1"/>
                          </a:solidFill>
                        </a:rPr>
                        <a:t>Median age, </a:t>
                      </a:r>
                      <a:r>
                        <a:rPr lang="en-GB" sz="1300" noProof="0" dirty="0">
                          <a:solidFill>
                            <a:schemeClr val="tx1"/>
                          </a:solidFill>
                        </a:rPr>
                        <a:t>years</a:t>
                      </a:r>
                      <a:r>
                        <a:rPr lang="da-DK" sz="1300" dirty="0">
                          <a:solidFill>
                            <a:schemeClr val="tx1"/>
                          </a:solidFill>
                        </a:rPr>
                        <a:t> (range)</a:t>
                      </a:r>
                      <a:endParaRPr lang="en-US" sz="1300" dirty="0">
                        <a:solidFill>
                          <a:schemeClr val="tx1"/>
                        </a:solidFill>
                        <a:latin typeface="+mn-lt"/>
                        <a:cs typeface="Arial" panose="020B0604020202020204" pitchFamily="34" charset="0"/>
                      </a:endParaRPr>
                    </a:p>
                  </a:txBody>
                  <a:tcPr marL="121920" marR="121920" marT="60960" marB="60960" anchor="ctr"/>
                </a:tc>
                <a:tc>
                  <a:txBody>
                    <a:bodyPr/>
                    <a:lstStyle>
                      <a:lvl1pPr marL="0" algn="l" defTabSz="1728088" rtl="0" eaLnBrk="1" latinLnBrk="0" hangingPunct="1">
                        <a:defRPr sz="3415" kern="1200">
                          <a:solidFill>
                            <a:schemeClr val="dk1"/>
                          </a:solidFill>
                          <a:latin typeface="Arial"/>
                          <a:ea typeface="Helvetica Neue Medium"/>
                          <a:cs typeface="Helvetica Neue Medium"/>
                        </a:defRPr>
                      </a:lvl1pPr>
                      <a:lvl2pPr marL="864045" algn="l" defTabSz="1728088" rtl="0" eaLnBrk="1" latinLnBrk="0" hangingPunct="1">
                        <a:defRPr sz="3415" kern="1200">
                          <a:solidFill>
                            <a:schemeClr val="dk1"/>
                          </a:solidFill>
                          <a:latin typeface="Arial"/>
                          <a:ea typeface="Helvetica Neue Medium"/>
                          <a:cs typeface="Helvetica Neue Medium"/>
                        </a:defRPr>
                      </a:lvl2pPr>
                      <a:lvl3pPr marL="1728088" algn="l" defTabSz="1728088" rtl="0" eaLnBrk="1" latinLnBrk="0" hangingPunct="1">
                        <a:defRPr sz="3415" kern="1200">
                          <a:solidFill>
                            <a:schemeClr val="dk1"/>
                          </a:solidFill>
                          <a:latin typeface="Arial"/>
                          <a:ea typeface="Helvetica Neue Medium"/>
                          <a:cs typeface="Helvetica Neue Medium"/>
                        </a:defRPr>
                      </a:lvl3pPr>
                      <a:lvl4pPr marL="2592133" algn="l" defTabSz="1728088" rtl="0" eaLnBrk="1" latinLnBrk="0" hangingPunct="1">
                        <a:defRPr sz="3415" kern="1200">
                          <a:solidFill>
                            <a:schemeClr val="dk1"/>
                          </a:solidFill>
                          <a:latin typeface="Arial"/>
                          <a:ea typeface="Helvetica Neue Medium"/>
                          <a:cs typeface="Helvetica Neue Medium"/>
                        </a:defRPr>
                      </a:lvl4pPr>
                      <a:lvl5pPr marL="3456177" algn="l" defTabSz="1728088" rtl="0" eaLnBrk="1" latinLnBrk="0" hangingPunct="1">
                        <a:defRPr sz="3415" kern="1200">
                          <a:solidFill>
                            <a:schemeClr val="dk1"/>
                          </a:solidFill>
                          <a:latin typeface="Arial"/>
                          <a:ea typeface="Helvetica Neue Medium"/>
                          <a:cs typeface="Helvetica Neue Medium"/>
                        </a:defRPr>
                      </a:lvl5pPr>
                      <a:lvl6pPr marL="4320221" algn="l" defTabSz="1728088" rtl="0" eaLnBrk="1" latinLnBrk="0" hangingPunct="1">
                        <a:defRPr sz="3415" kern="1200">
                          <a:solidFill>
                            <a:schemeClr val="dk1"/>
                          </a:solidFill>
                          <a:latin typeface="Arial"/>
                          <a:ea typeface="Helvetica Neue Medium"/>
                          <a:cs typeface="Helvetica Neue Medium"/>
                        </a:defRPr>
                      </a:lvl6pPr>
                      <a:lvl7pPr marL="5184266" algn="l" defTabSz="1728088" rtl="0" eaLnBrk="1" latinLnBrk="0" hangingPunct="1">
                        <a:defRPr sz="3415" kern="1200">
                          <a:solidFill>
                            <a:schemeClr val="dk1"/>
                          </a:solidFill>
                          <a:latin typeface="Arial"/>
                          <a:ea typeface="Helvetica Neue Medium"/>
                          <a:cs typeface="Helvetica Neue Medium"/>
                        </a:defRPr>
                      </a:lvl7pPr>
                      <a:lvl8pPr marL="6048310" algn="l" defTabSz="1728088" rtl="0" eaLnBrk="1" latinLnBrk="0" hangingPunct="1">
                        <a:defRPr sz="3415" kern="1200">
                          <a:solidFill>
                            <a:schemeClr val="dk1"/>
                          </a:solidFill>
                          <a:latin typeface="Arial"/>
                          <a:ea typeface="Helvetica Neue Medium"/>
                          <a:cs typeface="Helvetica Neue Medium"/>
                        </a:defRPr>
                      </a:lvl8pPr>
                      <a:lvl9pPr marL="6912354" algn="l" defTabSz="1728088" rtl="0" eaLnBrk="1" latinLnBrk="0" hangingPunct="1">
                        <a:defRPr sz="3415" kern="1200">
                          <a:solidFill>
                            <a:schemeClr val="dk1"/>
                          </a:solidFill>
                          <a:latin typeface="Arial"/>
                          <a:ea typeface="Helvetica Neue Medium"/>
                          <a:cs typeface="Helvetica Neue Medium"/>
                        </a:defRPr>
                      </a:lvl9pPr>
                    </a:lstStyle>
                    <a:p>
                      <a:pPr algn="ctr">
                        <a:lnSpc>
                          <a:spcPct val="100000"/>
                        </a:lnSpc>
                      </a:pPr>
                      <a:r>
                        <a:rPr lang="en-US" sz="1300" dirty="0">
                          <a:solidFill>
                            <a:schemeClr val="tx1"/>
                          </a:solidFill>
                        </a:rPr>
                        <a:t>60.0 (32–79)</a:t>
                      </a:r>
                      <a:endParaRPr lang="en-US" sz="1300" dirty="0">
                        <a:solidFill>
                          <a:schemeClr val="tx1"/>
                        </a:solidFill>
                        <a:latin typeface="+mn-lt"/>
                        <a:cs typeface="Arial" panose="020B0604020202020204" pitchFamily="34" charset="0"/>
                      </a:endParaRPr>
                    </a:p>
                  </a:txBody>
                  <a:tcPr marL="48000" marR="48000" marT="60960" marB="60960" anchor="ctr"/>
                </a:tc>
                <a:extLst>
                  <a:ext uri="{0D108BD9-81ED-4DB2-BD59-A6C34878D82A}">
                    <a16:rowId xmlns:a16="http://schemas.microsoft.com/office/drawing/2014/main" val="3255881449"/>
                  </a:ext>
                </a:extLst>
              </a:tr>
              <a:tr h="325120">
                <a:tc>
                  <a:txBody>
                    <a:bodyPr/>
                    <a:lstStyle>
                      <a:lvl1pPr marL="0" algn="l" defTabSz="1728088" rtl="0" eaLnBrk="1" latinLnBrk="0" hangingPunct="1">
                        <a:defRPr sz="3415" kern="1200">
                          <a:solidFill>
                            <a:schemeClr val="dk1"/>
                          </a:solidFill>
                          <a:latin typeface="Arial"/>
                          <a:ea typeface="Helvetica Neue Medium"/>
                          <a:cs typeface="Helvetica Neue Medium"/>
                        </a:defRPr>
                      </a:lvl1pPr>
                      <a:lvl2pPr marL="864045" algn="l" defTabSz="1728088" rtl="0" eaLnBrk="1" latinLnBrk="0" hangingPunct="1">
                        <a:defRPr sz="3415" kern="1200">
                          <a:solidFill>
                            <a:schemeClr val="dk1"/>
                          </a:solidFill>
                          <a:latin typeface="Arial"/>
                          <a:ea typeface="Helvetica Neue Medium"/>
                          <a:cs typeface="Helvetica Neue Medium"/>
                        </a:defRPr>
                      </a:lvl2pPr>
                      <a:lvl3pPr marL="1728088" algn="l" defTabSz="1728088" rtl="0" eaLnBrk="1" latinLnBrk="0" hangingPunct="1">
                        <a:defRPr sz="3415" kern="1200">
                          <a:solidFill>
                            <a:schemeClr val="dk1"/>
                          </a:solidFill>
                          <a:latin typeface="Arial"/>
                          <a:ea typeface="Helvetica Neue Medium"/>
                          <a:cs typeface="Helvetica Neue Medium"/>
                        </a:defRPr>
                      </a:lvl3pPr>
                      <a:lvl4pPr marL="2592133" algn="l" defTabSz="1728088" rtl="0" eaLnBrk="1" latinLnBrk="0" hangingPunct="1">
                        <a:defRPr sz="3415" kern="1200">
                          <a:solidFill>
                            <a:schemeClr val="dk1"/>
                          </a:solidFill>
                          <a:latin typeface="Arial"/>
                          <a:ea typeface="Helvetica Neue Medium"/>
                          <a:cs typeface="Helvetica Neue Medium"/>
                        </a:defRPr>
                      </a:lvl4pPr>
                      <a:lvl5pPr marL="3456177" algn="l" defTabSz="1728088" rtl="0" eaLnBrk="1" latinLnBrk="0" hangingPunct="1">
                        <a:defRPr sz="3415" kern="1200">
                          <a:solidFill>
                            <a:schemeClr val="dk1"/>
                          </a:solidFill>
                          <a:latin typeface="Arial"/>
                          <a:ea typeface="Helvetica Neue Medium"/>
                          <a:cs typeface="Helvetica Neue Medium"/>
                        </a:defRPr>
                      </a:lvl5pPr>
                      <a:lvl6pPr marL="4320221" algn="l" defTabSz="1728088" rtl="0" eaLnBrk="1" latinLnBrk="0" hangingPunct="1">
                        <a:defRPr sz="3415" kern="1200">
                          <a:solidFill>
                            <a:schemeClr val="dk1"/>
                          </a:solidFill>
                          <a:latin typeface="Arial"/>
                          <a:ea typeface="Helvetica Neue Medium"/>
                          <a:cs typeface="Helvetica Neue Medium"/>
                        </a:defRPr>
                      </a:lvl6pPr>
                      <a:lvl7pPr marL="5184266" algn="l" defTabSz="1728088" rtl="0" eaLnBrk="1" latinLnBrk="0" hangingPunct="1">
                        <a:defRPr sz="3415" kern="1200">
                          <a:solidFill>
                            <a:schemeClr val="dk1"/>
                          </a:solidFill>
                          <a:latin typeface="Arial"/>
                          <a:ea typeface="Helvetica Neue Medium"/>
                          <a:cs typeface="Helvetica Neue Medium"/>
                        </a:defRPr>
                      </a:lvl7pPr>
                      <a:lvl8pPr marL="6048310" algn="l" defTabSz="1728088" rtl="0" eaLnBrk="1" latinLnBrk="0" hangingPunct="1">
                        <a:defRPr sz="3415" kern="1200">
                          <a:solidFill>
                            <a:schemeClr val="dk1"/>
                          </a:solidFill>
                          <a:latin typeface="Arial"/>
                          <a:ea typeface="Helvetica Neue Medium"/>
                          <a:cs typeface="Helvetica Neue Medium"/>
                        </a:defRPr>
                      </a:lvl8pPr>
                      <a:lvl9pPr marL="6912354" algn="l" defTabSz="1728088" rtl="0" eaLnBrk="1" latinLnBrk="0" hangingPunct="1">
                        <a:defRPr sz="3415" kern="1200">
                          <a:solidFill>
                            <a:schemeClr val="dk1"/>
                          </a:solidFill>
                          <a:latin typeface="Arial"/>
                          <a:ea typeface="Helvetica Neue Medium"/>
                          <a:cs typeface="Helvetica Neue Medium"/>
                        </a:defRPr>
                      </a:lvl9pPr>
                    </a:lstStyle>
                    <a:p>
                      <a:pPr>
                        <a:lnSpc>
                          <a:spcPct val="100000"/>
                        </a:lnSpc>
                      </a:pPr>
                      <a:r>
                        <a:rPr lang="da-DK" sz="1300" dirty="0">
                          <a:solidFill>
                            <a:schemeClr val="tx1"/>
                          </a:solidFill>
                        </a:rPr>
                        <a:t>Male, n (%)</a:t>
                      </a:r>
                      <a:endParaRPr lang="en-US" sz="1300" dirty="0">
                        <a:solidFill>
                          <a:schemeClr val="tx1"/>
                        </a:solidFill>
                        <a:latin typeface="+mn-lt"/>
                        <a:cs typeface="Arial" panose="020B0604020202020204" pitchFamily="34" charset="0"/>
                      </a:endParaRPr>
                    </a:p>
                  </a:txBody>
                  <a:tcPr marL="121920" marR="121920" marT="60960" marB="60960" anchor="ctr"/>
                </a:tc>
                <a:tc>
                  <a:txBody>
                    <a:bodyPr/>
                    <a:lstStyle>
                      <a:lvl1pPr marL="0" algn="l" defTabSz="457200" rtl="0" eaLnBrk="1" latinLnBrk="0" hangingPunct="1">
                        <a:defRPr sz="1800" kern="1200">
                          <a:solidFill>
                            <a:schemeClr val="tx1"/>
                          </a:solidFill>
                          <a:latin typeface="Helvetica Neue Medium"/>
                          <a:ea typeface="Helvetica Neue Medium"/>
                          <a:cs typeface="Helvetica Neue Medium"/>
                        </a:defRPr>
                      </a:lvl1pPr>
                      <a:lvl2pPr marL="457200" algn="l" defTabSz="457200" rtl="0" eaLnBrk="1" latinLnBrk="0" hangingPunct="1">
                        <a:defRPr sz="1800" kern="1200">
                          <a:solidFill>
                            <a:schemeClr val="tx1"/>
                          </a:solidFill>
                          <a:latin typeface="Helvetica Neue Medium"/>
                          <a:ea typeface="Helvetica Neue Medium"/>
                          <a:cs typeface="Helvetica Neue Medium"/>
                        </a:defRPr>
                      </a:lvl2pPr>
                      <a:lvl3pPr marL="914400" algn="l" defTabSz="457200" rtl="0" eaLnBrk="1" latinLnBrk="0" hangingPunct="1">
                        <a:defRPr sz="1800" kern="1200">
                          <a:solidFill>
                            <a:schemeClr val="tx1"/>
                          </a:solidFill>
                          <a:latin typeface="Helvetica Neue Medium"/>
                          <a:ea typeface="Helvetica Neue Medium"/>
                          <a:cs typeface="Helvetica Neue Medium"/>
                        </a:defRPr>
                      </a:lvl3pPr>
                      <a:lvl4pPr marL="1371600" algn="l" defTabSz="457200" rtl="0" eaLnBrk="1" latinLnBrk="0" hangingPunct="1">
                        <a:defRPr sz="1800" kern="1200">
                          <a:solidFill>
                            <a:schemeClr val="tx1"/>
                          </a:solidFill>
                          <a:latin typeface="Helvetica Neue Medium"/>
                          <a:ea typeface="Helvetica Neue Medium"/>
                          <a:cs typeface="Helvetica Neue Medium"/>
                        </a:defRPr>
                      </a:lvl4pPr>
                      <a:lvl5pPr marL="1828800" algn="l" defTabSz="457200" rtl="0" eaLnBrk="1" latinLnBrk="0" hangingPunct="1">
                        <a:defRPr sz="1800" kern="1200">
                          <a:solidFill>
                            <a:schemeClr val="tx1"/>
                          </a:solidFill>
                          <a:latin typeface="Helvetica Neue Medium"/>
                          <a:ea typeface="Helvetica Neue Medium"/>
                          <a:cs typeface="Helvetica Neue Medium"/>
                        </a:defRPr>
                      </a:lvl5pPr>
                      <a:lvl6pPr marL="2286000" algn="l" defTabSz="457200" rtl="0" eaLnBrk="1" latinLnBrk="0" hangingPunct="1">
                        <a:defRPr sz="1800" kern="1200">
                          <a:solidFill>
                            <a:schemeClr val="tx1"/>
                          </a:solidFill>
                          <a:latin typeface="Helvetica Neue Medium"/>
                          <a:ea typeface="Helvetica Neue Medium"/>
                          <a:cs typeface="Helvetica Neue Medium"/>
                        </a:defRPr>
                      </a:lvl6pPr>
                      <a:lvl7pPr marL="2743200" algn="l" defTabSz="457200" rtl="0" eaLnBrk="1" latinLnBrk="0" hangingPunct="1">
                        <a:defRPr sz="1800" kern="1200">
                          <a:solidFill>
                            <a:schemeClr val="tx1"/>
                          </a:solidFill>
                          <a:latin typeface="Helvetica Neue Medium"/>
                          <a:ea typeface="Helvetica Neue Medium"/>
                          <a:cs typeface="Helvetica Neue Medium"/>
                        </a:defRPr>
                      </a:lvl7pPr>
                      <a:lvl8pPr marL="3200400" algn="l" defTabSz="457200" rtl="0" eaLnBrk="1" latinLnBrk="0" hangingPunct="1">
                        <a:defRPr sz="1800" kern="1200">
                          <a:solidFill>
                            <a:schemeClr val="tx1"/>
                          </a:solidFill>
                          <a:latin typeface="Helvetica Neue Medium"/>
                          <a:ea typeface="Helvetica Neue Medium"/>
                          <a:cs typeface="Helvetica Neue Medium"/>
                        </a:defRPr>
                      </a:lvl8pPr>
                      <a:lvl9pPr marL="3657600" algn="l" defTabSz="457200" rtl="0" eaLnBrk="1" latinLnBrk="0" hangingPunct="1">
                        <a:defRPr sz="1800" kern="1200">
                          <a:solidFill>
                            <a:schemeClr val="tx1"/>
                          </a:solidFill>
                          <a:latin typeface="Helvetica Neue Medium"/>
                          <a:ea typeface="Helvetica Neue Medium"/>
                          <a:cs typeface="Helvetica Neue Medium"/>
                        </a:defRPr>
                      </a:lvl9pPr>
                    </a:lstStyle>
                    <a:p>
                      <a:pPr algn="ctr">
                        <a:lnSpc>
                          <a:spcPct val="100000"/>
                        </a:lnSpc>
                      </a:pPr>
                      <a:r>
                        <a:rPr lang="en-GB" sz="1300" b="0" dirty="0">
                          <a:solidFill>
                            <a:schemeClr val="tx1"/>
                          </a:solidFill>
                        </a:rPr>
                        <a:t>61 (57)</a:t>
                      </a:r>
                      <a:endParaRPr lang="en-GB" sz="1300" b="0" dirty="0">
                        <a:solidFill>
                          <a:schemeClr val="tx1"/>
                        </a:solidFill>
                        <a:latin typeface="+mn-lt"/>
                        <a:cs typeface="Arial" panose="020B0604020202020204" pitchFamily="34" charset="0"/>
                      </a:endParaRPr>
                    </a:p>
                  </a:txBody>
                  <a:tcPr marL="48000" marR="48000" marT="60960" marB="60960" anchor="ctr"/>
                </a:tc>
                <a:extLst>
                  <a:ext uri="{0D108BD9-81ED-4DB2-BD59-A6C34878D82A}">
                    <a16:rowId xmlns:a16="http://schemas.microsoft.com/office/drawing/2014/main" val="3945063996"/>
                  </a:ext>
                </a:extLst>
              </a:tr>
              <a:tr h="325120">
                <a:tc>
                  <a:txBody>
                    <a:bodyPr/>
                    <a:lstStyle>
                      <a:lvl1pPr marL="0" algn="l" defTabSz="1728088" rtl="0" eaLnBrk="1" latinLnBrk="0" hangingPunct="1">
                        <a:defRPr sz="3415" kern="1200">
                          <a:solidFill>
                            <a:schemeClr val="dk1"/>
                          </a:solidFill>
                          <a:latin typeface="Arial"/>
                          <a:ea typeface="Helvetica Neue Medium"/>
                          <a:cs typeface="Helvetica Neue Medium"/>
                        </a:defRPr>
                      </a:lvl1pPr>
                      <a:lvl2pPr marL="864045" algn="l" defTabSz="1728088" rtl="0" eaLnBrk="1" latinLnBrk="0" hangingPunct="1">
                        <a:defRPr sz="3415" kern="1200">
                          <a:solidFill>
                            <a:schemeClr val="dk1"/>
                          </a:solidFill>
                          <a:latin typeface="Arial"/>
                          <a:ea typeface="Helvetica Neue Medium"/>
                          <a:cs typeface="Helvetica Neue Medium"/>
                        </a:defRPr>
                      </a:lvl2pPr>
                      <a:lvl3pPr marL="1728088" algn="l" defTabSz="1728088" rtl="0" eaLnBrk="1" latinLnBrk="0" hangingPunct="1">
                        <a:defRPr sz="3415" kern="1200">
                          <a:solidFill>
                            <a:schemeClr val="dk1"/>
                          </a:solidFill>
                          <a:latin typeface="Arial"/>
                          <a:ea typeface="Helvetica Neue Medium"/>
                          <a:cs typeface="Helvetica Neue Medium"/>
                        </a:defRPr>
                      </a:lvl3pPr>
                      <a:lvl4pPr marL="2592133" algn="l" defTabSz="1728088" rtl="0" eaLnBrk="1" latinLnBrk="0" hangingPunct="1">
                        <a:defRPr sz="3415" kern="1200">
                          <a:solidFill>
                            <a:schemeClr val="dk1"/>
                          </a:solidFill>
                          <a:latin typeface="Arial"/>
                          <a:ea typeface="Helvetica Neue Medium"/>
                          <a:cs typeface="Helvetica Neue Medium"/>
                        </a:defRPr>
                      </a:lvl4pPr>
                      <a:lvl5pPr marL="3456177" algn="l" defTabSz="1728088" rtl="0" eaLnBrk="1" latinLnBrk="0" hangingPunct="1">
                        <a:defRPr sz="3415" kern="1200">
                          <a:solidFill>
                            <a:schemeClr val="dk1"/>
                          </a:solidFill>
                          <a:latin typeface="Arial"/>
                          <a:ea typeface="Helvetica Neue Medium"/>
                          <a:cs typeface="Helvetica Neue Medium"/>
                        </a:defRPr>
                      </a:lvl5pPr>
                      <a:lvl6pPr marL="4320221" algn="l" defTabSz="1728088" rtl="0" eaLnBrk="1" latinLnBrk="0" hangingPunct="1">
                        <a:defRPr sz="3415" kern="1200">
                          <a:solidFill>
                            <a:schemeClr val="dk1"/>
                          </a:solidFill>
                          <a:latin typeface="Arial"/>
                          <a:ea typeface="Helvetica Neue Medium"/>
                          <a:cs typeface="Helvetica Neue Medium"/>
                        </a:defRPr>
                      </a:lvl6pPr>
                      <a:lvl7pPr marL="5184266" algn="l" defTabSz="1728088" rtl="0" eaLnBrk="1" latinLnBrk="0" hangingPunct="1">
                        <a:defRPr sz="3415" kern="1200">
                          <a:solidFill>
                            <a:schemeClr val="dk1"/>
                          </a:solidFill>
                          <a:latin typeface="Arial"/>
                          <a:ea typeface="Helvetica Neue Medium"/>
                          <a:cs typeface="Helvetica Neue Medium"/>
                        </a:defRPr>
                      </a:lvl7pPr>
                      <a:lvl8pPr marL="6048310" algn="l" defTabSz="1728088" rtl="0" eaLnBrk="1" latinLnBrk="0" hangingPunct="1">
                        <a:defRPr sz="3415" kern="1200">
                          <a:solidFill>
                            <a:schemeClr val="dk1"/>
                          </a:solidFill>
                          <a:latin typeface="Arial"/>
                          <a:ea typeface="Helvetica Neue Medium"/>
                          <a:cs typeface="Helvetica Neue Medium"/>
                        </a:defRPr>
                      </a:lvl8pPr>
                      <a:lvl9pPr marL="6912354" algn="l" defTabSz="1728088" rtl="0" eaLnBrk="1" latinLnBrk="0" hangingPunct="1">
                        <a:defRPr sz="3415" kern="1200">
                          <a:solidFill>
                            <a:schemeClr val="dk1"/>
                          </a:solidFill>
                          <a:latin typeface="Arial"/>
                          <a:ea typeface="Helvetica Neue Medium"/>
                          <a:cs typeface="Helvetica Neue Medium"/>
                        </a:defRPr>
                      </a:lvl9pPr>
                    </a:lstStyle>
                    <a:p>
                      <a:pPr>
                        <a:lnSpc>
                          <a:spcPct val="100000"/>
                        </a:lnSpc>
                      </a:pPr>
                      <a:r>
                        <a:rPr lang="en-GB" sz="1300" dirty="0">
                          <a:solidFill>
                            <a:schemeClr val="tx1"/>
                          </a:solidFill>
                        </a:rPr>
                        <a:t>Prior lines of therapy, n (%)</a:t>
                      </a:r>
                      <a:endParaRPr lang="en-US" sz="1300" baseline="0" dirty="0">
                        <a:solidFill>
                          <a:schemeClr val="tx1"/>
                        </a:solidFill>
                        <a:latin typeface="+mn-lt"/>
                        <a:cs typeface="Arial" panose="020B0604020202020204" pitchFamily="34" charset="0"/>
                      </a:endParaRPr>
                    </a:p>
                  </a:txBody>
                  <a:tcPr marL="121920" marR="121920" marT="60960" marB="60960" anchor="ctr"/>
                </a:tc>
                <a:tc>
                  <a:txBody>
                    <a:bodyPr/>
                    <a:lstStyle>
                      <a:lvl1pPr marL="0" algn="l" defTabSz="1728088" rtl="0" eaLnBrk="1" latinLnBrk="0" hangingPunct="1">
                        <a:defRPr sz="3415" kern="1200">
                          <a:solidFill>
                            <a:schemeClr val="dk1"/>
                          </a:solidFill>
                          <a:latin typeface="Arial"/>
                          <a:ea typeface="Helvetica Neue Medium"/>
                          <a:cs typeface="Helvetica Neue Medium"/>
                        </a:defRPr>
                      </a:lvl1pPr>
                      <a:lvl2pPr marL="864045" algn="l" defTabSz="1728088" rtl="0" eaLnBrk="1" latinLnBrk="0" hangingPunct="1">
                        <a:defRPr sz="3415" kern="1200">
                          <a:solidFill>
                            <a:schemeClr val="dk1"/>
                          </a:solidFill>
                          <a:latin typeface="Arial"/>
                          <a:ea typeface="Helvetica Neue Medium"/>
                          <a:cs typeface="Helvetica Neue Medium"/>
                        </a:defRPr>
                      </a:lvl2pPr>
                      <a:lvl3pPr marL="1728088" algn="l" defTabSz="1728088" rtl="0" eaLnBrk="1" latinLnBrk="0" hangingPunct="1">
                        <a:defRPr sz="3415" kern="1200">
                          <a:solidFill>
                            <a:schemeClr val="dk1"/>
                          </a:solidFill>
                          <a:latin typeface="Arial"/>
                          <a:ea typeface="Helvetica Neue Medium"/>
                          <a:cs typeface="Helvetica Neue Medium"/>
                        </a:defRPr>
                      </a:lvl3pPr>
                      <a:lvl4pPr marL="2592133" algn="l" defTabSz="1728088" rtl="0" eaLnBrk="1" latinLnBrk="0" hangingPunct="1">
                        <a:defRPr sz="3415" kern="1200">
                          <a:solidFill>
                            <a:schemeClr val="dk1"/>
                          </a:solidFill>
                          <a:latin typeface="Arial"/>
                          <a:ea typeface="Helvetica Neue Medium"/>
                          <a:cs typeface="Helvetica Neue Medium"/>
                        </a:defRPr>
                      </a:lvl4pPr>
                      <a:lvl5pPr marL="3456177" algn="l" defTabSz="1728088" rtl="0" eaLnBrk="1" latinLnBrk="0" hangingPunct="1">
                        <a:defRPr sz="3415" kern="1200">
                          <a:solidFill>
                            <a:schemeClr val="dk1"/>
                          </a:solidFill>
                          <a:latin typeface="Arial"/>
                          <a:ea typeface="Helvetica Neue Medium"/>
                          <a:cs typeface="Helvetica Neue Medium"/>
                        </a:defRPr>
                      </a:lvl5pPr>
                      <a:lvl6pPr marL="4320221" algn="l" defTabSz="1728088" rtl="0" eaLnBrk="1" latinLnBrk="0" hangingPunct="1">
                        <a:defRPr sz="3415" kern="1200">
                          <a:solidFill>
                            <a:schemeClr val="dk1"/>
                          </a:solidFill>
                          <a:latin typeface="Arial"/>
                          <a:ea typeface="Helvetica Neue Medium"/>
                          <a:cs typeface="Helvetica Neue Medium"/>
                        </a:defRPr>
                      </a:lvl6pPr>
                      <a:lvl7pPr marL="5184266" algn="l" defTabSz="1728088" rtl="0" eaLnBrk="1" latinLnBrk="0" hangingPunct="1">
                        <a:defRPr sz="3415" kern="1200">
                          <a:solidFill>
                            <a:schemeClr val="dk1"/>
                          </a:solidFill>
                          <a:latin typeface="Arial"/>
                          <a:ea typeface="Helvetica Neue Medium"/>
                          <a:cs typeface="Helvetica Neue Medium"/>
                        </a:defRPr>
                      </a:lvl7pPr>
                      <a:lvl8pPr marL="6048310" algn="l" defTabSz="1728088" rtl="0" eaLnBrk="1" latinLnBrk="0" hangingPunct="1">
                        <a:defRPr sz="3415" kern="1200">
                          <a:solidFill>
                            <a:schemeClr val="dk1"/>
                          </a:solidFill>
                          <a:latin typeface="Arial"/>
                          <a:ea typeface="Helvetica Neue Medium"/>
                          <a:cs typeface="Helvetica Neue Medium"/>
                        </a:defRPr>
                      </a:lvl8pPr>
                      <a:lvl9pPr marL="6912354" algn="l" defTabSz="1728088" rtl="0" eaLnBrk="1" latinLnBrk="0" hangingPunct="1">
                        <a:defRPr sz="3415" kern="1200">
                          <a:solidFill>
                            <a:schemeClr val="dk1"/>
                          </a:solidFill>
                          <a:latin typeface="Arial"/>
                          <a:ea typeface="Helvetica Neue Medium"/>
                          <a:cs typeface="Helvetica Neue Medium"/>
                        </a:defRPr>
                      </a:lvl9pPr>
                    </a:lstStyle>
                    <a:p>
                      <a:pPr algn="ctr">
                        <a:lnSpc>
                          <a:spcPct val="100000"/>
                        </a:lnSpc>
                      </a:pPr>
                      <a:endParaRPr lang="en-US" sz="1300" b="0" dirty="0">
                        <a:solidFill>
                          <a:schemeClr val="tx1"/>
                        </a:solidFill>
                        <a:latin typeface="+mn-lt"/>
                        <a:cs typeface="Arial" panose="020B0604020202020204" pitchFamily="34" charset="0"/>
                      </a:endParaRPr>
                    </a:p>
                  </a:txBody>
                  <a:tcPr marL="48000" marR="48000" marT="60960" marB="60960" anchor="ctr"/>
                </a:tc>
                <a:extLst>
                  <a:ext uri="{0D108BD9-81ED-4DB2-BD59-A6C34878D82A}">
                    <a16:rowId xmlns:a16="http://schemas.microsoft.com/office/drawing/2014/main" val="3344751091"/>
                  </a:ext>
                </a:extLst>
              </a:tr>
              <a:tr h="325120">
                <a:tc>
                  <a:txBody>
                    <a:bodyPr/>
                    <a:lstStyle>
                      <a:lvl1pPr marL="0" algn="l" defTabSz="457200" rtl="0" eaLnBrk="1" latinLnBrk="0" hangingPunct="1">
                        <a:defRPr sz="1800" kern="1200">
                          <a:solidFill>
                            <a:schemeClr val="tx1"/>
                          </a:solidFill>
                          <a:latin typeface="Helvetica Neue Medium"/>
                          <a:ea typeface="Helvetica Neue Medium"/>
                          <a:cs typeface="Helvetica Neue Medium"/>
                        </a:defRPr>
                      </a:lvl1pPr>
                      <a:lvl2pPr marL="457200" algn="l" defTabSz="457200" rtl="0" eaLnBrk="1" latinLnBrk="0" hangingPunct="1">
                        <a:defRPr sz="1800" kern="1200">
                          <a:solidFill>
                            <a:schemeClr val="tx1"/>
                          </a:solidFill>
                          <a:latin typeface="Helvetica Neue Medium"/>
                          <a:ea typeface="Helvetica Neue Medium"/>
                          <a:cs typeface="Helvetica Neue Medium"/>
                        </a:defRPr>
                      </a:lvl2pPr>
                      <a:lvl3pPr marL="914400" algn="l" defTabSz="457200" rtl="0" eaLnBrk="1" latinLnBrk="0" hangingPunct="1">
                        <a:defRPr sz="1800" kern="1200">
                          <a:solidFill>
                            <a:schemeClr val="tx1"/>
                          </a:solidFill>
                          <a:latin typeface="Helvetica Neue Medium"/>
                          <a:ea typeface="Helvetica Neue Medium"/>
                          <a:cs typeface="Helvetica Neue Medium"/>
                        </a:defRPr>
                      </a:lvl3pPr>
                      <a:lvl4pPr marL="1371600" algn="l" defTabSz="457200" rtl="0" eaLnBrk="1" latinLnBrk="0" hangingPunct="1">
                        <a:defRPr sz="1800" kern="1200">
                          <a:solidFill>
                            <a:schemeClr val="tx1"/>
                          </a:solidFill>
                          <a:latin typeface="Helvetica Neue Medium"/>
                          <a:ea typeface="Helvetica Neue Medium"/>
                          <a:cs typeface="Helvetica Neue Medium"/>
                        </a:defRPr>
                      </a:lvl4pPr>
                      <a:lvl5pPr marL="1828800" algn="l" defTabSz="457200" rtl="0" eaLnBrk="1" latinLnBrk="0" hangingPunct="1">
                        <a:defRPr sz="1800" kern="1200">
                          <a:solidFill>
                            <a:schemeClr val="tx1"/>
                          </a:solidFill>
                          <a:latin typeface="Helvetica Neue Medium"/>
                          <a:ea typeface="Helvetica Neue Medium"/>
                          <a:cs typeface="Helvetica Neue Medium"/>
                        </a:defRPr>
                      </a:lvl5pPr>
                      <a:lvl6pPr marL="2286000" algn="l" defTabSz="457200" rtl="0" eaLnBrk="1" latinLnBrk="0" hangingPunct="1">
                        <a:defRPr sz="1800" kern="1200">
                          <a:solidFill>
                            <a:schemeClr val="tx1"/>
                          </a:solidFill>
                          <a:latin typeface="Helvetica Neue Medium"/>
                          <a:ea typeface="Helvetica Neue Medium"/>
                          <a:cs typeface="Helvetica Neue Medium"/>
                        </a:defRPr>
                      </a:lvl6pPr>
                      <a:lvl7pPr marL="2743200" algn="l" defTabSz="457200" rtl="0" eaLnBrk="1" latinLnBrk="0" hangingPunct="1">
                        <a:defRPr sz="1800" kern="1200">
                          <a:solidFill>
                            <a:schemeClr val="tx1"/>
                          </a:solidFill>
                          <a:latin typeface="Helvetica Neue Medium"/>
                          <a:ea typeface="Helvetica Neue Medium"/>
                          <a:cs typeface="Helvetica Neue Medium"/>
                        </a:defRPr>
                      </a:lvl7pPr>
                      <a:lvl8pPr marL="3200400" algn="l" defTabSz="457200" rtl="0" eaLnBrk="1" latinLnBrk="0" hangingPunct="1">
                        <a:defRPr sz="1800" kern="1200">
                          <a:solidFill>
                            <a:schemeClr val="tx1"/>
                          </a:solidFill>
                          <a:latin typeface="Helvetica Neue Medium"/>
                          <a:ea typeface="Helvetica Neue Medium"/>
                          <a:cs typeface="Helvetica Neue Medium"/>
                        </a:defRPr>
                      </a:lvl8pPr>
                      <a:lvl9pPr marL="3657600" algn="l" defTabSz="457200" rtl="0" eaLnBrk="1" latinLnBrk="0" hangingPunct="1">
                        <a:defRPr sz="1800" kern="1200">
                          <a:solidFill>
                            <a:schemeClr val="tx1"/>
                          </a:solidFill>
                          <a:latin typeface="Helvetica Neue Medium"/>
                          <a:ea typeface="Helvetica Neue Medium"/>
                          <a:cs typeface="Helvetica Neue Medium"/>
                        </a:defRPr>
                      </a:lvl9pPr>
                    </a:lstStyle>
                    <a:p>
                      <a:pPr marL="182563" indent="0" algn="l">
                        <a:lnSpc>
                          <a:spcPct val="100000"/>
                        </a:lnSpc>
                      </a:pPr>
                      <a:r>
                        <a:rPr lang="en-US" sz="1300" dirty="0">
                          <a:solidFill>
                            <a:schemeClr val="tx1"/>
                          </a:solidFill>
                        </a:rPr>
                        <a:t>1–2</a:t>
                      </a:r>
                      <a:endParaRPr lang="en-US" sz="1300" dirty="0">
                        <a:solidFill>
                          <a:schemeClr val="tx1"/>
                        </a:solidFill>
                        <a:latin typeface="+mn-lt"/>
                        <a:cs typeface="Arial" panose="020B0604020202020204" pitchFamily="34" charset="0"/>
                      </a:endParaRPr>
                    </a:p>
                  </a:txBody>
                  <a:tcPr marL="121920" marR="121920" marT="60960" marB="60960" anchor="ctr"/>
                </a:tc>
                <a:tc>
                  <a:txBody>
                    <a:bodyPr/>
                    <a:lstStyle>
                      <a:lvl1pPr marL="0" algn="l" defTabSz="457200" rtl="0" eaLnBrk="1" latinLnBrk="0" hangingPunct="1">
                        <a:defRPr sz="1800" kern="1200">
                          <a:solidFill>
                            <a:schemeClr val="tx1"/>
                          </a:solidFill>
                          <a:latin typeface="Helvetica Neue Medium"/>
                          <a:ea typeface="Helvetica Neue Medium"/>
                          <a:cs typeface="Helvetica Neue Medium"/>
                        </a:defRPr>
                      </a:lvl1pPr>
                      <a:lvl2pPr marL="457200" algn="l" defTabSz="457200" rtl="0" eaLnBrk="1" latinLnBrk="0" hangingPunct="1">
                        <a:defRPr sz="1800" kern="1200">
                          <a:solidFill>
                            <a:schemeClr val="tx1"/>
                          </a:solidFill>
                          <a:latin typeface="Helvetica Neue Medium"/>
                          <a:ea typeface="Helvetica Neue Medium"/>
                          <a:cs typeface="Helvetica Neue Medium"/>
                        </a:defRPr>
                      </a:lvl2pPr>
                      <a:lvl3pPr marL="914400" algn="l" defTabSz="457200" rtl="0" eaLnBrk="1" latinLnBrk="0" hangingPunct="1">
                        <a:defRPr sz="1800" kern="1200">
                          <a:solidFill>
                            <a:schemeClr val="tx1"/>
                          </a:solidFill>
                          <a:latin typeface="Helvetica Neue Medium"/>
                          <a:ea typeface="Helvetica Neue Medium"/>
                          <a:cs typeface="Helvetica Neue Medium"/>
                        </a:defRPr>
                      </a:lvl3pPr>
                      <a:lvl4pPr marL="1371600" algn="l" defTabSz="457200" rtl="0" eaLnBrk="1" latinLnBrk="0" hangingPunct="1">
                        <a:defRPr sz="1800" kern="1200">
                          <a:solidFill>
                            <a:schemeClr val="tx1"/>
                          </a:solidFill>
                          <a:latin typeface="Helvetica Neue Medium"/>
                          <a:ea typeface="Helvetica Neue Medium"/>
                          <a:cs typeface="Helvetica Neue Medium"/>
                        </a:defRPr>
                      </a:lvl4pPr>
                      <a:lvl5pPr marL="1828800" algn="l" defTabSz="457200" rtl="0" eaLnBrk="1" latinLnBrk="0" hangingPunct="1">
                        <a:defRPr sz="1800" kern="1200">
                          <a:solidFill>
                            <a:schemeClr val="tx1"/>
                          </a:solidFill>
                          <a:latin typeface="Helvetica Neue Medium"/>
                          <a:ea typeface="Helvetica Neue Medium"/>
                          <a:cs typeface="Helvetica Neue Medium"/>
                        </a:defRPr>
                      </a:lvl5pPr>
                      <a:lvl6pPr marL="2286000" algn="l" defTabSz="457200" rtl="0" eaLnBrk="1" latinLnBrk="0" hangingPunct="1">
                        <a:defRPr sz="1800" kern="1200">
                          <a:solidFill>
                            <a:schemeClr val="tx1"/>
                          </a:solidFill>
                          <a:latin typeface="Helvetica Neue Medium"/>
                          <a:ea typeface="Helvetica Neue Medium"/>
                          <a:cs typeface="Helvetica Neue Medium"/>
                        </a:defRPr>
                      </a:lvl6pPr>
                      <a:lvl7pPr marL="2743200" algn="l" defTabSz="457200" rtl="0" eaLnBrk="1" latinLnBrk="0" hangingPunct="1">
                        <a:defRPr sz="1800" kern="1200">
                          <a:solidFill>
                            <a:schemeClr val="tx1"/>
                          </a:solidFill>
                          <a:latin typeface="Helvetica Neue Medium"/>
                          <a:ea typeface="Helvetica Neue Medium"/>
                          <a:cs typeface="Helvetica Neue Medium"/>
                        </a:defRPr>
                      </a:lvl7pPr>
                      <a:lvl8pPr marL="3200400" algn="l" defTabSz="457200" rtl="0" eaLnBrk="1" latinLnBrk="0" hangingPunct="1">
                        <a:defRPr sz="1800" kern="1200">
                          <a:solidFill>
                            <a:schemeClr val="tx1"/>
                          </a:solidFill>
                          <a:latin typeface="Helvetica Neue Medium"/>
                          <a:ea typeface="Helvetica Neue Medium"/>
                          <a:cs typeface="Helvetica Neue Medium"/>
                        </a:defRPr>
                      </a:lvl8pPr>
                      <a:lvl9pPr marL="3657600" algn="l" defTabSz="457200" rtl="0" eaLnBrk="1" latinLnBrk="0" hangingPunct="1">
                        <a:defRPr sz="1800" kern="1200">
                          <a:solidFill>
                            <a:schemeClr val="tx1"/>
                          </a:solidFill>
                          <a:latin typeface="Helvetica Neue Medium"/>
                          <a:ea typeface="Helvetica Neue Medium"/>
                          <a:cs typeface="Helvetica Neue Medium"/>
                        </a:defRPr>
                      </a:lvl9pPr>
                    </a:lstStyle>
                    <a:p>
                      <a:pPr algn="ctr">
                        <a:lnSpc>
                          <a:spcPct val="100000"/>
                        </a:lnSpc>
                      </a:pPr>
                      <a:r>
                        <a:rPr lang="en-US" sz="1300" b="0" dirty="0">
                          <a:solidFill>
                            <a:schemeClr val="tx1"/>
                          </a:solidFill>
                        </a:rPr>
                        <a:t>72 (67)</a:t>
                      </a:r>
                      <a:endParaRPr lang="en-US" sz="1300" b="0" dirty="0">
                        <a:solidFill>
                          <a:schemeClr val="tx1"/>
                        </a:solidFill>
                        <a:latin typeface="+mn-lt"/>
                        <a:cs typeface="Arial" panose="020B0604020202020204" pitchFamily="34" charset="0"/>
                      </a:endParaRPr>
                    </a:p>
                  </a:txBody>
                  <a:tcPr marL="48000" marR="48000" marT="60960" marB="60960" anchor="ctr"/>
                </a:tc>
                <a:extLst>
                  <a:ext uri="{0D108BD9-81ED-4DB2-BD59-A6C34878D82A}">
                    <a16:rowId xmlns:a16="http://schemas.microsoft.com/office/drawing/2014/main" val="2821516222"/>
                  </a:ext>
                </a:extLst>
              </a:tr>
              <a:tr h="325120">
                <a:tc>
                  <a:txBody>
                    <a:bodyPr/>
                    <a:lstStyle>
                      <a:lvl1pPr marL="0" algn="l" defTabSz="457200" rtl="0" eaLnBrk="1" latinLnBrk="0" hangingPunct="1">
                        <a:defRPr sz="1800" kern="1200">
                          <a:solidFill>
                            <a:schemeClr val="tx1"/>
                          </a:solidFill>
                          <a:latin typeface="Helvetica Neue Medium"/>
                          <a:ea typeface="Helvetica Neue Medium"/>
                          <a:cs typeface="Helvetica Neue Medium"/>
                        </a:defRPr>
                      </a:lvl1pPr>
                      <a:lvl2pPr marL="457200" algn="l" defTabSz="457200" rtl="0" eaLnBrk="1" latinLnBrk="0" hangingPunct="1">
                        <a:defRPr sz="1800" kern="1200">
                          <a:solidFill>
                            <a:schemeClr val="tx1"/>
                          </a:solidFill>
                          <a:latin typeface="Helvetica Neue Medium"/>
                          <a:ea typeface="Helvetica Neue Medium"/>
                          <a:cs typeface="Helvetica Neue Medium"/>
                        </a:defRPr>
                      </a:lvl2pPr>
                      <a:lvl3pPr marL="914400" algn="l" defTabSz="457200" rtl="0" eaLnBrk="1" latinLnBrk="0" hangingPunct="1">
                        <a:defRPr sz="1800" kern="1200">
                          <a:solidFill>
                            <a:schemeClr val="tx1"/>
                          </a:solidFill>
                          <a:latin typeface="Helvetica Neue Medium"/>
                          <a:ea typeface="Helvetica Neue Medium"/>
                          <a:cs typeface="Helvetica Neue Medium"/>
                        </a:defRPr>
                      </a:lvl3pPr>
                      <a:lvl4pPr marL="1371600" algn="l" defTabSz="457200" rtl="0" eaLnBrk="1" latinLnBrk="0" hangingPunct="1">
                        <a:defRPr sz="1800" kern="1200">
                          <a:solidFill>
                            <a:schemeClr val="tx1"/>
                          </a:solidFill>
                          <a:latin typeface="Helvetica Neue Medium"/>
                          <a:ea typeface="Helvetica Neue Medium"/>
                          <a:cs typeface="Helvetica Neue Medium"/>
                        </a:defRPr>
                      </a:lvl4pPr>
                      <a:lvl5pPr marL="1828800" algn="l" defTabSz="457200" rtl="0" eaLnBrk="1" latinLnBrk="0" hangingPunct="1">
                        <a:defRPr sz="1800" kern="1200">
                          <a:solidFill>
                            <a:schemeClr val="tx1"/>
                          </a:solidFill>
                          <a:latin typeface="Helvetica Neue Medium"/>
                          <a:ea typeface="Helvetica Neue Medium"/>
                          <a:cs typeface="Helvetica Neue Medium"/>
                        </a:defRPr>
                      </a:lvl5pPr>
                      <a:lvl6pPr marL="2286000" algn="l" defTabSz="457200" rtl="0" eaLnBrk="1" latinLnBrk="0" hangingPunct="1">
                        <a:defRPr sz="1800" kern="1200">
                          <a:solidFill>
                            <a:schemeClr val="tx1"/>
                          </a:solidFill>
                          <a:latin typeface="Helvetica Neue Medium"/>
                          <a:ea typeface="Helvetica Neue Medium"/>
                          <a:cs typeface="Helvetica Neue Medium"/>
                        </a:defRPr>
                      </a:lvl6pPr>
                      <a:lvl7pPr marL="2743200" algn="l" defTabSz="457200" rtl="0" eaLnBrk="1" latinLnBrk="0" hangingPunct="1">
                        <a:defRPr sz="1800" kern="1200">
                          <a:solidFill>
                            <a:schemeClr val="tx1"/>
                          </a:solidFill>
                          <a:latin typeface="Helvetica Neue Medium"/>
                          <a:ea typeface="Helvetica Neue Medium"/>
                          <a:cs typeface="Helvetica Neue Medium"/>
                        </a:defRPr>
                      </a:lvl7pPr>
                      <a:lvl8pPr marL="3200400" algn="l" defTabSz="457200" rtl="0" eaLnBrk="1" latinLnBrk="0" hangingPunct="1">
                        <a:defRPr sz="1800" kern="1200">
                          <a:solidFill>
                            <a:schemeClr val="tx1"/>
                          </a:solidFill>
                          <a:latin typeface="Helvetica Neue Medium"/>
                          <a:ea typeface="Helvetica Neue Medium"/>
                          <a:cs typeface="Helvetica Neue Medium"/>
                        </a:defRPr>
                      </a:lvl8pPr>
                      <a:lvl9pPr marL="3657600" algn="l" defTabSz="457200" rtl="0" eaLnBrk="1" latinLnBrk="0" hangingPunct="1">
                        <a:defRPr sz="1800" kern="1200">
                          <a:solidFill>
                            <a:schemeClr val="tx1"/>
                          </a:solidFill>
                          <a:latin typeface="Helvetica Neue Medium"/>
                          <a:ea typeface="Helvetica Neue Medium"/>
                          <a:cs typeface="Helvetica Neue Medium"/>
                        </a:defRPr>
                      </a:lvl9pPr>
                    </a:lstStyle>
                    <a:p>
                      <a:pPr marL="182563" indent="0" algn="l">
                        <a:lnSpc>
                          <a:spcPct val="100000"/>
                        </a:lnSpc>
                      </a:pPr>
                      <a:r>
                        <a:rPr lang="en-US" sz="1300" dirty="0">
                          <a:solidFill>
                            <a:schemeClr val="tx1"/>
                          </a:solidFill>
                        </a:rPr>
                        <a:t>≥3</a:t>
                      </a:r>
                      <a:endParaRPr lang="en-US" sz="1300" dirty="0">
                        <a:solidFill>
                          <a:schemeClr val="tx1"/>
                        </a:solidFill>
                        <a:latin typeface="+mn-lt"/>
                        <a:cs typeface="Arial" panose="020B0604020202020204" pitchFamily="34" charset="0"/>
                      </a:endParaRPr>
                    </a:p>
                  </a:txBody>
                  <a:tcPr marL="121920" marR="121920" marT="60960" marB="60960" anchor="ctr"/>
                </a:tc>
                <a:tc>
                  <a:txBody>
                    <a:bodyPr/>
                    <a:lstStyle>
                      <a:lvl1pPr marL="0" algn="l" defTabSz="457200" rtl="0" eaLnBrk="1" latinLnBrk="0" hangingPunct="1">
                        <a:defRPr sz="1800" kern="1200">
                          <a:solidFill>
                            <a:schemeClr val="tx1"/>
                          </a:solidFill>
                          <a:latin typeface="Helvetica Neue Medium"/>
                          <a:ea typeface="Helvetica Neue Medium"/>
                          <a:cs typeface="Helvetica Neue Medium"/>
                        </a:defRPr>
                      </a:lvl1pPr>
                      <a:lvl2pPr marL="457200" algn="l" defTabSz="457200" rtl="0" eaLnBrk="1" latinLnBrk="0" hangingPunct="1">
                        <a:defRPr sz="1800" kern="1200">
                          <a:solidFill>
                            <a:schemeClr val="tx1"/>
                          </a:solidFill>
                          <a:latin typeface="Helvetica Neue Medium"/>
                          <a:ea typeface="Helvetica Neue Medium"/>
                          <a:cs typeface="Helvetica Neue Medium"/>
                        </a:defRPr>
                      </a:lvl2pPr>
                      <a:lvl3pPr marL="914400" algn="l" defTabSz="457200" rtl="0" eaLnBrk="1" latinLnBrk="0" hangingPunct="1">
                        <a:defRPr sz="1800" kern="1200">
                          <a:solidFill>
                            <a:schemeClr val="tx1"/>
                          </a:solidFill>
                          <a:latin typeface="Helvetica Neue Medium"/>
                          <a:ea typeface="Helvetica Neue Medium"/>
                          <a:cs typeface="Helvetica Neue Medium"/>
                        </a:defRPr>
                      </a:lvl3pPr>
                      <a:lvl4pPr marL="1371600" algn="l" defTabSz="457200" rtl="0" eaLnBrk="1" latinLnBrk="0" hangingPunct="1">
                        <a:defRPr sz="1800" kern="1200">
                          <a:solidFill>
                            <a:schemeClr val="tx1"/>
                          </a:solidFill>
                          <a:latin typeface="Helvetica Neue Medium"/>
                          <a:ea typeface="Helvetica Neue Medium"/>
                          <a:cs typeface="Helvetica Neue Medium"/>
                        </a:defRPr>
                      </a:lvl4pPr>
                      <a:lvl5pPr marL="1828800" algn="l" defTabSz="457200" rtl="0" eaLnBrk="1" latinLnBrk="0" hangingPunct="1">
                        <a:defRPr sz="1800" kern="1200">
                          <a:solidFill>
                            <a:schemeClr val="tx1"/>
                          </a:solidFill>
                          <a:latin typeface="Helvetica Neue Medium"/>
                          <a:ea typeface="Helvetica Neue Medium"/>
                          <a:cs typeface="Helvetica Neue Medium"/>
                        </a:defRPr>
                      </a:lvl5pPr>
                      <a:lvl6pPr marL="2286000" algn="l" defTabSz="457200" rtl="0" eaLnBrk="1" latinLnBrk="0" hangingPunct="1">
                        <a:defRPr sz="1800" kern="1200">
                          <a:solidFill>
                            <a:schemeClr val="tx1"/>
                          </a:solidFill>
                          <a:latin typeface="Helvetica Neue Medium"/>
                          <a:ea typeface="Helvetica Neue Medium"/>
                          <a:cs typeface="Helvetica Neue Medium"/>
                        </a:defRPr>
                      </a:lvl6pPr>
                      <a:lvl7pPr marL="2743200" algn="l" defTabSz="457200" rtl="0" eaLnBrk="1" latinLnBrk="0" hangingPunct="1">
                        <a:defRPr sz="1800" kern="1200">
                          <a:solidFill>
                            <a:schemeClr val="tx1"/>
                          </a:solidFill>
                          <a:latin typeface="Helvetica Neue Medium"/>
                          <a:ea typeface="Helvetica Neue Medium"/>
                          <a:cs typeface="Helvetica Neue Medium"/>
                        </a:defRPr>
                      </a:lvl7pPr>
                      <a:lvl8pPr marL="3200400" algn="l" defTabSz="457200" rtl="0" eaLnBrk="1" latinLnBrk="0" hangingPunct="1">
                        <a:defRPr sz="1800" kern="1200">
                          <a:solidFill>
                            <a:schemeClr val="tx1"/>
                          </a:solidFill>
                          <a:latin typeface="Helvetica Neue Medium"/>
                          <a:ea typeface="Helvetica Neue Medium"/>
                          <a:cs typeface="Helvetica Neue Medium"/>
                        </a:defRPr>
                      </a:lvl8pPr>
                      <a:lvl9pPr marL="3657600" algn="l" defTabSz="457200" rtl="0" eaLnBrk="1" latinLnBrk="0" hangingPunct="1">
                        <a:defRPr sz="1800" kern="1200">
                          <a:solidFill>
                            <a:schemeClr val="tx1"/>
                          </a:solidFill>
                          <a:latin typeface="Helvetica Neue Medium"/>
                          <a:ea typeface="Helvetica Neue Medium"/>
                          <a:cs typeface="Helvetica Neue Medium"/>
                        </a:defRPr>
                      </a:lvl9pPr>
                    </a:lstStyle>
                    <a:p>
                      <a:pPr algn="ctr">
                        <a:lnSpc>
                          <a:spcPct val="100000"/>
                        </a:lnSpc>
                      </a:pPr>
                      <a:r>
                        <a:rPr lang="en-GB" sz="1300" b="0" dirty="0">
                          <a:solidFill>
                            <a:schemeClr val="tx1"/>
                          </a:solidFill>
                        </a:rPr>
                        <a:t>33 (31)</a:t>
                      </a:r>
                      <a:endParaRPr lang="en-GB" sz="1300" b="0" dirty="0">
                        <a:solidFill>
                          <a:schemeClr val="tx1"/>
                        </a:solidFill>
                        <a:latin typeface="+mn-lt"/>
                        <a:cs typeface="Arial" panose="020B0604020202020204" pitchFamily="34" charset="0"/>
                      </a:endParaRPr>
                    </a:p>
                  </a:txBody>
                  <a:tcPr marL="48000" marR="48000" marT="60960" marB="60960" anchor="ctr"/>
                </a:tc>
                <a:extLst>
                  <a:ext uri="{0D108BD9-81ED-4DB2-BD59-A6C34878D82A}">
                    <a16:rowId xmlns:a16="http://schemas.microsoft.com/office/drawing/2014/main" val="3416189854"/>
                  </a:ext>
                </a:extLst>
              </a:tr>
              <a:tr h="325120">
                <a:tc>
                  <a:txBody>
                    <a:bodyPr/>
                    <a:lstStyle>
                      <a:lvl1pPr marL="0" algn="l" defTabSz="1728088" rtl="0" eaLnBrk="1" latinLnBrk="0" hangingPunct="1">
                        <a:defRPr sz="3415" kern="1200">
                          <a:solidFill>
                            <a:schemeClr val="dk1"/>
                          </a:solidFill>
                          <a:latin typeface="Arial"/>
                          <a:ea typeface="Helvetica Neue Medium"/>
                          <a:cs typeface="Helvetica Neue Medium"/>
                        </a:defRPr>
                      </a:lvl1pPr>
                      <a:lvl2pPr marL="864045" algn="l" defTabSz="1728088" rtl="0" eaLnBrk="1" latinLnBrk="0" hangingPunct="1">
                        <a:defRPr sz="3415" kern="1200">
                          <a:solidFill>
                            <a:schemeClr val="dk1"/>
                          </a:solidFill>
                          <a:latin typeface="Arial"/>
                          <a:ea typeface="Helvetica Neue Medium"/>
                          <a:cs typeface="Helvetica Neue Medium"/>
                        </a:defRPr>
                      </a:lvl2pPr>
                      <a:lvl3pPr marL="1728088" algn="l" defTabSz="1728088" rtl="0" eaLnBrk="1" latinLnBrk="0" hangingPunct="1">
                        <a:defRPr sz="3415" kern="1200">
                          <a:solidFill>
                            <a:schemeClr val="dk1"/>
                          </a:solidFill>
                          <a:latin typeface="Arial"/>
                          <a:ea typeface="Helvetica Neue Medium"/>
                          <a:cs typeface="Helvetica Neue Medium"/>
                        </a:defRPr>
                      </a:lvl3pPr>
                      <a:lvl4pPr marL="2592133" algn="l" defTabSz="1728088" rtl="0" eaLnBrk="1" latinLnBrk="0" hangingPunct="1">
                        <a:defRPr sz="3415" kern="1200">
                          <a:solidFill>
                            <a:schemeClr val="dk1"/>
                          </a:solidFill>
                          <a:latin typeface="Arial"/>
                          <a:ea typeface="Helvetica Neue Medium"/>
                          <a:cs typeface="Helvetica Neue Medium"/>
                        </a:defRPr>
                      </a:lvl4pPr>
                      <a:lvl5pPr marL="3456177" algn="l" defTabSz="1728088" rtl="0" eaLnBrk="1" latinLnBrk="0" hangingPunct="1">
                        <a:defRPr sz="3415" kern="1200">
                          <a:solidFill>
                            <a:schemeClr val="dk1"/>
                          </a:solidFill>
                          <a:latin typeface="Arial"/>
                          <a:ea typeface="Helvetica Neue Medium"/>
                          <a:cs typeface="Helvetica Neue Medium"/>
                        </a:defRPr>
                      </a:lvl5pPr>
                      <a:lvl6pPr marL="4320221" algn="l" defTabSz="1728088" rtl="0" eaLnBrk="1" latinLnBrk="0" hangingPunct="1">
                        <a:defRPr sz="3415" kern="1200">
                          <a:solidFill>
                            <a:schemeClr val="dk1"/>
                          </a:solidFill>
                          <a:latin typeface="Arial"/>
                          <a:ea typeface="Helvetica Neue Medium"/>
                          <a:cs typeface="Helvetica Neue Medium"/>
                        </a:defRPr>
                      </a:lvl6pPr>
                      <a:lvl7pPr marL="5184266" algn="l" defTabSz="1728088" rtl="0" eaLnBrk="1" latinLnBrk="0" hangingPunct="1">
                        <a:defRPr sz="3415" kern="1200">
                          <a:solidFill>
                            <a:schemeClr val="dk1"/>
                          </a:solidFill>
                          <a:latin typeface="Arial"/>
                          <a:ea typeface="Helvetica Neue Medium"/>
                          <a:cs typeface="Helvetica Neue Medium"/>
                        </a:defRPr>
                      </a:lvl7pPr>
                      <a:lvl8pPr marL="6048310" algn="l" defTabSz="1728088" rtl="0" eaLnBrk="1" latinLnBrk="0" hangingPunct="1">
                        <a:defRPr sz="3415" kern="1200">
                          <a:solidFill>
                            <a:schemeClr val="dk1"/>
                          </a:solidFill>
                          <a:latin typeface="Arial"/>
                          <a:ea typeface="Helvetica Neue Medium"/>
                          <a:cs typeface="Helvetica Neue Medium"/>
                        </a:defRPr>
                      </a:lvl8pPr>
                      <a:lvl9pPr marL="6912354" algn="l" defTabSz="1728088" rtl="0" eaLnBrk="1" latinLnBrk="0" hangingPunct="1">
                        <a:defRPr sz="3415" kern="1200">
                          <a:solidFill>
                            <a:schemeClr val="dk1"/>
                          </a:solidFill>
                          <a:latin typeface="Arial"/>
                          <a:ea typeface="Helvetica Neue Medium"/>
                          <a:cs typeface="Helvetica Neue Medium"/>
                        </a:defRPr>
                      </a:lvl9pPr>
                    </a:lstStyle>
                    <a:p>
                      <a:pPr marL="0" marR="0" indent="0">
                        <a:lnSpc>
                          <a:spcPct val="100000"/>
                        </a:lnSpc>
                        <a:spcBef>
                          <a:spcPts val="0"/>
                        </a:spcBef>
                        <a:spcAft>
                          <a:spcPts val="0"/>
                        </a:spcAft>
                      </a:pPr>
                      <a:r>
                        <a:rPr lang="en-US" sz="1300" dirty="0">
                          <a:solidFill>
                            <a:schemeClr val="tx1"/>
                          </a:solidFill>
                          <a:effectLst/>
                        </a:rPr>
                        <a:t>ECOG PS 0/1, n (%)</a:t>
                      </a:r>
                      <a:endParaRPr lang="en-US" sz="1300" dirty="0">
                        <a:solidFill>
                          <a:schemeClr val="tx1"/>
                        </a:solidFill>
                        <a:effectLst/>
                        <a:latin typeface="+mn-lt"/>
                        <a:ea typeface="Times New Roman" panose="02020603050405020304" pitchFamily="18" charset="0"/>
                        <a:cs typeface="Arial" panose="020B0604020202020204" pitchFamily="34" charset="0"/>
                      </a:endParaRPr>
                    </a:p>
                  </a:txBody>
                  <a:tcPr marL="121920" marR="121920" marT="60960" marB="60960" anchor="ctr"/>
                </a:tc>
                <a:tc>
                  <a:txBody>
                    <a:bodyPr/>
                    <a:lstStyle>
                      <a:lvl1pPr marL="0" algn="l" defTabSz="1728088" rtl="0" eaLnBrk="1" latinLnBrk="0" hangingPunct="1">
                        <a:defRPr sz="3415" kern="1200">
                          <a:solidFill>
                            <a:schemeClr val="dk1"/>
                          </a:solidFill>
                          <a:latin typeface="Arial"/>
                          <a:ea typeface="Helvetica Neue Medium"/>
                          <a:cs typeface="Helvetica Neue Medium"/>
                        </a:defRPr>
                      </a:lvl1pPr>
                      <a:lvl2pPr marL="864045" algn="l" defTabSz="1728088" rtl="0" eaLnBrk="1" latinLnBrk="0" hangingPunct="1">
                        <a:defRPr sz="3415" kern="1200">
                          <a:solidFill>
                            <a:schemeClr val="dk1"/>
                          </a:solidFill>
                          <a:latin typeface="Arial"/>
                          <a:ea typeface="Helvetica Neue Medium"/>
                          <a:cs typeface="Helvetica Neue Medium"/>
                        </a:defRPr>
                      </a:lvl2pPr>
                      <a:lvl3pPr marL="1728088" algn="l" defTabSz="1728088" rtl="0" eaLnBrk="1" latinLnBrk="0" hangingPunct="1">
                        <a:defRPr sz="3415" kern="1200">
                          <a:solidFill>
                            <a:schemeClr val="dk1"/>
                          </a:solidFill>
                          <a:latin typeface="Arial"/>
                          <a:ea typeface="Helvetica Neue Medium"/>
                          <a:cs typeface="Helvetica Neue Medium"/>
                        </a:defRPr>
                      </a:lvl3pPr>
                      <a:lvl4pPr marL="2592133" algn="l" defTabSz="1728088" rtl="0" eaLnBrk="1" latinLnBrk="0" hangingPunct="1">
                        <a:defRPr sz="3415" kern="1200">
                          <a:solidFill>
                            <a:schemeClr val="dk1"/>
                          </a:solidFill>
                          <a:latin typeface="Arial"/>
                          <a:ea typeface="Helvetica Neue Medium"/>
                          <a:cs typeface="Helvetica Neue Medium"/>
                        </a:defRPr>
                      </a:lvl4pPr>
                      <a:lvl5pPr marL="3456177" algn="l" defTabSz="1728088" rtl="0" eaLnBrk="1" latinLnBrk="0" hangingPunct="1">
                        <a:defRPr sz="3415" kern="1200">
                          <a:solidFill>
                            <a:schemeClr val="dk1"/>
                          </a:solidFill>
                          <a:latin typeface="Arial"/>
                          <a:ea typeface="Helvetica Neue Medium"/>
                          <a:cs typeface="Helvetica Neue Medium"/>
                        </a:defRPr>
                      </a:lvl5pPr>
                      <a:lvl6pPr marL="4320221" algn="l" defTabSz="1728088" rtl="0" eaLnBrk="1" latinLnBrk="0" hangingPunct="1">
                        <a:defRPr sz="3415" kern="1200">
                          <a:solidFill>
                            <a:schemeClr val="dk1"/>
                          </a:solidFill>
                          <a:latin typeface="Arial"/>
                          <a:ea typeface="Helvetica Neue Medium"/>
                          <a:cs typeface="Helvetica Neue Medium"/>
                        </a:defRPr>
                      </a:lvl6pPr>
                      <a:lvl7pPr marL="5184266" algn="l" defTabSz="1728088" rtl="0" eaLnBrk="1" latinLnBrk="0" hangingPunct="1">
                        <a:defRPr sz="3415" kern="1200">
                          <a:solidFill>
                            <a:schemeClr val="dk1"/>
                          </a:solidFill>
                          <a:latin typeface="Arial"/>
                          <a:ea typeface="Helvetica Neue Medium"/>
                          <a:cs typeface="Helvetica Neue Medium"/>
                        </a:defRPr>
                      </a:lvl7pPr>
                      <a:lvl8pPr marL="6048310" algn="l" defTabSz="1728088" rtl="0" eaLnBrk="1" latinLnBrk="0" hangingPunct="1">
                        <a:defRPr sz="3415" kern="1200">
                          <a:solidFill>
                            <a:schemeClr val="dk1"/>
                          </a:solidFill>
                          <a:latin typeface="Arial"/>
                          <a:ea typeface="Helvetica Neue Medium"/>
                          <a:cs typeface="Helvetica Neue Medium"/>
                        </a:defRPr>
                      </a:lvl8pPr>
                      <a:lvl9pPr marL="6912354" algn="l" defTabSz="1728088" rtl="0" eaLnBrk="1" latinLnBrk="0" hangingPunct="1">
                        <a:defRPr sz="3415" kern="1200">
                          <a:solidFill>
                            <a:schemeClr val="dk1"/>
                          </a:solidFill>
                          <a:latin typeface="Arial"/>
                          <a:ea typeface="Helvetica Neue Medium"/>
                          <a:cs typeface="Helvetica Neue Medium"/>
                        </a:defRPr>
                      </a:lvl9pPr>
                    </a:lstStyle>
                    <a:p>
                      <a:pPr algn="ctr">
                        <a:lnSpc>
                          <a:spcPct val="100000"/>
                        </a:lnSpc>
                      </a:pPr>
                      <a:r>
                        <a:rPr lang="en-GB" sz="1300" b="0" dirty="0">
                          <a:solidFill>
                            <a:schemeClr val="tx1"/>
                          </a:solidFill>
                        </a:rPr>
                        <a:t>28 (26)/78 (73)</a:t>
                      </a:r>
                      <a:endParaRPr lang="en-GB" sz="1300" b="0" dirty="0">
                        <a:solidFill>
                          <a:schemeClr val="tx1"/>
                        </a:solidFill>
                        <a:latin typeface="+mn-lt"/>
                        <a:cs typeface="Arial" panose="020B0604020202020204" pitchFamily="34" charset="0"/>
                      </a:endParaRPr>
                    </a:p>
                  </a:txBody>
                  <a:tcPr marL="48000" marR="48000" marT="60960" marB="60960" anchor="ctr"/>
                </a:tc>
                <a:extLst>
                  <a:ext uri="{0D108BD9-81ED-4DB2-BD59-A6C34878D82A}">
                    <a16:rowId xmlns:a16="http://schemas.microsoft.com/office/drawing/2014/main" val="3377374132"/>
                  </a:ext>
                </a:extLst>
              </a:tr>
              <a:tr h="325120">
                <a:tc>
                  <a:txBody>
                    <a:bodyPr/>
                    <a:lstStyle>
                      <a:lvl1pPr marL="0" algn="l" defTabSz="457200" rtl="0" eaLnBrk="1" latinLnBrk="0" hangingPunct="1">
                        <a:defRPr sz="1800" kern="1200">
                          <a:solidFill>
                            <a:schemeClr val="tx1"/>
                          </a:solidFill>
                          <a:latin typeface="Helvetica Neue Medium"/>
                          <a:ea typeface="Helvetica Neue Medium"/>
                          <a:cs typeface="Helvetica Neue Medium"/>
                        </a:defRPr>
                      </a:lvl1pPr>
                      <a:lvl2pPr marL="457200" algn="l" defTabSz="457200" rtl="0" eaLnBrk="1" latinLnBrk="0" hangingPunct="1">
                        <a:defRPr sz="1800" kern="1200">
                          <a:solidFill>
                            <a:schemeClr val="tx1"/>
                          </a:solidFill>
                          <a:latin typeface="Helvetica Neue Medium"/>
                          <a:ea typeface="Helvetica Neue Medium"/>
                          <a:cs typeface="Helvetica Neue Medium"/>
                        </a:defRPr>
                      </a:lvl2pPr>
                      <a:lvl3pPr marL="914400" algn="l" defTabSz="457200" rtl="0" eaLnBrk="1" latinLnBrk="0" hangingPunct="1">
                        <a:defRPr sz="1800" kern="1200">
                          <a:solidFill>
                            <a:schemeClr val="tx1"/>
                          </a:solidFill>
                          <a:latin typeface="Helvetica Neue Medium"/>
                          <a:ea typeface="Helvetica Neue Medium"/>
                          <a:cs typeface="Helvetica Neue Medium"/>
                        </a:defRPr>
                      </a:lvl3pPr>
                      <a:lvl4pPr marL="1371600" algn="l" defTabSz="457200" rtl="0" eaLnBrk="1" latinLnBrk="0" hangingPunct="1">
                        <a:defRPr sz="1800" kern="1200">
                          <a:solidFill>
                            <a:schemeClr val="tx1"/>
                          </a:solidFill>
                          <a:latin typeface="Helvetica Neue Medium"/>
                          <a:ea typeface="Helvetica Neue Medium"/>
                          <a:cs typeface="Helvetica Neue Medium"/>
                        </a:defRPr>
                      </a:lvl4pPr>
                      <a:lvl5pPr marL="1828800" algn="l" defTabSz="457200" rtl="0" eaLnBrk="1" latinLnBrk="0" hangingPunct="1">
                        <a:defRPr sz="1800" kern="1200">
                          <a:solidFill>
                            <a:schemeClr val="tx1"/>
                          </a:solidFill>
                          <a:latin typeface="Helvetica Neue Medium"/>
                          <a:ea typeface="Helvetica Neue Medium"/>
                          <a:cs typeface="Helvetica Neue Medium"/>
                        </a:defRPr>
                      </a:lvl5pPr>
                      <a:lvl6pPr marL="2286000" algn="l" defTabSz="457200" rtl="0" eaLnBrk="1" latinLnBrk="0" hangingPunct="1">
                        <a:defRPr sz="1800" kern="1200">
                          <a:solidFill>
                            <a:schemeClr val="tx1"/>
                          </a:solidFill>
                          <a:latin typeface="Helvetica Neue Medium"/>
                          <a:ea typeface="Helvetica Neue Medium"/>
                          <a:cs typeface="Helvetica Neue Medium"/>
                        </a:defRPr>
                      </a:lvl6pPr>
                      <a:lvl7pPr marL="2743200" algn="l" defTabSz="457200" rtl="0" eaLnBrk="1" latinLnBrk="0" hangingPunct="1">
                        <a:defRPr sz="1800" kern="1200">
                          <a:solidFill>
                            <a:schemeClr val="tx1"/>
                          </a:solidFill>
                          <a:latin typeface="Helvetica Neue Medium"/>
                          <a:ea typeface="Helvetica Neue Medium"/>
                          <a:cs typeface="Helvetica Neue Medium"/>
                        </a:defRPr>
                      </a:lvl7pPr>
                      <a:lvl8pPr marL="3200400" algn="l" defTabSz="457200" rtl="0" eaLnBrk="1" latinLnBrk="0" hangingPunct="1">
                        <a:defRPr sz="1800" kern="1200">
                          <a:solidFill>
                            <a:schemeClr val="tx1"/>
                          </a:solidFill>
                          <a:latin typeface="Helvetica Neue Medium"/>
                          <a:ea typeface="Helvetica Neue Medium"/>
                          <a:cs typeface="Helvetica Neue Medium"/>
                        </a:defRPr>
                      </a:lvl8pPr>
                      <a:lvl9pPr marL="3657600" algn="l" defTabSz="457200" rtl="0" eaLnBrk="1" latinLnBrk="0" hangingPunct="1">
                        <a:defRPr sz="1800" kern="1200">
                          <a:solidFill>
                            <a:schemeClr val="tx1"/>
                          </a:solidFill>
                          <a:latin typeface="Helvetica Neue Medium"/>
                          <a:ea typeface="Helvetica Neue Medium"/>
                          <a:cs typeface="Helvetica Neue Medium"/>
                        </a:defRPr>
                      </a:lvl9pPr>
                    </a:lstStyle>
                    <a:p>
                      <a:pPr marL="0" marR="0" indent="0" algn="l">
                        <a:lnSpc>
                          <a:spcPct val="100000"/>
                        </a:lnSpc>
                        <a:spcBef>
                          <a:spcPts val="0"/>
                        </a:spcBef>
                        <a:spcAft>
                          <a:spcPts val="0"/>
                        </a:spcAft>
                      </a:pPr>
                      <a:r>
                        <a:rPr lang="en-US" sz="1300" dirty="0">
                          <a:solidFill>
                            <a:schemeClr val="tx1"/>
                          </a:solidFill>
                          <a:effectLst/>
                        </a:rPr>
                        <a:t>Prior PD-1/PD-L1, n (%)</a:t>
                      </a:r>
                      <a:endParaRPr lang="en-US" sz="1300" dirty="0">
                        <a:solidFill>
                          <a:schemeClr val="tx1"/>
                        </a:solidFill>
                        <a:effectLst/>
                        <a:latin typeface="+mn-lt"/>
                        <a:ea typeface="Times New Roman" panose="02020603050405020304" pitchFamily="18" charset="0"/>
                        <a:cs typeface="Arial" panose="020B0604020202020204" pitchFamily="34" charset="0"/>
                      </a:endParaRPr>
                    </a:p>
                  </a:txBody>
                  <a:tcPr marL="121920" marR="121920" marT="60960" marB="60960" anchor="ctr"/>
                </a:tc>
                <a:tc>
                  <a:txBody>
                    <a:bodyPr/>
                    <a:lstStyle>
                      <a:lvl1pPr marL="0" algn="l" defTabSz="457200" rtl="0" eaLnBrk="1" latinLnBrk="0" hangingPunct="1">
                        <a:defRPr sz="1800" kern="1200">
                          <a:solidFill>
                            <a:schemeClr val="tx1"/>
                          </a:solidFill>
                          <a:latin typeface="Helvetica Neue Medium"/>
                          <a:ea typeface="Helvetica Neue Medium"/>
                          <a:cs typeface="Helvetica Neue Medium"/>
                        </a:defRPr>
                      </a:lvl1pPr>
                      <a:lvl2pPr marL="457200" algn="l" defTabSz="457200" rtl="0" eaLnBrk="1" latinLnBrk="0" hangingPunct="1">
                        <a:defRPr sz="1800" kern="1200">
                          <a:solidFill>
                            <a:schemeClr val="tx1"/>
                          </a:solidFill>
                          <a:latin typeface="Helvetica Neue Medium"/>
                          <a:ea typeface="Helvetica Neue Medium"/>
                          <a:cs typeface="Helvetica Neue Medium"/>
                        </a:defRPr>
                      </a:lvl2pPr>
                      <a:lvl3pPr marL="914400" algn="l" defTabSz="457200" rtl="0" eaLnBrk="1" latinLnBrk="0" hangingPunct="1">
                        <a:defRPr sz="1800" kern="1200">
                          <a:solidFill>
                            <a:schemeClr val="tx1"/>
                          </a:solidFill>
                          <a:latin typeface="Helvetica Neue Medium"/>
                          <a:ea typeface="Helvetica Neue Medium"/>
                          <a:cs typeface="Helvetica Neue Medium"/>
                        </a:defRPr>
                      </a:lvl3pPr>
                      <a:lvl4pPr marL="1371600" algn="l" defTabSz="457200" rtl="0" eaLnBrk="1" latinLnBrk="0" hangingPunct="1">
                        <a:defRPr sz="1800" kern="1200">
                          <a:solidFill>
                            <a:schemeClr val="tx1"/>
                          </a:solidFill>
                          <a:latin typeface="Helvetica Neue Medium"/>
                          <a:ea typeface="Helvetica Neue Medium"/>
                          <a:cs typeface="Helvetica Neue Medium"/>
                        </a:defRPr>
                      </a:lvl4pPr>
                      <a:lvl5pPr marL="1828800" algn="l" defTabSz="457200" rtl="0" eaLnBrk="1" latinLnBrk="0" hangingPunct="1">
                        <a:defRPr sz="1800" kern="1200">
                          <a:solidFill>
                            <a:schemeClr val="tx1"/>
                          </a:solidFill>
                          <a:latin typeface="Helvetica Neue Medium"/>
                          <a:ea typeface="Helvetica Neue Medium"/>
                          <a:cs typeface="Helvetica Neue Medium"/>
                        </a:defRPr>
                      </a:lvl5pPr>
                      <a:lvl6pPr marL="2286000" algn="l" defTabSz="457200" rtl="0" eaLnBrk="1" latinLnBrk="0" hangingPunct="1">
                        <a:defRPr sz="1800" kern="1200">
                          <a:solidFill>
                            <a:schemeClr val="tx1"/>
                          </a:solidFill>
                          <a:latin typeface="Helvetica Neue Medium"/>
                          <a:ea typeface="Helvetica Neue Medium"/>
                          <a:cs typeface="Helvetica Neue Medium"/>
                        </a:defRPr>
                      </a:lvl6pPr>
                      <a:lvl7pPr marL="2743200" algn="l" defTabSz="457200" rtl="0" eaLnBrk="1" latinLnBrk="0" hangingPunct="1">
                        <a:defRPr sz="1800" kern="1200">
                          <a:solidFill>
                            <a:schemeClr val="tx1"/>
                          </a:solidFill>
                          <a:latin typeface="Helvetica Neue Medium"/>
                          <a:ea typeface="Helvetica Neue Medium"/>
                          <a:cs typeface="Helvetica Neue Medium"/>
                        </a:defRPr>
                      </a:lvl7pPr>
                      <a:lvl8pPr marL="3200400" algn="l" defTabSz="457200" rtl="0" eaLnBrk="1" latinLnBrk="0" hangingPunct="1">
                        <a:defRPr sz="1800" kern="1200">
                          <a:solidFill>
                            <a:schemeClr val="tx1"/>
                          </a:solidFill>
                          <a:latin typeface="Helvetica Neue Medium"/>
                          <a:ea typeface="Helvetica Neue Medium"/>
                          <a:cs typeface="Helvetica Neue Medium"/>
                        </a:defRPr>
                      </a:lvl8pPr>
                      <a:lvl9pPr marL="3657600" algn="l" defTabSz="457200" rtl="0" eaLnBrk="1" latinLnBrk="0" hangingPunct="1">
                        <a:defRPr sz="1800" kern="1200">
                          <a:solidFill>
                            <a:schemeClr val="tx1"/>
                          </a:solidFill>
                          <a:latin typeface="Helvetica Neue Medium"/>
                          <a:ea typeface="Helvetica Neue Medium"/>
                          <a:cs typeface="Helvetica Neue Medium"/>
                        </a:defRPr>
                      </a:lvl9pPr>
                    </a:lstStyle>
                    <a:p>
                      <a:pPr algn="ctr">
                        <a:lnSpc>
                          <a:spcPct val="100000"/>
                        </a:lnSpc>
                      </a:pPr>
                      <a:r>
                        <a:rPr lang="en-US" sz="1300" b="0" dirty="0">
                          <a:solidFill>
                            <a:schemeClr val="tx1"/>
                          </a:solidFill>
                        </a:rPr>
                        <a:t>52 (49)</a:t>
                      </a:r>
                      <a:endParaRPr lang="en-US" sz="1300" b="0" dirty="0">
                        <a:solidFill>
                          <a:schemeClr val="tx1"/>
                        </a:solidFill>
                        <a:latin typeface="+mn-lt"/>
                        <a:cs typeface="Arial" panose="020B0604020202020204" pitchFamily="34" charset="0"/>
                      </a:endParaRPr>
                    </a:p>
                  </a:txBody>
                  <a:tcPr marL="48000" marR="48000" marT="60960" marB="60960" anchor="ctr"/>
                </a:tc>
                <a:extLst>
                  <a:ext uri="{0D108BD9-81ED-4DB2-BD59-A6C34878D82A}">
                    <a16:rowId xmlns:a16="http://schemas.microsoft.com/office/drawing/2014/main" val="2784558615"/>
                  </a:ext>
                </a:extLst>
              </a:tr>
              <a:tr h="325120">
                <a:tc>
                  <a:txBody>
                    <a:bodyPr/>
                    <a:lstStyle/>
                    <a:p>
                      <a:pPr marL="0" marR="0" indent="0" algn="l">
                        <a:lnSpc>
                          <a:spcPct val="100000"/>
                        </a:lnSpc>
                        <a:spcBef>
                          <a:spcPts val="0"/>
                        </a:spcBef>
                        <a:spcAft>
                          <a:spcPts val="0"/>
                        </a:spcAft>
                      </a:pPr>
                      <a:r>
                        <a:rPr lang="en-US" sz="1300" dirty="0">
                          <a:solidFill>
                            <a:schemeClr val="tx1"/>
                          </a:solidFill>
                          <a:effectLst/>
                        </a:rPr>
                        <a:t>Brain/liver metastases, n (%)</a:t>
                      </a:r>
                      <a:endParaRPr lang="en-US" sz="1300" dirty="0">
                        <a:solidFill>
                          <a:schemeClr val="tx1"/>
                        </a:solidFill>
                        <a:effectLst/>
                        <a:latin typeface="+mn-lt"/>
                        <a:ea typeface="Times New Roman" panose="02020603050405020304" pitchFamily="18" charset="0"/>
                        <a:cs typeface="Arial" panose="020B0604020202020204" pitchFamily="34" charset="0"/>
                      </a:endParaRPr>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rPr>
                        <a:t>41 (38)/60 (56)</a:t>
                      </a:r>
                      <a:endParaRPr lang="en-GB" sz="1300" b="0" dirty="0">
                        <a:solidFill>
                          <a:schemeClr val="tx1"/>
                        </a:solidFill>
                        <a:latin typeface="+mn-lt"/>
                        <a:cs typeface="Arial" panose="020B0604020202020204" pitchFamily="34" charset="0"/>
                      </a:endParaRPr>
                    </a:p>
                  </a:txBody>
                  <a:tcPr marL="48000" marR="48000" marT="60960" marB="60960" anchor="ctr"/>
                </a:tc>
                <a:extLst>
                  <a:ext uri="{0D108BD9-81ED-4DB2-BD59-A6C34878D82A}">
                    <a16:rowId xmlns:a16="http://schemas.microsoft.com/office/drawing/2014/main" val="4008296645"/>
                  </a:ext>
                </a:extLst>
              </a:tr>
            </a:tbl>
          </a:graphicData>
        </a:graphic>
      </p:graphicFrame>
      <p:sp>
        <p:nvSpPr>
          <p:cNvPr id="50" name="Text Placeholder 8">
            <a:extLst>
              <a:ext uri="{FF2B5EF4-FFF2-40B4-BE49-F238E27FC236}">
                <a16:creationId xmlns:a16="http://schemas.microsoft.com/office/drawing/2014/main" id="{7E617F89-B180-F9B6-462C-C68CAFECF3AC}"/>
              </a:ext>
            </a:extLst>
          </p:cNvPr>
          <p:cNvSpPr txBox="1">
            <a:spLocks/>
          </p:cNvSpPr>
          <p:nvPr/>
        </p:nvSpPr>
        <p:spPr>
          <a:xfrm>
            <a:off x="721820" y="5687482"/>
            <a:ext cx="11344057" cy="2615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DIN 2014 Bold" panose="020B0504020202020204" pitchFamily="34" charset="77"/>
                <a:ea typeface="DIN 2014 Bold" panose="020B0504020202020204" pitchFamily="34" charset="77"/>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DIN 2014 Bold" panose="020B0504020202020204" pitchFamily="34" charset="77"/>
                <a:ea typeface="DIN 2014 Bold" panose="020B0504020202020204" pitchFamily="34" charset="77"/>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DIN 2014 Bold" panose="020B0504020202020204" pitchFamily="34" charset="77"/>
                <a:ea typeface="DIN 2014 Bold" panose="020B0504020202020204" pitchFamily="34" charset="77"/>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DIN 2014 Bold" panose="020B0504020202020204" pitchFamily="34" charset="77"/>
                <a:ea typeface="DIN 2014 Bold" panose="020B0504020202020204" pitchFamily="34" charset="77"/>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DIN 2014 Bold" panose="020B0504020202020204" pitchFamily="34" charset="77"/>
                <a:ea typeface="DIN 2014 Bold" panose="020B0504020202020204" pitchFamily="34" charset="77"/>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defTabSz="473473">
              <a:buNone/>
              <a:defRPr/>
            </a:pPr>
            <a:r>
              <a:rPr lang="en-GB" sz="933" dirty="0">
                <a:solidFill>
                  <a:srgbClr val="005030"/>
                </a:solidFill>
              </a:rPr>
              <a:t>CAP/CLIA, College of American Pathologists &amp; Clinical Laboratory Improvement Amendment; </a:t>
            </a:r>
            <a:r>
              <a:rPr lang="en-GB" sz="933" kern="0" dirty="0">
                <a:solidFill>
                  <a:srgbClr val="005030"/>
                </a:solidFill>
                <a:latin typeface="Arial" panose="020B0604020202020204" pitchFamily="34" charset="0"/>
                <a:cs typeface="Arial" panose="020B0604020202020204" pitchFamily="34" charset="0"/>
              </a:rPr>
              <a:t>ECOG PS, Eastern Cooperative Oncology Group performance </a:t>
            </a:r>
            <a:r>
              <a:rPr lang="en-GB" sz="933" dirty="0">
                <a:solidFill>
                  <a:srgbClr val="005030"/>
                </a:solidFill>
                <a:latin typeface="Arial" panose="020B0604020202020204" pitchFamily="34" charset="0"/>
                <a:cs typeface="Arial" panose="020B0604020202020204" pitchFamily="34" charset="0"/>
              </a:rPr>
              <a:t>status</a:t>
            </a:r>
            <a:r>
              <a:rPr lang="en-GB" sz="933" kern="0" dirty="0">
                <a:solidFill>
                  <a:srgbClr val="005030"/>
                </a:solidFill>
                <a:latin typeface="Arial" panose="020B0604020202020204" pitchFamily="34" charset="0"/>
                <a:cs typeface="Arial" panose="020B0604020202020204" pitchFamily="34" charset="0"/>
              </a:rPr>
              <a:t>; </a:t>
            </a:r>
            <a:r>
              <a:rPr lang="en-GB" sz="933" kern="0" dirty="0" err="1">
                <a:solidFill>
                  <a:srgbClr val="005030"/>
                </a:solidFill>
                <a:latin typeface="Arial" panose="020B0604020202020204" pitchFamily="34" charset="0"/>
                <a:cs typeface="Arial" panose="020B0604020202020204" pitchFamily="34" charset="0"/>
              </a:rPr>
              <a:t>epNEC</a:t>
            </a:r>
            <a:r>
              <a:rPr lang="en-GB" sz="933" kern="0" dirty="0">
                <a:solidFill>
                  <a:srgbClr val="005030"/>
                </a:solidFill>
                <a:latin typeface="Arial" panose="020B0604020202020204" pitchFamily="34" charset="0"/>
                <a:cs typeface="Arial" panose="020B0604020202020204" pitchFamily="34" charset="0"/>
              </a:rPr>
              <a:t>, extrapulmonary neuroendocrine carcinoma; LCNEC, large cell neuroendocrine lung carcinoma; PD-1, programmed cell death protein -1; PD-L1, programmed death-ligand 1; SCLC, small cell lung cancer</a:t>
            </a:r>
          </a:p>
        </p:txBody>
      </p:sp>
      <p:sp>
        <p:nvSpPr>
          <p:cNvPr id="67" name="TextBox 66">
            <a:extLst>
              <a:ext uri="{FF2B5EF4-FFF2-40B4-BE49-F238E27FC236}">
                <a16:creationId xmlns:a16="http://schemas.microsoft.com/office/drawing/2014/main" id="{1A44679B-9AD0-61AD-A833-30AFF9580C98}"/>
              </a:ext>
            </a:extLst>
          </p:cNvPr>
          <p:cNvSpPr txBox="1"/>
          <p:nvPr/>
        </p:nvSpPr>
        <p:spPr>
          <a:xfrm>
            <a:off x="8985279" y="5225993"/>
            <a:ext cx="2336869" cy="461665"/>
          </a:xfrm>
          <a:prstGeom prst="rect">
            <a:avLst/>
          </a:prstGeom>
          <a:noFill/>
        </p:spPr>
        <p:txBody>
          <a:bodyPr wrap="square" rtlCol="0">
            <a:spAutoFit/>
          </a:bodyPr>
          <a:lstStyle/>
          <a:p>
            <a:pPr algn="ctr" defTabSz="1219170">
              <a:defRPr/>
            </a:pPr>
            <a:r>
              <a:rPr lang="en-GB" sz="1200" b="1" baseline="30000" dirty="0">
                <a:solidFill>
                  <a:schemeClr val="accent6"/>
                </a:solidFill>
                <a:cs typeface="Arial" panose="020B0604020202020204" pitchFamily="34" charset="0"/>
              </a:rPr>
              <a:t>‡</a:t>
            </a:r>
            <a:r>
              <a:rPr lang="en-GB" sz="1200" b="1" dirty="0">
                <a:solidFill>
                  <a:schemeClr val="accent6"/>
                </a:solidFill>
              </a:rPr>
              <a:t>Safety population:      </a:t>
            </a:r>
          </a:p>
          <a:p>
            <a:pPr algn="ctr" defTabSz="1219170">
              <a:defRPr/>
            </a:pPr>
            <a:r>
              <a:rPr lang="en-GB" sz="1200" b="1" dirty="0">
                <a:solidFill>
                  <a:schemeClr val="accent6"/>
                </a:solidFill>
              </a:rPr>
              <a:t>     ≥1 dose of BI 764532</a:t>
            </a:r>
          </a:p>
        </p:txBody>
      </p:sp>
      <p:sp>
        <p:nvSpPr>
          <p:cNvPr id="69" name="TextBox 68">
            <a:extLst>
              <a:ext uri="{FF2B5EF4-FFF2-40B4-BE49-F238E27FC236}">
                <a16:creationId xmlns:a16="http://schemas.microsoft.com/office/drawing/2014/main" id="{5EE92B1F-B381-2A9D-E86C-361CB3B93EB3}"/>
              </a:ext>
            </a:extLst>
          </p:cNvPr>
          <p:cNvSpPr txBox="1"/>
          <p:nvPr/>
        </p:nvSpPr>
        <p:spPr>
          <a:xfrm>
            <a:off x="5038523" y="5228524"/>
            <a:ext cx="3102456" cy="502573"/>
          </a:xfrm>
          <a:prstGeom prst="rect">
            <a:avLst/>
          </a:prstGeom>
          <a:noFill/>
        </p:spPr>
        <p:txBody>
          <a:bodyPr wrap="square">
            <a:spAutoFit/>
          </a:bodyPr>
          <a:lstStyle/>
          <a:p>
            <a:pPr algn="ctr"/>
            <a:r>
              <a:rPr lang="en-US" sz="1333" b="1" dirty="0">
                <a:solidFill>
                  <a:schemeClr val="accent6"/>
                </a:solidFill>
              </a:rPr>
              <a:t>*†Data snapshot:       </a:t>
            </a:r>
          </a:p>
          <a:p>
            <a:pPr algn="ctr"/>
            <a:r>
              <a:rPr lang="en-US" sz="1333" b="1" dirty="0">
                <a:solidFill>
                  <a:schemeClr val="accent6"/>
                </a:solidFill>
              </a:rPr>
              <a:t> 26th March 2023 </a:t>
            </a:r>
          </a:p>
        </p:txBody>
      </p:sp>
      <p:graphicFrame>
        <p:nvGraphicFramePr>
          <p:cNvPr id="80" name="Chart 79">
            <a:extLst>
              <a:ext uri="{FF2B5EF4-FFF2-40B4-BE49-F238E27FC236}">
                <a16:creationId xmlns:a16="http://schemas.microsoft.com/office/drawing/2014/main" id="{D8C05FA1-12E2-511F-FA9C-0A7EC9503FFA}"/>
              </a:ext>
            </a:extLst>
          </p:cNvPr>
          <p:cNvGraphicFramePr/>
          <p:nvPr>
            <p:extLst>
              <p:ext uri="{D42A27DB-BD31-4B8C-83A1-F6EECF244321}">
                <p14:modId xmlns:p14="http://schemas.microsoft.com/office/powerpoint/2010/main" val="3235441276"/>
              </p:ext>
            </p:extLst>
          </p:nvPr>
        </p:nvGraphicFramePr>
        <p:xfrm>
          <a:off x="9646287" y="4149071"/>
          <a:ext cx="1046367" cy="10674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1" name="Chart 80">
            <a:extLst>
              <a:ext uri="{FF2B5EF4-FFF2-40B4-BE49-F238E27FC236}">
                <a16:creationId xmlns:a16="http://schemas.microsoft.com/office/drawing/2014/main" id="{84E979F2-6DFB-67B5-88D0-33DBE3EF2632}"/>
              </a:ext>
            </a:extLst>
          </p:cNvPr>
          <p:cNvGraphicFramePr/>
          <p:nvPr>
            <p:extLst>
              <p:ext uri="{D42A27DB-BD31-4B8C-83A1-F6EECF244321}">
                <p14:modId xmlns:p14="http://schemas.microsoft.com/office/powerpoint/2010/main" val="20892655"/>
              </p:ext>
            </p:extLst>
          </p:nvPr>
        </p:nvGraphicFramePr>
        <p:xfrm>
          <a:off x="5254573" y="4115210"/>
          <a:ext cx="1061873" cy="11465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2" name="Chart 81">
            <a:extLst>
              <a:ext uri="{FF2B5EF4-FFF2-40B4-BE49-F238E27FC236}">
                <a16:creationId xmlns:a16="http://schemas.microsoft.com/office/drawing/2014/main" id="{49CE8A75-7C70-14F0-0901-D42EE607DACF}"/>
              </a:ext>
            </a:extLst>
          </p:cNvPr>
          <p:cNvGraphicFramePr/>
          <p:nvPr>
            <p:extLst>
              <p:ext uri="{D42A27DB-BD31-4B8C-83A1-F6EECF244321}">
                <p14:modId xmlns:p14="http://schemas.microsoft.com/office/powerpoint/2010/main" val="3766613535"/>
              </p:ext>
            </p:extLst>
          </p:nvPr>
        </p:nvGraphicFramePr>
        <p:xfrm>
          <a:off x="6646763" y="4127446"/>
          <a:ext cx="1061872" cy="1146509"/>
        </p:xfrm>
        <a:graphic>
          <a:graphicData uri="http://schemas.openxmlformats.org/drawingml/2006/chart">
            <c:chart xmlns:c="http://schemas.openxmlformats.org/drawingml/2006/chart" xmlns:r="http://schemas.openxmlformats.org/officeDocument/2006/relationships" r:id="rId4"/>
          </a:graphicData>
        </a:graphic>
      </p:graphicFrame>
      <p:sp>
        <p:nvSpPr>
          <p:cNvPr id="83" name="TextBox 82">
            <a:extLst>
              <a:ext uri="{FF2B5EF4-FFF2-40B4-BE49-F238E27FC236}">
                <a16:creationId xmlns:a16="http://schemas.microsoft.com/office/drawing/2014/main" id="{15939B56-7F52-81D4-682E-CF959DD9172E}"/>
              </a:ext>
            </a:extLst>
          </p:cNvPr>
          <p:cNvSpPr txBox="1"/>
          <p:nvPr/>
        </p:nvSpPr>
        <p:spPr>
          <a:xfrm>
            <a:off x="5438028" y="4433961"/>
            <a:ext cx="713573" cy="502573"/>
          </a:xfrm>
          <a:prstGeom prst="rect">
            <a:avLst/>
          </a:prstGeom>
          <a:noFill/>
        </p:spPr>
        <p:txBody>
          <a:bodyPr wrap="square" rtlCol="0">
            <a:spAutoFit/>
          </a:bodyPr>
          <a:lstStyle/>
          <a:p>
            <a:pPr algn="ctr"/>
            <a:r>
              <a:rPr lang="en-US" sz="1333" b="1" dirty="0">
                <a:solidFill>
                  <a:schemeClr val="accent6"/>
                </a:solidFill>
              </a:rPr>
              <a:t>n=57</a:t>
            </a:r>
          </a:p>
          <a:p>
            <a:pPr algn="ctr"/>
            <a:r>
              <a:rPr lang="en-US" sz="1333" b="1" dirty="0">
                <a:solidFill>
                  <a:schemeClr val="accent6"/>
                </a:solidFill>
              </a:rPr>
              <a:t>53%</a:t>
            </a:r>
          </a:p>
        </p:txBody>
      </p:sp>
      <p:sp>
        <p:nvSpPr>
          <p:cNvPr id="84" name="TextBox 83">
            <a:extLst>
              <a:ext uri="{FF2B5EF4-FFF2-40B4-BE49-F238E27FC236}">
                <a16:creationId xmlns:a16="http://schemas.microsoft.com/office/drawing/2014/main" id="{3A110D07-707A-E53F-6CAA-0DE19E580280}"/>
              </a:ext>
            </a:extLst>
          </p:cNvPr>
          <p:cNvSpPr txBox="1"/>
          <p:nvPr/>
        </p:nvSpPr>
        <p:spPr>
          <a:xfrm>
            <a:off x="9812683" y="4433961"/>
            <a:ext cx="713573" cy="502573"/>
          </a:xfrm>
          <a:prstGeom prst="rect">
            <a:avLst/>
          </a:prstGeom>
          <a:noFill/>
        </p:spPr>
        <p:txBody>
          <a:bodyPr wrap="square" rtlCol="0">
            <a:spAutoFit/>
          </a:bodyPr>
          <a:lstStyle/>
          <a:p>
            <a:pPr algn="ctr"/>
            <a:r>
              <a:rPr lang="en-US" sz="1333" b="1" dirty="0">
                <a:solidFill>
                  <a:schemeClr val="accent6"/>
                </a:solidFill>
              </a:rPr>
              <a:t>n=9</a:t>
            </a:r>
          </a:p>
          <a:p>
            <a:pPr algn="ctr"/>
            <a:r>
              <a:rPr lang="en-US" sz="1333" b="1" dirty="0">
                <a:solidFill>
                  <a:schemeClr val="accent6"/>
                </a:solidFill>
              </a:rPr>
              <a:t>8%</a:t>
            </a:r>
          </a:p>
        </p:txBody>
      </p:sp>
      <p:sp>
        <p:nvSpPr>
          <p:cNvPr id="85" name="TextBox 84">
            <a:extLst>
              <a:ext uri="{FF2B5EF4-FFF2-40B4-BE49-F238E27FC236}">
                <a16:creationId xmlns:a16="http://schemas.microsoft.com/office/drawing/2014/main" id="{8CBE7903-0750-544D-D224-5CACA33DBE89}"/>
              </a:ext>
            </a:extLst>
          </p:cNvPr>
          <p:cNvSpPr txBox="1"/>
          <p:nvPr/>
        </p:nvSpPr>
        <p:spPr>
          <a:xfrm>
            <a:off x="6825820" y="4451406"/>
            <a:ext cx="713573" cy="502573"/>
          </a:xfrm>
          <a:prstGeom prst="rect">
            <a:avLst/>
          </a:prstGeom>
          <a:noFill/>
        </p:spPr>
        <p:txBody>
          <a:bodyPr wrap="square" rtlCol="0">
            <a:spAutoFit/>
          </a:bodyPr>
          <a:lstStyle/>
          <a:p>
            <a:pPr algn="ctr"/>
            <a:r>
              <a:rPr lang="en-US" sz="1333" b="1" dirty="0">
                <a:solidFill>
                  <a:schemeClr val="accent6"/>
                </a:solidFill>
              </a:rPr>
              <a:t>n=41</a:t>
            </a:r>
          </a:p>
          <a:p>
            <a:pPr algn="ctr"/>
            <a:r>
              <a:rPr lang="en-US" sz="1333" b="1" dirty="0">
                <a:solidFill>
                  <a:schemeClr val="accent6"/>
                </a:solidFill>
              </a:rPr>
              <a:t>38%</a:t>
            </a:r>
          </a:p>
        </p:txBody>
      </p:sp>
      <p:sp>
        <p:nvSpPr>
          <p:cNvPr id="86" name="TextBox 85">
            <a:extLst>
              <a:ext uri="{FF2B5EF4-FFF2-40B4-BE49-F238E27FC236}">
                <a16:creationId xmlns:a16="http://schemas.microsoft.com/office/drawing/2014/main" id="{D2EAC4E2-F51C-D776-BAB4-AA191B82CB7E}"/>
              </a:ext>
            </a:extLst>
          </p:cNvPr>
          <p:cNvSpPr txBox="1"/>
          <p:nvPr/>
        </p:nvSpPr>
        <p:spPr>
          <a:xfrm>
            <a:off x="6135437" y="4542775"/>
            <a:ext cx="706547" cy="318100"/>
          </a:xfrm>
          <a:prstGeom prst="rect">
            <a:avLst/>
          </a:prstGeom>
          <a:noFill/>
        </p:spPr>
        <p:txBody>
          <a:bodyPr wrap="square" rtlCol="0">
            <a:spAutoFit/>
          </a:bodyPr>
          <a:lstStyle/>
          <a:p>
            <a:r>
              <a:rPr lang="en-US" sz="1467" b="1" dirty="0">
                <a:solidFill>
                  <a:schemeClr val="accent6"/>
                </a:solidFill>
              </a:rPr>
              <a:t>SCLC</a:t>
            </a:r>
            <a:endParaRPr lang="en-US" sz="2400" b="1" dirty="0">
              <a:solidFill>
                <a:schemeClr val="accent6"/>
              </a:solidFill>
            </a:endParaRPr>
          </a:p>
        </p:txBody>
      </p:sp>
      <p:sp>
        <p:nvSpPr>
          <p:cNvPr id="87" name="TextBox 86">
            <a:extLst>
              <a:ext uri="{FF2B5EF4-FFF2-40B4-BE49-F238E27FC236}">
                <a16:creationId xmlns:a16="http://schemas.microsoft.com/office/drawing/2014/main" id="{308AD1ED-A9BC-D340-514E-6F7F8E390456}"/>
              </a:ext>
            </a:extLst>
          </p:cNvPr>
          <p:cNvSpPr txBox="1"/>
          <p:nvPr/>
        </p:nvSpPr>
        <p:spPr>
          <a:xfrm>
            <a:off x="7499360" y="4443488"/>
            <a:ext cx="2209713" cy="913199"/>
          </a:xfrm>
          <a:prstGeom prst="rect">
            <a:avLst/>
          </a:prstGeom>
          <a:noFill/>
        </p:spPr>
        <p:txBody>
          <a:bodyPr wrap="square" rtlCol="0">
            <a:spAutoFit/>
          </a:bodyPr>
          <a:lstStyle/>
          <a:p>
            <a:r>
              <a:rPr lang="en-US" sz="1467" b="1" dirty="0" err="1">
                <a:solidFill>
                  <a:schemeClr val="accent6"/>
                </a:solidFill>
              </a:rPr>
              <a:t>epNEC</a:t>
            </a:r>
            <a:endParaRPr lang="en-US" sz="1467" b="1" dirty="0">
              <a:solidFill>
                <a:schemeClr val="accent6"/>
              </a:solidFill>
            </a:endParaRPr>
          </a:p>
          <a:p>
            <a:r>
              <a:rPr lang="en-US" sz="1467" b="1" dirty="0">
                <a:solidFill>
                  <a:schemeClr val="accent6"/>
                </a:solidFill>
              </a:rPr>
              <a:t>(extrapulmonary origin)</a:t>
            </a:r>
          </a:p>
          <a:p>
            <a:endParaRPr lang="en-US" sz="2400" b="1" dirty="0">
              <a:solidFill>
                <a:schemeClr val="accent6"/>
              </a:solidFill>
            </a:endParaRPr>
          </a:p>
        </p:txBody>
      </p:sp>
      <p:sp>
        <p:nvSpPr>
          <p:cNvPr id="88" name="TextBox 87">
            <a:extLst>
              <a:ext uri="{FF2B5EF4-FFF2-40B4-BE49-F238E27FC236}">
                <a16:creationId xmlns:a16="http://schemas.microsoft.com/office/drawing/2014/main" id="{3AC924AC-EDAC-9784-B445-22BCAF545A70}"/>
              </a:ext>
            </a:extLst>
          </p:cNvPr>
          <p:cNvSpPr txBox="1"/>
          <p:nvPr/>
        </p:nvSpPr>
        <p:spPr>
          <a:xfrm>
            <a:off x="10467956" y="4543550"/>
            <a:ext cx="1201299" cy="318100"/>
          </a:xfrm>
          <a:prstGeom prst="rect">
            <a:avLst/>
          </a:prstGeom>
          <a:noFill/>
        </p:spPr>
        <p:txBody>
          <a:bodyPr wrap="square" rtlCol="0">
            <a:spAutoFit/>
          </a:bodyPr>
          <a:lstStyle/>
          <a:p>
            <a:r>
              <a:rPr lang="en-US" sz="1467" b="1" dirty="0">
                <a:solidFill>
                  <a:schemeClr val="accent6"/>
                </a:solidFill>
              </a:rPr>
              <a:t>LCNEC</a:t>
            </a:r>
            <a:endParaRPr lang="en-US" sz="2400" b="1" dirty="0">
              <a:solidFill>
                <a:schemeClr val="accent6"/>
              </a:solidFill>
            </a:endParaRPr>
          </a:p>
        </p:txBody>
      </p:sp>
    </p:spTree>
    <p:extLst>
      <p:ext uri="{BB962C8B-B14F-4D97-AF65-F5344CB8AC3E}">
        <p14:creationId xmlns:p14="http://schemas.microsoft.com/office/powerpoint/2010/main" val="1123004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B8A429-6504-8F2C-2162-8F9C40B68166}"/>
              </a:ext>
            </a:extLst>
          </p:cNvPr>
          <p:cNvSpPr>
            <a:spLocks noGrp="1"/>
          </p:cNvSpPr>
          <p:nvPr>
            <p:ph type="title"/>
          </p:nvPr>
        </p:nvSpPr>
        <p:spPr>
          <a:xfrm>
            <a:off x="838200" y="365125"/>
            <a:ext cx="11185635" cy="1325563"/>
          </a:xfrm>
        </p:spPr>
        <p:txBody>
          <a:bodyPr>
            <a:normAutofit/>
          </a:bodyPr>
          <a:lstStyle/>
          <a:p>
            <a:r>
              <a:rPr lang="en-US" sz="3733" dirty="0">
                <a:solidFill>
                  <a:srgbClr val="005030"/>
                </a:solidFill>
                <a:cs typeface="+mn-cs"/>
              </a:rPr>
              <a:t>Most common treatment-related AEs (&gt;10% patients)</a:t>
            </a:r>
          </a:p>
        </p:txBody>
      </p:sp>
      <p:graphicFrame>
        <p:nvGraphicFramePr>
          <p:cNvPr id="4" name="Table 4">
            <a:extLst>
              <a:ext uri="{FF2B5EF4-FFF2-40B4-BE49-F238E27FC236}">
                <a16:creationId xmlns:a16="http://schemas.microsoft.com/office/drawing/2014/main" id="{939B8862-A331-E89B-64FD-594EF94EA5C4}"/>
              </a:ext>
            </a:extLst>
          </p:cNvPr>
          <p:cNvGraphicFramePr>
            <a:graphicFrameLocks noGrp="1"/>
          </p:cNvGraphicFramePr>
          <p:nvPr/>
        </p:nvGraphicFramePr>
        <p:xfrm>
          <a:off x="1800809" y="1414534"/>
          <a:ext cx="8590382" cy="3742193"/>
        </p:xfrm>
        <a:graphic>
          <a:graphicData uri="http://schemas.openxmlformats.org/drawingml/2006/table">
            <a:tbl>
              <a:tblPr firstRow="1" bandRow="1">
                <a:tableStyleId>{B301B821-A1FF-4177-AEE7-76D212191A09}</a:tableStyleId>
              </a:tblPr>
              <a:tblGrid>
                <a:gridCol w="2851771">
                  <a:extLst>
                    <a:ext uri="{9D8B030D-6E8A-4147-A177-3AD203B41FA5}">
                      <a16:colId xmlns:a16="http://schemas.microsoft.com/office/drawing/2014/main" val="53643883"/>
                    </a:ext>
                  </a:extLst>
                </a:gridCol>
                <a:gridCol w="2163929">
                  <a:extLst>
                    <a:ext uri="{9D8B030D-6E8A-4147-A177-3AD203B41FA5}">
                      <a16:colId xmlns:a16="http://schemas.microsoft.com/office/drawing/2014/main" val="3946588388"/>
                    </a:ext>
                  </a:extLst>
                </a:gridCol>
                <a:gridCol w="1787341">
                  <a:extLst>
                    <a:ext uri="{9D8B030D-6E8A-4147-A177-3AD203B41FA5}">
                      <a16:colId xmlns:a16="http://schemas.microsoft.com/office/drawing/2014/main" val="789751564"/>
                    </a:ext>
                  </a:extLst>
                </a:gridCol>
                <a:gridCol w="1787341">
                  <a:extLst>
                    <a:ext uri="{9D8B030D-6E8A-4147-A177-3AD203B41FA5}">
                      <a16:colId xmlns:a16="http://schemas.microsoft.com/office/drawing/2014/main" val="124393534"/>
                    </a:ext>
                  </a:extLst>
                </a:gridCol>
              </a:tblGrid>
              <a:tr h="287888">
                <a:tc rowSpan="2">
                  <a:txBody>
                    <a:bodyPr/>
                    <a:lstStyle/>
                    <a:p>
                      <a:pPr algn="ctr">
                        <a:lnSpc>
                          <a:spcPct val="100000"/>
                        </a:lnSpc>
                        <a:spcBef>
                          <a:spcPts val="0"/>
                        </a:spcBef>
                        <a:spcAft>
                          <a:spcPts val="300"/>
                        </a:spcAft>
                      </a:pPr>
                      <a:r>
                        <a:rPr lang="en-GB" sz="1600" b="1" dirty="0">
                          <a:solidFill>
                            <a:schemeClr val="bg1"/>
                          </a:solidFill>
                          <a:latin typeface="DIN 2014"/>
                        </a:rPr>
                        <a:t>TRAE, n (%)</a:t>
                      </a:r>
                      <a:endParaRPr lang="en-GB" sz="1600" b="1">
                        <a:solidFill>
                          <a:schemeClr val="bg1"/>
                        </a:solidFill>
                        <a:latin typeface="DIN 2014"/>
                        <a:cs typeface="Arial"/>
                      </a:endParaRPr>
                    </a:p>
                  </a:txBody>
                  <a:tcPr marL="191008" marR="191008" marT="121920" marB="121920" anchor="b"/>
                </a:tc>
                <a:tc gridSpan="3">
                  <a:txBody>
                    <a:bodyPr/>
                    <a:lstStyle/>
                    <a:p>
                      <a:pPr algn="ctr">
                        <a:lnSpc>
                          <a:spcPct val="100000"/>
                        </a:lnSpc>
                        <a:spcBef>
                          <a:spcPts val="0"/>
                        </a:spcBef>
                        <a:spcAft>
                          <a:spcPts val="300"/>
                        </a:spcAft>
                      </a:pPr>
                      <a:r>
                        <a:rPr lang="en-GB" sz="1600" b="1" dirty="0">
                          <a:solidFill>
                            <a:schemeClr val="bg1"/>
                          </a:solidFill>
                          <a:latin typeface="DIN 2014"/>
                        </a:rPr>
                        <a:t>Total (N=107; 100%)*</a:t>
                      </a:r>
                      <a:endParaRPr lang="en-GB" sz="1600" b="1">
                        <a:solidFill>
                          <a:schemeClr val="bg1"/>
                        </a:solidFill>
                        <a:latin typeface="DIN 2014"/>
                        <a:cs typeface="Arial"/>
                      </a:endParaRPr>
                    </a:p>
                  </a:txBody>
                  <a:tcPr marL="191008" marR="191008" marT="0" marB="0" anchor="ctr"/>
                </a:tc>
                <a:tc hMerge="1">
                  <a:txBody>
                    <a:bodyPr/>
                    <a:lstStyle/>
                    <a:p>
                      <a:endParaRPr lang="en-GB"/>
                    </a:p>
                  </a:txBody>
                  <a:tcPr/>
                </a:tc>
                <a:tc hMerge="1">
                  <a:txBody>
                    <a:bodyPr/>
                    <a:lstStyle/>
                    <a:p>
                      <a:pPr algn="ctr">
                        <a:lnSpc>
                          <a:spcPct val="100000"/>
                        </a:lnSpc>
                        <a:spcBef>
                          <a:spcPts val="0"/>
                        </a:spcBef>
                        <a:spcAft>
                          <a:spcPts val="300"/>
                        </a:spcAft>
                      </a:pPr>
                      <a:endParaRPr lang="en-GB" sz="1600" b="1">
                        <a:solidFill>
                          <a:schemeClr val="bg1"/>
                        </a:solidFill>
                        <a:latin typeface="Arial" panose="020B0604020202020204" pitchFamily="34" charset="0"/>
                        <a:cs typeface="Arial" panose="020B0604020202020204" pitchFamily="34" charset="0"/>
                      </a:endParaRPr>
                    </a:p>
                  </a:txBody>
                  <a:tcPr marL="143256" marR="143256" marT="0" marB="0" anchor="ctr"/>
                </a:tc>
                <a:extLst>
                  <a:ext uri="{0D108BD9-81ED-4DB2-BD59-A6C34878D82A}">
                    <a16:rowId xmlns:a16="http://schemas.microsoft.com/office/drawing/2014/main" val="1612517843"/>
                  </a:ext>
                </a:extLst>
              </a:tr>
              <a:tr h="287537">
                <a:tc vMerge="1">
                  <a:txBody>
                    <a:bodyPr/>
                    <a:lstStyle/>
                    <a:p>
                      <a:pPr algn="ctr">
                        <a:lnSpc>
                          <a:spcPct val="100000"/>
                        </a:lnSpc>
                        <a:spcBef>
                          <a:spcPts val="0"/>
                        </a:spcBef>
                        <a:spcAft>
                          <a:spcPts val="300"/>
                        </a:spcAft>
                      </a:pPr>
                      <a:r>
                        <a:rPr lang="en-GB" sz="1800" b="1">
                          <a:solidFill>
                            <a:schemeClr val="bg1"/>
                          </a:solidFill>
                          <a:latin typeface="+mn-lt"/>
                        </a:rPr>
                        <a:t>TRAE*, n (%)</a:t>
                      </a:r>
                      <a:endParaRPr lang="en-GB" sz="1800" b="1">
                        <a:solidFill>
                          <a:schemeClr val="bg1"/>
                        </a:solidFill>
                        <a:latin typeface="+mn-lt"/>
                        <a:cs typeface="Arial" panose="020B0604020202020204" pitchFamily="34" charset="0"/>
                      </a:endParaRPr>
                    </a:p>
                  </a:txBody>
                  <a:tcPr marL="143256" marR="143256" marT="0" marB="0" anchor="ctr">
                    <a:solidFill>
                      <a:schemeClr val="accent2"/>
                    </a:solidFill>
                  </a:tcPr>
                </a:tc>
                <a:tc>
                  <a:txBody>
                    <a:bodyPr/>
                    <a:lstStyle/>
                    <a:p>
                      <a:pPr algn="ctr">
                        <a:lnSpc>
                          <a:spcPct val="100000"/>
                        </a:lnSpc>
                        <a:spcBef>
                          <a:spcPts val="0"/>
                        </a:spcBef>
                        <a:spcAft>
                          <a:spcPts val="300"/>
                        </a:spcAft>
                      </a:pPr>
                      <a:r>
                        <a:rPr lang="en-GB" sz="1600" b="0" dirty="0">
                          <a:solidFill>
                            <a:schemeClr val="tx1"/>
                          </a:solidFill>
                          <a:latin typeface="DIN 2014"/>
                        </a:rPr>
                        <a:t>All grade       </a:t>
                      </a:r>
                      <a:endParaRPr lang="en-GB" sz="1600" b="0">
                        <a:solidFill>
                          <a:schemeClr val="tx1"/>
                        </a:solidFill>
                        <a:latin typeface="DIN 2014"/>
                        <a:cs typeface="Arial"/>
                      </a:endParaRPr>
                    </a:p>
                  </a:txBody>
                  <a:tcPr marL="191008" marR="191008" marT="0" marB="0" anchor="ctr"/>
                </a:tc>
                <a:tc>
                  <a:txBody>
                    <a:bodyPr/>
                    <a:lstStyle/>
                    <a:p>
                      <a:pPr algn="ctr">
                        <a:lnSpc>
                          <a:spcPct val="100000"/>
                        </a:lnSpc>
                        <a:spcBef>
                          <a:spcPts val="0"/>
                        </a:spcBef>
                        <a:spcAft>
                          <a:spcPts val="300"/>
                        </a:spcAft>
                      </a:pPr>
                      <a:r>
                        <a:rPr lang="en-GB" sz="1600" b="0" dirty="0">
                          <a:solidFill>
                            <a:schemeClr val="tx1"/>
                          </a:solidFill>
                          <a:latin typeface="DIN 2014"/>
                        </a:rPr>
                        <a:t>Grade 1–2</a:t>
                      </a:r>
                      <a:endParaRPr lang="en-GB" sz="1600" b="0">
                        <a:solidFill>
                          <a:schemeClr val="tx1"/>
                        </a:solidFill>
                        <a:latin typeface="DIN 2014"/>
                        <a:cs typeface="Arial"/>
                      </a:endParaRPr>
                    </a:p>
                  </a:txBody>
                  <a:tcPr marL="191008" marR="191008" marT="0" marB="0" anchor="ctr"/>
                </a:tc>
                <a:tc>
                  <a:txBody>
                    <a:bodyPr/>
                    <a:lstStyle/>
                    <a:p>
                      <a:pPr algn="ctr">
                        <a:lnSpc>
                          <a:spcPct val="100000"/>
                        </a:lnSpc>
                        <a:spcBef>
                          <a:spcPts val="0"/>
                        </a:spcBef>
                        <a:spcAft>
                          <a:spcPts val="300"/>
                        </a:spcAft>
                      </a:pPr>
                      <a:r>
                        <a:rPr lang="en-GB" sz="1600" b="0" dirty="0">
                          <a:solidFill>
                            <a:schemeClr val="tx1"/>
                          </a:solidFill>
                          <a:latin typeface="DIN 2014"/>
                        </a:rPr>
                        <a:t>Grade 3–5</a:t>
                      </a:r>
                      <a:endParaRPr lang="en-GB" sz="1600" b="0">
                        <a:solidFill>
                          <a:schemeClr val="tx1"/>
                        </a:solidFill>
                        <a:latin typeface="DIN 2014"/>
                        <a:cs typeface="Arial"/>
                      </a:endParaRPr>
                    </a:p>
                  </a:txBody>
                  <a:tcPr marL="191008" marR="191008" marT="0" marB="0" anchor="ctr"/>
                </a:tc>
                <a:extLst>
                  <a:ext uri="{0D108BD9-81ED-4DB2-BD59-A6C34878D82A}">
                    <a16:rowId xmlns:a16="http://schemas.microsoft.com/office/drawing/2014/main" val="2008328150"/>
                  </a:ext>
                </a:extLst>
              </a:tr>
              <a:tr h="575776">
                <a:tc>
                  <a:txBody>
                    <a:bodyPr/>
                    <a:lstStyle/>
                    <a:p>
                      <a:pPr algn="l">
                        <a:lnSpc>
                          <a:spcPct val="100000"/>
                        </a:lnSpc>
                        <a:spcBef>
                          <a:spcPts val="0"/>
                        </a:spcBef>
                        <a:spcAft>
                          <a:spcPts val="300"/>
                        </a:spcAft>
                      </a:pPr>
                      <a:r>
                        <a:rPr lang="en-GB" sz="1600" b="1" dirty="0">
                          <a:solidFill>
                            <a:schemeClr val="tx1"/>
                          </a:solidFill>
                          <a:latin typeface="DIN 2014"/>
                        </a:rPr>
                        <a:t>Number of pts with ≥1 TRAE</a:t>
                      </a:r>
                      <a:endParaRPr lang="en-GB" sz="1600" b="1">
                        <a:solidFill>
                          <a:schemeClr val="tx1"/>
                        </a:solidFill>
                        <a:latin typeface="DIN 2014"/>
                        <a:cs typeface="Arial"/>
                      </a:endParaRPr>
                    </a:p>
                  </a:txBody>
                  <a:tcPr marL="191008" marR="191008" marT="0" marB="0" anchor="ctr"/>
                </a:tc>
                <a:tc>
                  <a:txBody>
                    <a:bodyPr/>
                    <a:lstStyle/>
                    <a:p>
                      <a:pPr algn="ctr">
                        <a:lnSpc>
                          <a:spcPct val="100000"/>
                        </a:lnSpc>
                        <a:spcBef>
                          <a:spcPts val="0"/>
                        </a:spcBef>
                        <a:spcAft>
                          <a:spcPts val="300"/>
                        </a:spcAft>
                      </a:pPr>
                      <a:r>
                        <a:rPr lang="en-GB" sz="1600" b="1" dirty="0">
                          <a:solidFill>
                            <a:schemeClr val="tx1"/>
                          </a:solidFill>
                          <a:latin typeface="DIN 2014"/>
                        </a:rPr>
                        <a:t>92 (86)</a:t>
                      </a:r>
                      <a:endParaRPr lang="en-GB" sz="1600" b="1" dirty="0">
                        <a:solidFill>
                          <a:schemeClr val="tx1"/>
                        </a:solidFill>
                        <a:latin typeface="DIN 2014"/>
                        <a:cs typeface="Arial"/>
                      </a:endParaRPr>
                    </a:p>
                  </a:txBody>
                  <a:tcPr marL="191008" marR="191008" marT="0" marB="0" anchor="ctr"/>
                </a:tc>
                <a:tc>
                  <a:txBody>
                    <a:bodyPr/>
                    <a:lstStyle/>
                    <a:p>
                      <a:pPr algn="ctr">
                        <a:lnSpc>
                          <a:spcPct val="100000"/>
                        </a:lnSpc>
                        <a:spcBef>
                          <a:spcPts val="0"/>
                        </a:spcBef>
                        <a:spcAft>
                          <a:spcPts val="300"/>
                        </a:spcAft>
                      </a:pPr>
                      <a:r>
                        <a:rPr lang="en-GB" sz="1600" b="1" dirty="0">
                          <a:solidFill>
                            <a:schemeClr val="tx1"/>
                          </a:solidFill>
                          <a:latin typeface="DIN 2014"/>
                        </a:rPr>
                        <a:t>63 (59)</a:t>
                      </a:r>
                      <a:endParaRPr lang="en-GB" sz="1600" b="1">
                        <a:solidFill>
                          <a:schemeClr val="tx1"/>
                        </a:solidFill>
                        <a:latin typeface="DIN 2014"/>
                        <a:cs typeface="Arial"/>
                      </a:endParaRPr>
                    </a:p>
                  </a:txBody>
                  <a:tcPr marL="191008" marR="191008" marT="0" marB="0" anchor="ctr"/>
                </a:tc>
                <a:tc>
                  <a:txBody>
                    <a:bodyPr/>
                    <a:lstStyle/>
                    <a:p>
                      <a:pPr marL="0" marR="0" lvl="0" indent="0" algn="ctr" defTabSz="313162" rtl="0" eaLnBrk="1" fontAlgn="auto" latinLnBrk="0" hangingPunct="1">
                        <a:lnSpc>
                          <a:spcPct val="100000"/>
                        </a:lnSpc>
                        <a:spcBef>
                          <a:spcPts val="0"/>
                        </a:spcBef>
                        <a:spcAft>
                          <a:spcPts val="300"/>
                        </a:spcAft>
                        <a:buClrTx/>
                        <a:buSzTx/>
                        <a:buFont typeface="Arial" panose="020B0604020202020204" pitchFamily="34" charset="0"/>
                        <a:buNone/>
                        <a:tabLst/>
                        <a:defRPr/>
                      </a:pPr>
                      <a:r>
                        <a:rPr lang="en-GB" sz="1600" b="1" dirty="0">
                          <a:solidFill>
                            <a:schemeClr val="tx1"/>
                          </a:solidFill>
                          <a:latin typeface="DIN 2014"/>
                        </a:rPr>
                        <a:t>29 (27)</a:t>
                      </a:r>
                      <a:endParaRPr lang="en-GB" sz="1600" b="1" dirty="0">
                        <a:solidFill>
                          <a:schemeClr val="tx1"/>
                        </a:solidFill>
                        <a:latin typeface="DIN 2014"/>
                        <a:cs typeface="Arial"/>
                      </a:endParaRPr>
                    </a:p>
                  </a:txBody>
                  <a:tcPr marL="191008" marR="191008" marT="0" marB="0" anchor="ctr"/>
                </a:tc>
                <a:extLst>
                  <a:ext uri="{0D108BD9-81ED-4DB2-BD59-A6C34878D82A}">
                    <a16:rowId xmlns:a16="http://schemas.microsoft.com/office/drawing/2014/main" val="601174505"/>
                  </a:ext>
                </a:extLst>
              </a:tr>
              <a:tr h="287888">
                <a:tc>
                  <a:txBody>
                    <a:bodyPr/>
                    <a:lstStyle/>
                    <a:p>
                      <a:pPr algn="l">
                        <a:lnSpc>
                          <a:spcPct val="100000"/>
                        </a:lnSpc>
                        <a:spcBef>
                          <a:spcPts val="0"/>
                        </a:spcBef>
                        <a:spcAft>
                          <a:spcPts val="300"/>
                        </a:spcAft>
                      </a:pPr>
                      <a:r>
                        <a:rPr lang="en-GB" sz="1600" b="0" dirty="0">
                          <a:solidFill>
                            <a:schemeClr val="tx1"/>
                          </a:solidFill>
                          <a:latin typeface="DIN 2014"/>
                        </a:rPr>
                        <a:t>CRS</a:t>
                      </a:r>
                      <a:endParaRPr lang="en-GB" sz="1600" b="0" dirty="0">
                        <a:solidFill>
                          <a:schemeClr val="tx1"/>
                        </a:solidFill>
                        <a:latin typeface="DIN 2014"/>
                        <a:cs typeface="Arial"/>
                      </a:endParaRPr>
                    </a:p>
                  </a:txBody>
                  <a:tcPr marL="191008" marR="191008" marT="0" marB="0" anchor="ctr"/>
                </a:tc>
                <a:tc>
                  <a:txBody>
                    <a:bodyPr/>
                    <a:lstStyle/>
                    <a:p>
                      <a:pPr algn="ctr">
                        <a:lnSpc>
                          <a:spcPct val="100000"/>
                        </a:lnSpc>
                        <a:spcBef>
                          <a:spcPts val="0"/>
                        </a:spcBef>
                        <a:spcAft>
                          <a:spcPts val="300"/>
                        </a:spcAft>
                      </a:pPr>
                      <a:r>
                        <a:rPr lang="en-GB" sz="1600" dirty="0">
                          <a:solidFill>
                            <a:schemeClr val="tx1"/>
                          </a:solidFill>
                          <a:latin typeface="DIN 2014"/>
                        </a:rPr>
                        <a:t>63 (59)</a:t>
                      </a:r>
                      <a:endParaRPr lang="en-GB" sz="1600" dirty="0">
                        <a:solidFill>
                          <a:schemeClr val="tx1"/>
                        </a:solidFill>
                        <a:latin typeface="DIN 2014"/>
                        <a:cs typeface="Arial"/>
                      </a:endParaRPr>
                    </a:p>
                  </a:txBody>
                  <a:tcPr marL="191008" marR="191008" marT="0" marB="0" anchor="ctr"/>
                </a:tc>
                <a:tc>
                  <a:txBody>
                    <a:bodyPr/>
                    <a:lstStyle/>
                    <a:p>
                      <a:pPr algn="ctr">
                        <a:lnSpc>
                          <a:spcPct val="100000"/>
                        </a:lnSpc>
                        <a:spcBef>
                          <a:spcPts val="0"/>
                        </a:spcBef>
                        <a:spcAft>
                          <a:spcPts val="300"/>
                        </a:spcAft>
                      </a:pPr>
                      <a:r>
                        <a:rPr lang="en-GB" sz="1600" dirty="0">
                          <a:solidFill>
                            <a:schemeClr val="tx1"/>
                          </a:solidFill>
                          <a:latin typeface="DIN 2014"/>
                        </a:rPr>
                        <a:t>61 (57)</a:t>
                      </a:r>
                      <a:endParaRPr lang="en-GB" sz="1600" dirty="0">
                        <a:solidFill>
                          <a:schemeClr val="tx1"/>
                        </a:solidFill>
                        <a:latin typeface="DIN 2014"/>
                        <a:cs typeface="Arial"/>
                      </a:endParaRPr>
                    </a:p>
                  </a:txBody>
                  <a:tcPr marL="191008" marR="191008" marT="0" marB="0" anchor="ctr"/>
                </a:tc>
                <a:tc>
                  <a:txBody>
                    <a:bodyPr/>
                    <a:lstStyle/>
                    <a:p>
                      <a:pPr marL="0" marR="0" lvl="0" indent="0" algn="ctr" defTabSz="313162" rtl="0" eaLnBrk="1" fontAlgn="auto" latinLnBrk="0" hangingPunct="1">
                        <a:lnSpc>
                          <a:spcPct val="100000"/>
                        </a:lnSpc>
                        <a:spcBef>
                          <a:spcPts val="0"/>
                        </a:spcBef>
                        <a:spcAft>
                          <a:spcPts val="300"/>
                        </a:spcAft>
                        <a:buClrTx/>
                        <a:buSzTx/>
                        <a:buFont typeface="Arial" panose="020B0604020202020204" pitchFamily="34" charset="0"/>
                        <a:buNone/>
                        <a:tabLst/>
                        <a:defRPr/>
                      </a:pPr>
                      <a:r>
                        <a:rPr lang="en-GB" sz="1600" dirty="0">
                          <a:solidFill>
                            <a:schemeClr val="tx1"/>
                          </a:solidFill>
                          <a:latin typeface="DIN 2014"/>
                        </a:rPr>
                        <a:t>2 (2)</a:t>
                      </a:r>
                      <a:endParaRPr lang="en-GB" sz="1600" dirty="0">
                        <a:solidFill>
                          <a:schemeClr val="tx1"/>
                        </a:solidFill>
                        <a:latin typeface="DIN 2014"/>
                        <a:cs typeface="Arial"/>
                      </a:endParaRPr>
                    </a:p>
                  </a:txBody>
                  <a:tcPr marL="191008" marR="191008" marT="0" marB="0" anchor="ctr"/>
                </a:tc>
                <a:extLst>
                  <a:ext uri="{0D108BD9-81ED-4DB2-BD59-A6C34878D82A}">
                    <a16:rowId xmlns:a16="http://schemas.microsoft.com/office/drawing/2014/main" val="3839366328"/>
                  </a:ext>
                </a:extLst>
              </a:tr>
              <a:tr h="575776">
                <a:tc>
                  <a:txBody>
                    <a:bodyPr/>
                    <a:lstStyle/>
                    <a:p>
                      <a:pPr algn="l">
                        <a:lnSpc>
                          <a:spcPct val="100000"/>
                        </a:lnSpc>
                        <a:spcBef>
                          <a:spcPts val="0"/>
                        </a:spcBef>
                        <a:spcAft>
                          <a:spcPts val="300"/>
                        </a:spcAft>
                      </a:pPr>
                      <a:r>
                        <a:rPr lang="en-GB" sz="1600" b="0" dirty="0">
                          <a:solidFill>
                            <a:schemeClr val="tx1"/>
                          </a:solidFill>
                          <a:latin typeface="DIN 2014"/>
                        </a:rPr>
                        <a:t>Lymphocyte count decreased</a:t>
                      </a:r>
                      <a:endParaRPr lang="en-GB" sz="1600" b="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21 (20)</a:t>
                      </a:r>
                      <a:endParaRPr lang="en-GB" sz="160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4 (4)</a:t>
                      </a:r>
                      <a:endParaRPr lang="en-GB" sz="160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17 (16)</a:t>
                      </a:r>
                      <a:endParaRPr lang="en-GB" sz="1600">
                        <a:solidFill>
                          <a:schemeClr val="tx1"/>
                        </a:solidFill>
                        <a:latin typeface="DIN 2014"/>
                        <a:cs typeface="Arial"/>
                      </a:endParaRPr>
                    </a:p>
                  </a:txBody>
                  <a:tcPr marL="191008" marR="191008" marT="0" marB="0" anchor="ctr"/>
                </a:tc>
                <a:extLst>
                  <a:ext uri="{0D108BD9-81ED-4DB2-BD59-A6C34878D82A}">
                    <a16:rowId xmlns:a16="http://schemas.microsoft.com/office/drawing/2014/main" val="931046195"/>
                  </a:ext>
                </a:extLst>
              </a:tr>
              <a:tr h="287888">
                <a:tc>
                  <a:txBody>
                    <a:bodyPr/>
                    <a:lstStyle/>
                    <a:p>
                      <a:pPr algn="l">
                        <a:lnSpc>
                          <a:spcPct val="100000"/>
                        </a:lnSpc>
                        <a:spcBef>
                          <a:spcPts val="0"/>
                        </a:spcBef>
                        <a:spcAft>
                          <a:spcPts val="300"/>
                        </a:spcAft>
                      </a:pPr>
                      <a:r>
                        <a:rPr lang="en-GB" sz="1600" b="0" dirty="0">
                          <a:solidFill>
                            <a:schemeClr val="tx1"/>
                          </a:solidFill>
                          <a:latin typeface="DIN 2014"/>
                        </a:rPr>
                        <a:t>Dysgeusia</a:t>
                      </a:r>
                      <a:endParaRPr lang="en-GB" sz="1600" b="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21 (20)</a:t>
                      </a:r>
                      <a:endParaRPr lang="en-GB" sz="160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21 (20)</a:t>
                      </a:r>
                      <a:endParaRPr lang="en-GB" sz="160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0</a:t>
                      </a:r>
                      <a:endParaRPr lang="en-GB" sz="1600">
                        <a:solidFill>
                          <a:schemeClr val="tx1"/>
                        </a:solidFill>
                        <a:latin typeface="DIN 2014"/>
                        <a:cs typeface="Arial"/>
                      </a:endParaRPr>
                    </a:p>
                  </a:txBody>
                  <a:tcPr marL="191008" marR="191008" marT="0" marB="0" anchor="ctr"/>
                </a:tc>
                <a:extLst>
                  <a:ext uri="{0D108BD9-81ED-4DB2-BD59-A6C34878D82A}">
                    <a16:rowId xmlns:a16="http://schemas.microsoft.com/office/drawing/2014/main" val="2342035508"/>
                  </a:ext>
                </a:extLst>
              </a:tr>
              <a:tr h="287888">
                <a:tc>
                  <a:txBody>
                    <a:bodyPr/>
                    <a:lstStyle/>
                    <a:p>
                      <a:pPr algn="l">
                        <a:lnSpc>
                          <a:spcPct val="100000"/>
                        </a:lnSpc>
                        <a:spcBef>
                          <a:spcPts val="0"/>
                        </a:spcBef>
                        <a:spcAft>
                          <a:spcPts val="300"/>
                        </a:spcAft>
                      </a:pPr>
                      <a:r>
                        <a:rPr lang="en-GB" sz="1600" b="0" dirty="0">
                          <a:solidFill>
                            <a:schemeClr val="tx1"/>
                          </a:solidFill>
                          <a:latin typeface="DIN 2014"/>
                        </a:rPr>
                        <a:t>Asthenia</a:t>
                      </a:r>
                      <a:endParaRPr lang="en-GB" sz="1600" b="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20 (19)</a:t>
                      </a:r>
                      <a:endParaRPr lang="en-GB" sz="160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19 (18)</a:t>
                      </a:r>
                      <a:endParaRPr lang="en-GB" sz="160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1 (&lt;1)</a:t>
                      </a:r>
                      <a:endParaRPr lang="en-GB" sz="1600" dirty="0">
                        <a:solidFill>
                          <a:schemeClr val="tx1"/>
                        </a:solidFill>
                        <a:latin typeface="DIN 2014"/>
                        <a:cs typeface="Arial"/>
                      </a:endParaRPr>
                    </a:p>
                  </a:txBody>
                  <a:tcPr marL="191008" marR="191008" marT="0" marB="0" anchor="ctr"/>
                </a:tc>
                <a:extLst>
                  <a:ext uri="{0D108BD9-81ED-4DB2-BD59-A6C34878D82A}">
                    <a16:rowId xmlns:a16="http://schemas.microsoft.com/office/drawing/2014/main" val="497254541"/>
                  </a:ext>
                </a:extLst>
              </a:tr>
              <a:tr h="287888">
                <a:tc>
                  <a:txBody>
                    <a:bodyPr/>
                    <a:lstStyle/>
                    <a:p>
                      <a:pPr algn="l">
                        <a:lnSpc>
                          <a:spcPct val="100000"/>
                        </a:lnSpc>
                        <a:spcBef>
                          <a:spcPts val="0"/>
                        </a:spcBef>
                        <a:spcAft>
                          <a:spcPts val="300"/>
                        </a:spcAft>
                      </a:pPr>
                      <a:r>
                        <a:rPr lang="en-GB" sz="1600" b="0" dirty="0">
                          <a:solidFill>
                            <a:schemeClr val="tx1"/>
                          </a:solidFill>
                          <a:latin typeface="DIN 2014"/>
                        </a:rPr>
                        <a:t>Pyrexia</a:t>
                      </a:r>
                      <a:endParaRPr lang="en-GB" sz="1600" b="0" dirty="0">
                        <a:solidFill>
                          <a:schemeClr val="tx1"/>
                        </a:solidFill>
                        <a:latin typeface="DIN 2014"/>
                        <a:cs typeface="Arial"/>
                      </a:endParaRPr>
                    </a:p>
                  </a:txBody>
                  <a:tcPr marL="191008" marR="191008" marT="0" marB="0" anchor="ctr"/>
                </a:tc>
                <a:tc>
                  <a:txBody>
                    <a:bodyPr/>
                    <a:lstStyle/>
                    <a:p>
                      <a:pPr marL="0" marR="0" lvl="0" indent="0" algn="ctr" defTabSz="313162"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19 (18)</a:t>
                      </a:r>
                      <a:endParaRPr lang="en-GB" sz="1600" dirty="0">
                        <a:solidFill>
                          <a:schemeClr val="tx1"/>
                        </a:solidFill>
                        <a:latin typeface="DIN 2014"/>
                        <a:cs typeface="Arial"/>
                      </a:endParaRPr>
                    </a:p>
                  </a:txBody>
                  <a:tcPr marL="191008" marR="191008" marT="0" marB="0" anchor="ctr"/>
                </a:tc>
                <a:tc>
                  <a:txBody>
                    <a:bodyPr/>
                    <a:lstStyle/>
                    <a:p>
                      <a:pPr marL="0" marR="0" lvl="0" indent="0" algn="ctr" defTabSz="313162"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19 (18)</a:t>
                      </a:r>
                      <a:endParaRPr lang="en-GB" sz="1600" dirty="0">
                        <a:solidFill>
                          <a:schemeClr val="tx1"/>
                        </a:solidFill>
                        <a:latin typeface="DIN 2014"/>
                        <a:cs typeface="Arial"/>
                      </a:endParaRPr>
                    </a:p>
                  </a:txBody>
                  <a:tcPr marL="191008" marR="191008" marT="0" marB="0" anchor="ctr"/>
                </a:tc>
                <a:tc>
                  <a:txBody>
                    <a:bodyPr/>
                    <a:lstStyle/>
                    <a:p>
                      <a:pPr marL="0" marR="0" lvl="0" indent="0" algn="ctr" defTabSz="313162"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0</a:t>
                      </a:r>
                      <a:endParaRPr lang="en-GB" sz="1600" dirty="0">
                        <a:solidFill>
                          <a:schemeClr val="tx1"/>
                        </a:solidFill>
                        <a:latin typeface="DIN 2014"/>
                        <a:cs typeface="Arial"/>
                      </a:endParaRPr>
                    </a:p>
                  </a:txBody>
                  <a:tcPr marL="191008" marR="191008" marT="0" marB="0" anchor="ctr"/>
                </a:tc>
                <a:extLst>
                  <a:ext uri="{0D108BD9-81ED-4DB2-BD59-A6C34878D82A}">
                    <a16:rowId xmlns:a16="http://schemas.microsoft.com/office/drawing/2014/main" val="1343624558"/>
                  </a:ext>
                </a:extLst>
              </a:tr>
              <a:tr h="287888">
                <a:tc>
                  <a:txBody>
                    <a:bodyPr/>
                    <a:lstStyle/>
                    <a:p>
                      <a:pPr algn="l">
                        <a:lnSpc>
                          <a:spcPct val="100000"/>
                        </a:lnSpc>
                        <a:spcBef>
                          <a:spcPts val="0"/>
                        </a:spcBef>
                        <a:spcAft>
                          <a:spcPts val="300"/>
                        </a:spcAft>
                      </a:pPr>
                      <a:r>
                        <a:rPr lang="en-GB" sz="1600" b="0" dirty="0">
                          <a:solidFill>
                            <a:schemeClr val="tx1"/>
                          </a:solidFill>
                          <a:latin typeface="DIN 2014"/>
                        </a:rPr>
                        <a:t>AST increased</a:t>
                      </a:r>
                      <a:endParaRPr lang="en-GB" sz="1600" b="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15 (14)</a:t>
                      </a:r>
                      <a:endParaRPr lang="en-GB" sz="160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13 (12)</a:t>
                      </a:r>
                      <a:endParaRPr lang="en-GB" sz="160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2 (2)</a:t>
                      </a:r>
                      <a:endParaRPr lang="en-GB" sz="1600" dirty="0">
                        <a:solidFill>
                          <a:schemeClr val="tx1"/>
                        </a:solidFill>
                        <a:latin typeface="DIN 2014"/>
                        <a:cs typeface="Arial"/>
                      </a:endParaRPr>
                    </a:p>
                  </a:txBody>
                  <a:tcPr marL="191008" marR="191008" marT="0" marB="0" anchor="ctr"/>
                </a:tc>
                <a:extLst>
                  <a:ext uri="{0D108BD9-81ED-4DB2-BD59-A6C34878D82A}">
                    <a16:rowId xmlns:a16="http://schemas.microsoft.com/office/drawing/2014/main" val="3395168964"/>
                  </a:ext>
                </a:extLst>
              </a:tr>
              <a:tr h="287888">
                <a:tc>
                  <a:txBody>
                    <a:bodyPr/>
                    <a:lstStyle/>
                    <a:p>
                      <a:pPr algn="l">
                        <a:lnSpc>
                          <a:spcPct val="100000"/>
                        </a:lnSpc>
                        <a:spcBef>
                          <a:spcPts val="0"/>
                        </a:spcBef>
                        <a:spcAft>
                          <a:spcPts val="300"/>
                        </a:spcAft>
                      </a:pPr>
                      <a:r>
                        <a:rPr lang="en-GB" sz="1600" b="0" dirty="0">
                          <a:solidFill>
                            <a:schemeClr val="tx1"/>
                          </a:solidFill>
                          <a:latin typeface="DIN 2014"/>
                        </a:rPr>
                        <a:t>Fatigue</a:t>
                      </a:r>
                      <a:endParaRPr lang="en-GB" sz="1600" b="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kumimoji="0" lang="en-GB" sz="1600" b="0" u="none" strike="noStrike" kern="1200" cap="none" spc="0" normalizeH="0" baseline="0" noProof="0" dirty="0">
                          <a:ln>
                            <a:noFill/>
                          </a:ln>
                          <a:solidFill>
                            <a:schemeClr val="tx1"/>
                          </a:solidFill>
                          <a:effectLst/>
                          <a:uLnTx/>
                          <a:uFillTx/>
                          <a:latin typeface="DIN 2014"/>
                        </a:rPr>
                        <a:t>15 (14)</a:t>
                      </a:r>
                      <a:endParaRPr kumimoji="0" lang="en-GB" sz="1600" b="0" i="0" u="none" strike="noStrike" kern="1200" cap="none" spc="0" normalizeH="0" baseline="0" noProof="0" dirty="0">
                        <a:ln>
                          <a:noFill/>
                        </a:ln>
                        <a:solidFill>
                          <a:schemeClr val="tx1"/>
                        </a:solidFill>
                        <a:effectLst/>
                        <a:uLnTx/>
                        <a:uFillTx/>
                        <a:latin typeface="DIN 2014"/>
                        <a:ea typeface="+mn-ea"/>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kumimoji="0" lang="en-GB" sz="1600" b="0" u="none" strike="noStrike" kern="1200" cap="none" spc="0" normalizeH="0" baseline="0" noProof="0" dirty="0">
                          <a:ln>
                            <a:noFill/>
                          </a:ln>
                          <a:solidFill>
                            <a:schemeClr val="tx1"/>
                          </a:solidFill>
                          <a:effectLst/>
                          <a:uLnTx/>
                          <a:uFillTx/>
                          <a:latin typeface="DIN 2014"/>
                        </a:rPr>
                        <a:t>14 (13)</a:t>
                      </a:r>
                      <a:endParaRPr kumimoji="0" lang="en-GB" sz="1600" b="0" i="0" u="none" strike="noStrike" kern="1200" cap="none" spc="0" normalizeH="0" baseline="0" noProof="0" dirty="0">
                        <a:ln>
                          <a:noFill/>
                        </a:ln>
                        <a:solidFill>
                          <a:schemeClr val="tx1"/>
                        </a:solidFill>
                        <a:effectLst/>
                        <a:uLnTx/>
                        <a:uFillTx/>
                        <a:latin typeface="DIN 2014"/>
                        <a:ea typeface="+mn-ea"/>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600" dirty="0">
                          <a:solidFill>
                            <a:schemeClr val="tx1"/>
                          </a:solidFill>
                          <a:latin typeface="DIN 2014"/>
                        </a:rPr>
                        <a:t>1 (&lt;1)</a:t>
                      </a:r>
                      <a:endParaRPr lang="en-GB" sz="1600" dirty="0">
                        <a:solidFill>
                          <a:schemeClr val="tx1"/>
                        </a:solidFill>
                        <a:latin typeface="DIN 2014"/>
                        <a:cs typeface="Arial"/>
                      </a:endParaRPr>
                    </a:p>
                  </a:txBody>
                  <a:tcPr marL="191008" marR="191008" marT="0" marB="0" anchor="ctr"/>
                </a:tc>
                <a:extLst>
                  <a:ext uri="{0D108BD9-81ED-4DB2-BD59-A6C34878D82A}">
                    <a16:rowId xmlns:a16="http://schemas.microsoft.com/office/drawing/2014/main" val="3047971815"/>
                  </a:ext>
                </a:extLst>
              </a:tr>
              <a:tr h="287888">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1600" b="0" dirty="0">
                          <a:solidFill>
                            <a:schemeClr val="tx1"/>
                          </a:solidFill>
                          <a:latin typeface="DIN 2014"/>
                        </a:rPr>
                        <a:t>Nausea</a:t>
                      </a:r>
                      <a:endParaRPr lang="en-GB" sz="1600" b="0" dirty="0">
                        <a:solidFill>
                          <a:schemeClr val="tx1"/>
                        </a:solidFill>
                        <a:latin typeface="DIN 2014"/>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kumimoji="0" lang="en-GB" sz="1600" b="0" u="none" strike="noStrike" kern="1200" cap="none" spc="0" normalizeH="0" baseline="0" noProof="0" dirty="0">
                          <a:ln>
                            <a:noFill/>
                          </a:ln>
                          <a:solidFill>
                            <a:schemeClr val="tx1"/>
                          </a:solidFill>
                          <a:effectLst/>
                          <a:uLnTx/>
                          <a:uFillTx/>
                          <a:latin typeface="DIN 2014"/>
                        </a:rPr>
                        <a:t>13 (12)</a:t>
                      </a:r>
                      <a:endParaRPr kumimoji="0" lang="en-GB" sz="1600" b="0" i="0" u="none" strike="noStrike" kern="1200" cap="none" spc="0" normalizeH="0" baseline="0" noProof="0" dirty="0">
                        <a:ln>
                          <a:noFill/>
                        </a:ln>
                        <a:solidFill>
                          <a:schemeClr val="tx1"/>
                        </a:solidFill>
                        <a:effectLst/>
                        <a:uLnTx/>
                        <a:uFillTx/>
                        <a:latin typeface="DIN 2014"/>
                        <a:ea typeface="+mn-ea"/>
                        <a:cs typeface="Arial"/>
                      </a:endParaRPr>
                    </a:p>
                  </a:txBody>
                  <a:tcPr marL="191008" marR="191008"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kumimoji="0" lang="en-GB" sz="1600" b="0" u="none" strike="noStrike" kern="1200" cap="none" spc="0" normalizeH="0" baseline="0" noProof="0" dirty="0">
                          <a:ln>
                            <a:noFill/>
                          </a:ln>
                          <a:solidFill>
                            <a:schemeClr val="tx1"/>
                          </a:solidFill>
                          <a:effectLst/>
                          <a:uLnTx/>
                          <a:uFillTx/>
                          <a:latin typeface="DIN 2014"/>
                        </a:rPr>
                        <a:t>13 (12)</a:t>
                      </a:r>
                      <a:endParaRPr kumimoji="0" lang="en-GB" sz="1600" b="0" i="0" u="none" strike="noStrike" kern="1200" cap="none" spc="0" normalizeH="0" baseline="0" noProof="0" dirty="0">
                        <a:ln>
                          <a:noFill/>
                        </a:ln>
                        <a:solidFill>
                          <a:schemeClr val="tx1"/>
                        </a:solidFill>
                        <a:effectLst/>
                        <a:uLnTx/>
                        <a:uFillTx/>
                        <a:latin typeface="DIN 2014"/>
                        <a:ea typeface="+mn-ea"/>
                        <a:cs typeface="Arial"/>
                      </a:endParaRPr>
                    </a:p>
                  </a:txBody>
                  <a:tcPr marL="191008" marR="191008" marT="0" marB="0" anchor="ctr"/>
                </a:tc>
                <a:tc>
                  <a:txBody>
                    <a:bodyPr/>
                    <a:lstStyle/>
                    <a:p>
                      <a:pPr marL="0" indent="0" algn="ctr">
                        <a:lnSpc>
                          <a:spcPct val="100000"/>
                        </a:lnSpc>
                        <a:spcBef>
                          <a:spcPts val="0"/>
                        </a:spcBef>
                        <a:spcAft>
                          <a:spcPts val="300"/>
                        </a:spcAft>
                        <a:buFont typeface="Arial" panose="020B0604020202020204" pitchFamily="34" charset="0"/>
                        <a:buNone/>
                      </a:pPr>
                      <a:r>
                        <a:rPr lang="en-GB" sz="1600" dirty="0">
                          <a:solidFill>
                            <a:schemeClr val="tx1"/>
                          </a:solidFill>
                          <a:latin typeface="DIN 2014"/>
                        </a:rPr>
                        <a:t>0</a:t>
                      </a:r>
                      <a:endParaRPr lang="en-GB" sz="1600">
                        <a:solidFill>
                          <a:schemeClr val="tx1"/>
                        </a:solidFill>
                        <a:latin typeface="DIN 2014"/>
                        <a:cs typeface="Arial"/>
                      </a:endParaRPr>
                    </a:p>
                  </a:txBody>
                  <a:tcPr marL="191008" marR="191008" marT="0" marB="0" anchor="ctr"/>
                </a:tc>
                <a:extLst>
                  <a:ext uri="{0D108BD9-81ED-4DB2-BD59-A6C34878D82A}">
                    <a16:rowId xmlns:a16="http://schemas.microsoft.com/office/drawing/2014/main" val="2747373010"/>
                  </a:ext>
                </a:extLst>
              </a:tr>
            </a:tbl>
          </a:graphicData>
        </a:graphic>
      </p:graphicFrame>
      <p:sp>
        <p:nvSpPr>
          <p:cNvPr id="5" name="Text Placeholder 3">
            <a:extLst>
              <a:ext uri="{FF2B5EF4-FFF2-40B4-BE49-F238E27FC236}">
                <a16:creationId xmlns:a16="http://schemas.microsoft.com/office/drawing/2014/main" id="{A9212D08-9AD3-ED49-10C3-E0E13EE7B704}"/>
              </a:ext>
            </a:extLst>
          </p:cNvPr>
          <p:cNvSpPr txBox="1">
            <a:spLocks/>
          </p:cNvSpPr>
          <p:nvPr/>
        </p:nvSpPr>
        <p:spPr>
          <a:xfrm>
            <a:off x="710564" y="5855658"/>
            <a:ext cx="10568337" cy="607645"/>
          </a:xfrm>
          <a:prstGeom prst="rect">
            <a:avLst/>
          </a:prstGeom>
        </p:spPr>
        <p:txBody>
          <a:bodyPr vert="horz" lIns="121920" tIns="60960" rIns="121920" bIns="6096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Clr>
                <a:prstClr val="white"/>
              </a:buClr>
              <a:buNone/>
              <a:defRPr/>
            </a:pPr>
            <a:r>
              <a:rPr lang="en-GB" sz="933" dirty="0">
                <a:solidFill>
                  <a:schemeClr val="accent6"/>
                </a:solidFill>
              </a:rPr>
              <a:t>AST, aspartate aminotransferase; CRS, cytokine release syndrome; IL-6R, interleukin 6 receptor; TRAEs, treatment-related AEs</a:t>
            </a:r>
          </a:p>
        </p:txBody>
      </p:sp>
      <p:sp>
        <p:nvSpPr>
          <p:cNvPr id="6" name="TextBox 5">
            <a:extLst>
              <a:ext uri="{FF2B5EF4-FFF2-40B4-BE49-F238E27FC236}">
                <a16:creationId xmlns:a16="http://schemas.microsoft.com/office/drawing/2014/main" id="{BB46CB98-7EA3-DD78-B96B-033AE32E176F}"/>
              </a:ext>
            </a:extLst>
          </p:cNvPr>
          <p:cNvSpPr txBox="1"/>
          <p:nvPr/>
        </p:nvSpPr>
        <p:spPr>
          <a:xfrm>
            <a:off x="9273648" y="5281141"/>
            <a:ext cx="3142573" cy="523220"/>
          </a:xfrm>
          <a:prstGeom prst="rect">
            <a:avLst/>
          </a:prstGeom>
          <a:noFill/>
        </p:spPr>
        <p:txBody>
          <a:bodyPr wrap="square" rtlCol="0">
            <a:spAutoFit/>
          </a:bodyPr>
          <a:lstStyle/>
          <a:p>
            <a:pPr algn="ctr" defTabSz="1219170">
              <a:defRPr/>
            </a:pPr>
            <a:r>
              <a:rPr lang="en-GB" sz="1400" dirty="0">
                <a:solidFill>
                  <a:srgbClr val="005030"/>
                </a:solidFill>
                <a:latin typeface="Arial" panose="020B0604020202020204"/>
              </a:rPr>
              <a:t>*Safety population:        </a:t>
            </a:r>
          </a:p>
          <a:p>
            <a:pPr algn="ctr" defTabSz="1219170">
              <a:defRPr/>
            </a:pPr>
            <a:r>
              <a:rPr lang="en-GB" sz="1400" dirty="0">
                <a:solidFill>
                  <a:srgbClr val="005030"/>
                </a:solidFill>
                <a:latin typeface="Arial" panose="020B0604020202020204"/>
              </a:rPr>
              <a:t>    ≥1 dose of BI 764532</a:t>
            </a:r>
          </a:p>
        </p:txBody>
      </p:sp>
      <p:sp>
        <p:nvSpPr>
          <p:cNvPr id="8" name="TextBox 7">
            <a:extLst>
              <a:ext uri="{FF2B5EF4-FFF2-40B4-BE49-F238E27FC236}">
                <a16:creationId xmlns:a16="http://schemas.microsoft.com/office/drawing/2014/main" id="{514A00AA-1702-4AEA-8483-66E99F557BFF}"/>
              </a:ext>
            </a:extLst>
          </p:cNvPr>
          <p:cNvSpPr txBox="1"/>
          <p:nvPr/>
        </p:nvSpPr>
        <p:spPr>
          <a:xfrm>
            <a:off x="1016000" y="5232986"/>
            <a:ext cx="8975835" cy="718145"/>
          </a:xfrm>
          <a:prstGeom prst="rect">
            <a:avLst/>
          </a:prstGeom>
          <a:noFill/>
        </p:spPr>
        <p:txBody>
          <a:bodyPr wrap="square" lIns="121920" tIns="60960" rIns="121920" bIns="60960" anchor="t">
            <a:spAutoFit/>
          </a:bodyPr>
          <a:lstStyle/>
          <a:p>
            <a:pPr marL="914377" lvl="1" indent="-304792" defTabSz="1219170">
              <a:spcAft>
                <a:spcPts val="800"/>
              </a:spcAft>
              <a:buClr>
                <a:srgbClr val="FFB648"/>
              </a:buClr>
              <a:buFont typeface="Arial" panose="020B0604020202020204" pitchFamily="34" charset="0"/>
              <a:buChar char="•"/>
              <a:defRPr/>
            </a:pPr>
            <a:r>
              <a:rPr lang="en-US" sz="1600" b="1" dirty="0">
                <a:solidFill>
                  <a:schemeClr val="accent6"/>
                </a:solidFill>
                <a:latin typeface="DIN 2014 Bold"/>
                <a:cs typeface="Arial"/>
              </a:rPr>
              <a:t>Patients with AEs/TRAEs leading to discontinuation: 13%/4%</a:t>
            </a:r>
          </a:p>
          <a:p>
            <a:pPr marL="914377" lvl="1" indent="-304792" defTabSz="1219170">
              <a:spcAft>
                <a:spcPts val="800"/>
              </a:spcAft>
              <a:buClr>
                <a:srgbClr val="FFB648"/>
              </a:buClr>
              <a:buFont typeface="Arial" panose="020B0604020202020204" pitchFamily="34" charset="0"/>
              <a:buChar char="•"/>
              <a:defRPr/>
            </a:pPr>
            <a:r>
              <a:rPr lang="en-US" sz="1600" b="1" dirty="0">
                <a:solidFill>
                  <a:schemeClr val="accent6"/>
                </a:solidFill>
                <a:latin typeface="DIN 2014 Bold"/>
                <a:cs typeface="Arial"/>
              </a:rPr>
              <a:t>CRS managed with supportive care, corticosteroids, and/or anti-IL-6R antibodies</a:t>
            </a:r>
          </a:p>
        </p:txBody>
      </p:sp>
    </p:spTree>
    <p:extLst>
      <p:ext uri="{BB962C8B-B14F-4D97-AF65-F5344CB8AC3E}">
        <p14:creationId xmlns:p14="http://schemas.microsoft.com/office/powerpoint/2010/main" val="993434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A5ACA7-CB45-4677-50D5-F701F5E087B5}"/>
              </a:ext>
            </a:extLst>
          </p:cNvPr>
          <p:cNvSpPr>
            <a:spLocks noGrp="1"/>
          </p:cNvSpPr>
          <p:nvPr>
            <p:ph type="title"/>
          </p:nvPr>
        </p:nvSpPr>
        <p:spPr>
          <a:xfrm>
            <a:off x="543910" y="0"/>
            <a:ext cx="11549993" cy="1325563"/>
          </a:xfrm>
        </p:spPr>
        <p:txBody>
          <a:bodyPr>
            <a:normAutofit/>
          </a:bodyPr>
          <a:lstStyle/>
          <a:p>
            <a:r>
              <a:rPr lang="en-US" sz="3733" dirty="0">
                <a:solidFill>
                  <a:srgbClr val="005030"/>
                </a:solidFill>
                <a:cs typeface="+mn-cs"/>
              </a:rPr>
              <a:t>DLTs, TRAEs and AE in patients with </a:t>
            </a:r>
            <a:r>
              <a:rPr lang="en-US" sz="3733" dirty="0" err="1">
                <a:solidFill>
                  <a:srgbClr val="005030"/>
                </a:solidFill>
                <a:cs typeface="+mn-cs"/>
              </a:rPr>
              <a:t>epNEC</a:t>
            </a:r>
            <a:r>
              <a:rPr lang="en-US" sz="3733" dirty="0">
                <a:solidFill>
                  <a:srgbClr val="005030"/>
                </a:solidFill>
                <a:cs typeface="+mn-cs"/>
              </a:rPr>
              <a:t> (≥5 patients)</a:t>
            </a:r>
          </a:p>
        </p:txBody>
      </p:sp>
      <p:graphicFrame>
        <p:nvGraphicFramePr>
          <p:cNvPr id="4" name="Table 4">
            <a:extLst>
              <a:ext uri="{FF2B5EF4-FFF2-40B4-BE49-F238E27FC236}">
                <a16:creationId xmlns:a16="http://schemas.microsoft.com/office/drawing/2014/main" id="{53A382E6-AEDD-9EC4-0D00-F7E886032F7F}"/>
              </a:ext>
            </a:extLst>
          </p:cNvPr>
          <p:cNvGraphicFramePr>
            <a:graphicFrameLocks noGrp="1"/>
          </p:cNvGraphicFramePr>
          <p:nvPr>
            <p:extLst>
              <p:ext uri="{D42A27DB-BD31-4B8C-83A1-F6EECF244321}">
                <p14:modId xmlns:p14="http://schemas.microsoft.com/office/powerpoint/2010/main" val="1337981608"/>
              </p:ext>
            </p:extLst>
          </p:nvPr>
        </p:nvGraphicFramePr>
        <p:xfrm>
          <a:off x="6318906" y="1325564"/>
          <a:ext cx="5157079" cy="3742146"/>
        </p:xfrm>
        <a:graphic>
          <a:graphicData uri="http://schemas.openxmlformats.org/drawingml/2006/table">
            <a:tbl>
              <a:tblPr firstRow="1" bandRow="1">
                <a:tableStyleId>{B301B821-A1FF-4177-AEE7-76D212191A09}</a:tableStyleId>
              </a:tblPr>
              <a:tblGrid>
                <a:gridCol w="2395295">
                  <a:extLst>
                    <a:ext uri="{9D8B030D-6E8A-4147-A177-3AD203B41FA5}">
                      <a16:colId xmlns:a16="http://schemas.microsoft.com/office/drawing/2014/main" val="53643883"/>
                    </a:ext>
                  </a:extLst>
                </a:gridCol>
                <a:gridCol w="1493701">
                  <a:extLst>
                    <a:ext uri="{9D8B030D-6E8A-4147-A177-3AD203B41FA5}">
                      <a16:colId xmlns:a16="http://schemas.microsoft.com/office/drawing/2014/main" val="3946588388"/>
                    </a:ext>
                  </a:extLst>
                </a:gridCol>
                <a:gridCol w="1268083">
                  <a:extLst>
                    <a:ext uri="{9D8B030D-6E8A-4147-A177-3AD203B41FA5}">
                      <a16:colId xmlns:a16="http://schemas.microsoft.com/office/drawing/2014/main" val="124393534"/>
                    </a:ext>
                  </a:extLst>
                </a:gridCol>
              </a:tblGrid>
              <a:tr h="283763">
                <a:tc rowSpan="2">
                  <a:txBody>
                    <a:bodyPr/>
                    <a:lstStyle/>
                    <a:p>
                      <a:pPr algn="l">
                        <a:lnSpc>
                          <a:spcPct val="100000"/>
                        </a:lnSpc>
                        <a:spcBef>
                          <a:spcPts val="0"/>
                        </a:spcBef>
                        <a:spcAft>
                          <a:spcPts val="300"/>
                        </a:spcAft>
                      </a:pPr>
                      <a:r>
                        <a:rPr lang="en-GB" sz="1300" b="1" dirty="0">
                          <a:solidFill>
                            <a:schemeClr val="accent6"/>
                          </a:solidFill>
                          <a:latin typeface="DIN 2014"/>
                        </a:rPr>
                        <a:t>TRAEs, n (%)</a:t>
                      </a:r>
                      <a:endParaRPr lang="en-GB" sz="1300" b="1">
                        <a:solidFill>
                          <a:schemeClr val="accent6"/>
                        </a:solidFill>
                        <a:latin typeface="DIN 2014"/>
                        <a:cs typeface="Arial"/>
                      </a:endParaRPr>
                    </a:p>
                  </a:txBody>
                  <a:tcPr marL="191008" marR="191008" marT="0" marB="0" anchor="b"/>
                </a:tc>
                <a:tc gridSpan="2">
                  <a:txBody>
                    <a:bodyPr/>
                    <a:lstStyle/>
                    <a:p>
                      <a:pPr algn="ctr">
                        <a:lnSpc>
                          <a:spcPct val="100000"/>
                        </a:lnSpc>
                        <a:spcBef>
                          <a:spcPts val="0"/>
                        </a:spcBef>
                        <a:spcAft>
                          <a:spcPts val="300"/>
                        </a:spcAft>
                      </a:pPr>
                      <a:r>
                        <a:rPr lang="en-GB" sz="1400" b="1" dirty="0">
                          <a:solidFill>
                            <a:schemeClr val="accent6"/>
                          </a:solidFill>
                          <a:latin typeface="DIN 2014"/>
                        </a:rPr>
                        <a:t>Patients with </a:t>
                      </a:r>
                      <a:r>
                        <a:rPr lang="en-GB" sz="1400" b="1" err="1">
                          <a:solidFill>
                            <a:schemeClr val="accent6"/>
                          </a:solidFill>
                          <a:latin typeface="DIN 2014"/>
                        </a:rPr>
                        <a:t>epNEC</a:t>
                      </a:r>
                      <a:r>
                        <a:rPr lang="en-GB" sz="1400" b="1" dirty="0">
                          <a:solidFill>
                            <a:schemeClr val="accent6"/>
                          </a:solidFill>
                          <a:latin typeface="DIN 2014"/>
                        </a:rPr>
                        <a:t> (n=54)</a:t>
                      </a:r>
                      <a:r>
                        <a:rPr lang="en-GB" sz="1400" b="1" baseline="30000" dirty="0">
                          <a:solidFill>
                            <a:schemeClr val="accent6"/>
                          </a:solidFill>
                          <a:latin typeface="DIN 2014"/>
                        </a:rPr>
                        <a:t>†</a:t>
                      </a:r>
                      <a:endParaRPr lang="en-GB" sz="1400" b="1" baseline="30000">
                        <a:solidFill>
                          <a:schemeClr val="accent6"/>
                        </a:solidFill>
                        <a:latin typeface="DIN 2014"/>
                        <a:cs typeface="Arial"/>
                      </a:endParaRPr>
                    </a:p>
                  </a:txBody>
                  <a:tcPr marL="191008" marR="191008" marT="0" marB="0" anchor="ctr"/>
                </a:tc>
                <a:tc hMerge="1">
                  <a:txBody>
                    <a:bodyPr/>
                    <a:lstStyle/>
                    <a:p>
                      <a:pPr algn="ctr">
                        <a:lnSpc>
                          <a:spcPct val="100000"/>
                        </a:lnSpc>
                        <a:spcBef>
                          <a:spcPts val="0"/>
                        </a:spcBef>
                        <a:spcAft>
                          <a:spcPts val="300"/>
                        </a:spcAft>
                      </a:pPr>
                      <a:endParaRPr lang="en-GB" sz="1600" b="1">
                        <a:solidFill>
                          <a:schemeClr val="bg1"/>
                        </a:solidFill>
                        <a:latin typeface="Arial" panose="020B0604020202020204" pitchFamily="34" charset="0"/>
                        <a:cs typeface="Arial" panose="020B0604020202020204" pitchFamily="34" charset="0"/>
                      </a:endParaRPr>
                    </a:p>
                  </a:txBody>
                  <a:tcPr marL="143256" marR="143256" marT="0" marB="0" anchor="ctr"/>
                </a:tc>
                <a:extLst>
                  <a:ext uri="{0D108BD9-81ED-4DB2-BD59-A6C34878D82A}">
                    <a16:rowId xmlns:a16="http://schemas.microsoft.com/office/drawing/2014/main" val="1612517843"/>
                  </a:ext>
                </a:extLst>
              </a:tr>
              <a:tr h="266028">
                <a:tc vMerge="1">
                  <a:txBody>
                    <a:bodyPr/>
                    <a:lstStyle/>
                    <a:p>
                      <a:pPr algn="ctr">
                        <a:lnSpc>
                          <a:spcPct val="100000"/>
                        </a:lnSpc>
                        <a:spcBef>
                          <a:spcPts val="0"/>
                        </a:spcBef>
                        <a:spcAft>
                          <a:spcPts val="300"/>
                        </a:spcAft>
                      </a:pPr>
                      <a:r>
                        <a:rPr lang="en-GB" sz="1800" b="1">
                          <a:solidFill>
                            <a:schemeClr val="bg1"/>
                          </a:solidFill>
                          <a:latin typeface="+mn-lt"/>
                        </a:rPr>
                        <a:t>TRAE*, n (%)</a:t>
                      </a:r>
                      <a:endParaRPr lang="en-GB" sz="1800" b="1">
                        <a:solidFill>
                          <a:schemeClr val="bg1"/>
                        </a:solidFill>
                        <a:latin typeface="+mn-lt"/>
                        <a:cs typeface="Arial" panose="020B0604020202020204" pitchFamily="34" charset="0"/>
                      </a:endParaRPr>
                    </a:p>
                  </a:txBody>
                  <a:tcPr marL="143256" marR="143256" marT="0" marB="0" anchor="ctr">
                    <a:solidFill>
                      <a:schemeClr val="accent2"/>
                    </a:solidFill>
                  </a:tcPr>
                </a:tc>
                <a:tc>
                  <a:txBody>
                    <a:bodyPr/>
                    <a:lstStyle/>
                    <a:p>
                      <a:pPr algn="ctr">
                        <a:lnSpc>
                          <a:spcPct val="100000"/>
                        </a:lnSpc>
                        <a:spcBef>
                          <a:spcPts val="0"/>
                        </a:spcBef>
                        <a:spcAft>
                          <a:spcPts val="300"/>
                        </a:spcAft>
                      </a:pPr>
                      <a:r>
                        <a:rPr lang="en-GB" sz="1300" b="1" dirty="0">
                          <a:solidFill>
                            <a:schemeClr val="accent6"/>
                          </a:solidFill>
                          <a:latin typeface="DIN 2014"/>
                        </a:rPr>
                        <a:t>Any grade</a:t>
                      </a:r>
                      <a:endParaRPr lang="en-GB" sz="1300" b="1">
                        <a:solidFill>
                          <a:schemeClr val="accent6"/>
                        </a:solidFill>
                        <a:latin typeface="DIN 2014"/>
                        <a:cs typeface="Arial"/>
                      </a:endParaRPr>
                    </a:p>
                  </a:txBody>
                  <a:tcPr marL="191008" marR="191008" marT="0" marB="0" anchor="ctr">
                    <a:solidFill>
                      <a:schemeClr val="accent1"/>
                    </a:solidFill>
                  </a:tcPr>
                </a:tc>
                <a:tc>
                  <a:txBody>
                    <a:bodyPr/>
                    <a:lstStyle/>
                    <a:p>
                      <a:pPr algn="ctr">
                        <a:lnSpc>
                          <a:spcPct val="100000"/>
                        </a:lnSpc>
                        <a:spcBef>
                          <a:spcPts val="0"/>
                        </a:spcBef>
                        <a:spcAft>
                          <a:spcPts val="300"/>
                        </a:spcAft>
                      </a:pPr>
                      <a:r>
                        <a:rPr lang="en-GB" sz="1300" b="1" dirty="0">
                          <a:solidFill>
                            <a:schemeClr val="accent6"/>
                          </a:solidFill>
                          <a:latin typeface="DIN 2014"/>
                        </a:rPr>
                        <a:t>Grade ≥3</a:t>
                      </a:r>
                      <a:endParaRPr lang="en-GB" sz="1300" b="1">
                        <a:solidFill>
                          <a:schemeClr val="accent6"/>
                        </a:solidFill>
                        <a:latin typeface="DIN 2014"/>
                        <a:cs typeface="Arial"/>
                      </a:endParaRPr>
                    </a:p>
                  </a:txBody>
                  <a:tcPr marL="191008" marR="191008" marT="0" marB="0" anchor="ctr">
                    <a:solidFill>
                      <a:schemeClr val="accent1"/>
                    </a:solidFill>
                  </a:tcPr>
                </a:tc>
                <a:extLst>
                  <a:ext uri="{0D108BD9-81ED-4DB2-BD59-A6C34878D82A}">
                    <a16:rowId xmlns:a16="http://schemas.microsoft.com/office/drawing/2014/main" val="2008328150"/>
                  </a:ext>
                </a:extLst>
              </a:tr>
              <a:tr h="317143">
                <a:tc>
                  <a:txBody>
                    <a:bodyPr/>
                    <a:lstStyle/>
                    <a:p>
                      <a:pPr algn="l">
                        <a:lnSpc>
                          <a:spcPct val="100000"/>
                        </a:lnSpc>
                        <a:spcBef>
                          <a:spcPts val="0"/>
                        </a:spcBef>
                        <a:spcAft>
                          <a:spcPts val="0"/>
                        </a:spcAft>
                      </a:pPr>
                      <a:r>
                        <a:rPr lang="en-GB" sz="1300" b="1" dirty="0">
                          <a:solidFill>
                            <a:schemeClr val="accent6"/>
                          </a:solidFill>
                          <a:latin typeface="DIN 2014"/>
                          <a:cs typeface="Arial"/>
                        </a:rPr>
                        <a:t>Any TRAE</a:t>
                      </a:r>
                    </a:p>
                  </a:txBody>
                  <a:tcPr marL="64000" marR="64000" marT="0" marB="0" anchor="ctr"/>
                </a:tc>
                <a:tc>
                  <a:txBody>
                    <a:bodyPr/>
                    <a:lstStyle/>
                    <a:p>
                      <a:pPr algn="ctr">
                        <a:lnSpc>
                          <a:spcPct val="100000"/>
                        </a:lnSpc>
                        <a:spcBef>
                          <a:spcPts val="0"/>
                        </a:spcBef>
                        <a:spcAft>
                          <a:spcPts val="300"/>
                        </a:spcAft>
                      </a:pPr>
                      <a:r>
                        <a:rPr lang="en-GB" sz="1300" b="1" dirty="0">
                          <a:solidFill>
                            <a:schemeClr val="accent6"/>
                          </a:solidFill>
                          <a:latin typeface="DIN 2014"/>
                          <a:cs typeface="Arial"/>
                        </a:rPr>
                        <a:t>51 (94)</a:t>
                      </a:r>
                    </a:p>
                  </a:txBody>
                  <a:tcPr marL="191008" marR="191008" marT="0" marB="0" anchor="ctr"/>
                </a:tc>
                <a:tc>
                  <a:txBody>
                    <a:bodyPr/>
                    <a:lstStyle/>
                    <a:p>
                      <a:pPr marL="0" marR="0" lvl="0" indent="0" algn="ctr" defTabSz="313162" rtl="0" eaLnBrk="1" fontAlgn="auto" latinLnBrk="0" hangingPunct="1">
                        <a:lnSpc>
                          <a:spcPct val="100000"/>
                        </a:lnSpc>
                        <a:spcBef>
                          <a:spcPts val="0"/>
                        </a:spcBef>
                        <a:spcAft>
                          <a:spcPts val="300"/>
                        </a:spcAft>
                        <a:buClrTx/>
                        <a:buSzTx/>
                        <a:buFont typeface="Arial" panose="020B0604020202020204" pitchFamily="34" charset="0"/>
                        <a:buNone/>
                        <a:tabLst/>
                        <a:defRPr/>
                      </a:pPr>
                      <a:r>
                        <a:rPr lang="en-GB" sz="1300" b="1" dirty="0">
                          <a:solidFill>
                            <a:schemeClr val="accent6"/>
                          </a:solidFill>
                          <a:latin typeface="DIN 2014"/>
                          <a:cs typeface="Arial"/>
                        </a:rPr>
                        <a:t>10 (19)</a:t>
                      </a:r>
                    </a:p>
                  </a:txBody>
                  <a:tcPr marL="191008" marR="191008" marT="0" marB="0" anchor="ctr"/>
                </a:tc>
                <a:extLst>
                  <a:ext uri="{0D108BD9-81ED-4DB2-BD59-A6C34878D82A}">
                    <a16:rowId xmlns:a16="http://schemas.microsoft.com/office/drawing/2014/main" val="601174505"/>
                  </a:ext>
                </a:extLst>
              </a:tr>
              <a:tr h="266028">
                <a:tc>
                  <a:txBody>
                    <a:bodyPr/>
                    <a:lstStyle/>
                    <a:p>
                      <a:pPr algn="l">
                        <a:lnSpc>
                          <a:spcPct val="100000"/>
                        </a:lnSpc>
                        <a:spcBef>
                          <a:spcPts val="0"/>
                        </a:spcBef>
                        <a:spcAft>
                          <a:spcPts val="300"/>
                        </a:spcAft>
                      </a:pPr>
                      <a:r>
                        <a:rPr lang="en-GB" sz="1300" b="0" dirty="0">
                          <a:solidFill>
                            <a:schemeClr val="accent6"/>
                          </a:solidFill>
                          <a:latin typeface="DIN 2014"/>
                        </a:rPr>
                        <a:t>CRS</a:t>
                      </a:r>
                      <a:endParaRPr lang="en-GB" sz="1300" b="0" dirty="0">
                        <a:solidFill>
                          <a:schemeClr val="accent6"/>
                        </a:solidFill>
                        <a:latin typeface="DIN 2014"/>
                        <a:cs typeface="Arial"/>
                      </a:endParaRPr>
                    </a:p>
                  </a:txBody>
                  <a:tcPr marL="254677" marR="254677" marT="0" marB="0" anchor="ctr"/>
                </a:tc>
                <a:tc>
                  <a:txBody>
                    <a:bodyPr/>
                    <a:lstStyle/>
                    <a:p>
                      <a:pPr algn="ctr">
                        <a:lnSpc>
                          <a:spcPct val="100000"/>
                        </a:lnSpc>
                        <a:spcBef>
                          <a:spcPts val="0"/>
                        </a:spcBef>
                        <a:spcAft>
                          <a:spcPts val="300"/>
                        </a:spcAft>
                      </a:pPr>
                      <a:r>
                        <a:rPr lang="en-GB" sz="1300" dirty="0">
                          <a:solidFill>
                            <a:schemeClr val="accent6"/>
                          </a:solidFill>
                          <a:latin typeface="DIN 2014"/>
                        </a:rPr>
                        <a:t>39 (72)</a:t>
                      </a:r>
                      <a:endParaRPr lang="en-GB" sz="1300" dirty="0">
                        <a:solidFill>
                          <a:schemeClr val="accent6"/>
                        </a:solidFill>
                        <a:latin typeface="DIN 2014"/>
                        <a:cs typeface="Arial"/>
                      </a:endParaRPr>
                    </a:p>
                  </a:txBody>
                  <a:tcPr marL="254677" marR="254677" marT="0" marB="0" anchor="ctr"/>
                </a:tc>
                <a:tc>
                  <a:txBody>
                    <a:bodyPr/>
                    <a:lstStyle/>
                    <a:p>
                      <a:pPr marL="0" marR="0" lvl="0" indent="0" algn="ctr" defTabSz="313162" rtl="0" eaLnBrk="1" fontAlgn="auto" latinLnBrk="0" hangingPunct="1">
                        <a:lnSpc>
                          <a:spcPct val="100000"/>
                        </a:lnSpc>
                        <a:spcBef>
                          <a:spcPts val="0"/>
                        </a:spcBef>
                        <a:spcAft>
                          <a:spcPts val="300"/>
                        </a:spcAft>
                        <a:buClrTx/>
                        <a:buSzTx/>
                        <a:buFont typeface="Arial" panose="020B0604020202020204" pitchFamily="34" charset="0"/>
                        <a:buNone/>
                        <a:tabLst/>
                        <a:defRPr/>
                      </a:pPr>
                      <a:r>
                        <a:rPr lang="en-GB" sz="1300" dirty="0">
                          <a:solidFill>
                            <a:schemeClr val="accent6"/>
                          </a:solidFill>
                          <a:latin typeface="DIN 2014"/>
                        </a:rPr>
                        <a:t>2 (4)</a:t>
                      </a:r>
                      <a:endParaRPr lang="en-GB" sz="1300" dirty="0">
                        <a:solidFill>
                          <a:schemeClr val="accent6"/>
                        </a:solidFill>
                        <a:latin typeface="DIN 2014"/>
                        <a:cs typeface="Arial"/>
                      </a:endParaRPr>
                    </a:p>
                  </a:txBody>
                  <a:tcPr marL="254677" marR="254677" marT="0" marB="0" anchor="ctr"/>
                </a:tc>
                <a:extLst>
                  <a:ext uri="{0D108BD9-81ED-4DB2-BD59-A6C34878D82A}">
                    <a16:rowId xmlns:a16="http://schemas.microsoft.com/office/drawing/2014/main" val="3839366328"/>
                  </a:ext>
                </a:extLst>
              </a:tr>
              <a:tr h="266028">
                <a:tc>
                  <a:txBody>
                    <a:bodyPr/>
                    <a:lstStyle/>
                    <a:p>
                      <a:pPr algn="l">
                        <a:lnSpc>
                          <a:spcPct val="100000"/>
                        </a:lnSpc>
                        <a:spcBef>
                          <a:spcPts val="0"/>
                        </a:spcBef>
                        <a:spcAft>
                          <a:spcPts val="300"/>
                        </a:spcAft>
                      </a:pPr>
                      <a:r>
                        <a:rPr lang="en-GB" sz="1300" b="0" dirty="0">
                          <a:solidFill>
                            <a:schemeClr val="accent6"/>
                          </a:solidFill>
                          <a:latin typeface="DIN 2014"/>
                          <a:cs typeface="Arial"/>
                        </a:rPr>
                        <a:t>Pyrexia</a:t>
                      </a: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300" dirty="0">
                          <a:solidFill>
                            <a:schemeClr val="accent6"/>
                          </a:solidFill>
                          <a:latin typeface="DIN 2014"/>
                        </a:rPr>
                        <a:t>16 (30)</a:t>
                      </a:r>
                      <a:endParaRPr lang="en-GB" sz="1300" dirty="0">
                        <a:solidFill>
                          <a:schemeClr val="accent6"/>
                        </a:solidFill>
                        <a:latin typeface="DIN 2014"/>
                        <a:cs typeface="Arial"/>
                      </a:endParaRP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300" dirty="0">
                          <a:solidFill>
                            <a:schemeClr val="accent6"/>
                          </a:solidFill>
                          <a:latin typeface="DIN 2014"/>
                        </a:rPr>
                        <a:t>0</a:t>
                      </a:r>
                      <a:endParaRPr lang="en-GB" sz="1300" dirty="0">
                        <a:solidFill>
                          <a:schemeClr val="accent6"/>
                        </a:solidFill>
                        <a:latin typeface="DIN 2014"/>
                        <a:cs typeface="Arial"/>
                      </a:endParaRPr>
                    </a:p>
                  </a:txBody>
                  <a:tcPr marL="254677" marR="254677" marT="0" marB="0" anchor="ctr"/>
                </a:tc>
                <a:extLst>
                  <a:ext uri="{0D108BD9-81ED-4DB2-BD59-A6C34878D82A}">
                    <a16:rowId xmlns:a16="http://schemas.microsoft.com/office/drawing/2014/main" val="2272617204"/>
                  </a:ext>
                </a:extLst>
              </a:tr>
              <a:tr h="266028">
                <a:tc>
                  <a:txBody>
                    <a:bodyPr/>
                    <a:lstStyle/>
                    <a:p>
                      <a:pPr marL="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r>
                        <a:rPr lang="en-GB" sz="1300" b="0" dirty="0">
                          <a:solidFill>
                            <a:schemeClr val="accent6"/>
                          </a:solidFill>
                          <a:latin typeface="DIN 2014"/>
                        </a:rPr>
                        <a:t>Dysgeusia</a:t>
                      </a:r>
                      <a:endParaRPr lang="en-GB" sz="1300" b="0" dirty="0">
                        <a:solidFill>
                          <a:schemeClr val="accent6"/>
                        </a:solidFill>
                        <a:latin typeface="DIN 2014"/>
                        <a:cs typeface="Arial"/>
                      </a:endParaRP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kumimoji="0" lang="en-GB" sz="1300" b="0" u="none" strike="noStrike" kern="1200" cap="none" spc="0" normalizeH="0" baseline="0" noProof="0" dirty="0">
                          <a:ln>
                            <a:noFill/>
                          </a:ln>
                          <a:solidFill>
                            <a:schemeClr val="accent6"/>
                          </a:solidFill>
                          <a:effectLst/>
                          <a:uLnTx/>
                          <a:uFillTx/>
                          <a:latin typeface="DIN 2014"/>
                        </a:rPr>
                        <a:t>10 (19)</a:t>
                      </a:r>
                      <a:endParaRPr kumimoji="0" lang="en-GB" sz="1300" b="0" i="0" u="none" strike="noStrike" kern="1200" cap="none" spc="0" normalizeH="0" baseline="0" noProof="0" dirty="0">
                        <a:ln>
                          <a:noFill/>
                        </a:ln>
                        <a:solidFill>
                          <a:schemeClr val="accent6"/>
                        </a:solidFill>
                        <a:effectLst/>
                        <a:uLnTx/>
                        <a:uFillTx/>
                        <a:latin typeface="DIN 2014"/>
                        <a:ea typeface="+mn-ea"/>
                        <a:cs typeface="Arial"/>
                      </a:endParaRP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300" dirty="0">
                          <a:solidFill>
                            <a:schemeClr val="accent6"/>
                          </a:solidFill>
                          <a:latin typeface="DIN 2014"/>
                          <a:cs typeface="Arial"/>
                        </a:rPr>
                        <a:t>0</a:t>
                      </a:r>
                    </a:p>
                  </a:txBody>
                  <a:tcPr marL="254677" marR="254677" marT="0" marB="0" anchor="ctr"/>
                </a:tc>
                <a:extLst>
                  <a:ext uri="{0D108BD9-81ED-4DB2-BD59-A6C34878D82A}">
                    <a16:rowId xmlns:a16="http://schemas.microsoft.com/office/drawing/2014/main" val="3228805153"/>
                  </a:ext>
                </a:extLst>
              </a:tr>
              <a:tr h="266028">
                <a:tc>
                  <a:txBody>
                    <a:bodyPr/>
                    <a:lstStyle/>
                    <a:p>
                      <a:pPr algn="l">
                        <a:lnSpc>
                          <a:spcPct val="100000"/>
                        </a:lnSpc>
                        <a:spcBef>
                          <a:spcPts val="0"/>
                        </a:spcBef>
                        <a:spcAft>
                          <a:spcPts val="300"/>
                        </a:spcAft>
                      </a:pPr>
                      <a:r>
                        <a:rPr lang="en-GB" sz="1300" b="0" dirty="0">
                          <a:solidFill>
                            <a:schemeClr val="accent6"/>
                          </a:solidFill>
                          <a:latin typeface="DIN 2014"/>
                          <a:cs typeface="Arial"/>
                        </a:rPr>
                        <a:t>Fatigue</a:t>
                      </a: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300" dirty="0">
                          <a:solidFill>
                            <a:schemeClr val="accent6"/>
                          </a:solidFill>
                          <a:latin typeface="DIN 2014"/>
                        </a:rPr>
                        <a:t>9 (17)</a:t>
                      </a:r>
                      <a:endParaRPr lang="en-GB" sz="1300" dirty="0">
                        <a:solidFill>
                          <a:schemeClr val="accent6"/>
                        </a:solidFill>
                        <a:latin typeface="DIN 2014"/>
                        <a:cs typeface="Arial"/>
                      </a:endParaRP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300" dirty="0">
                          <a:solidFill>
                            <a:schemeClr val="accent6"/>
                          </a:solidFill>
                          <a:latin typeface="DIN 2014"/>
                          <a:cs typeface="Arial"/>
                        </a:rPr>
                        <a:t>0</a:t>
                      </a:r>
                    </a:p>
                  </a:txBody>
                  <a:tcPr marL="254677" marR="254677" marT="0" marB="0" anchor="ctr"/>
                </a:tc>
                <a:extLst>
                  <a:ext uri="{0D108BD9-81ED-4DB2-BD59-A6C34878D82A}">
                    <a16:rowId xmlns:a16="http://schemas.microsoft.com/office/drawing/2014/main" val="1362543140"/>
                  </a:ext>
                </a:extLst>
              </a:tr>
              <a:tr h="266028">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GB" sz="1300" b="0" dirty="0">
                          <a:solidFill>
                            <a:schemeClr val="accent6"/>
                          </a:solidFill>
                          <a:latin typeface="DIN 2014"/>
                        </a:rPr>
                        <a:t>Asthenia</a:t>
                      </a:r>
                      <a:endParaRPr lang="en-GB" sz="1300" b="0" dirty="0">
                        <a:solidFill>
                          <a:schemeClr val="accent6"/>
                        </a:solidFill>
                        <a:latin typeface="DIN 2014"/>
                        <a:cs typeface="Arial"/>
                      </a:endParaRP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kumimoji="0" lang="en-GB" sz="1300" b="0" u="none" strike="noStrike" kern="1200" cap="none" spc="0" normalizeH="0" baseline="0" noProof="0" dirty="0">
                          <a:ln>
                            <a:noFill/>
                          </a:ln>
                          <a:solidFill>
                            <a:schemeClr val="accent6"/>
                          </a:solidFill>
                          <a:effectLst/>
                          <a:uLnTx/>
                          <a:uFillTx/>
                          <a:latin typeface="DIN 2014"/>
                        </a:rPr>
                        <a:t>8 (15)</a:t>
                      </a:r>
                      <a:endParaRPr kumimoji="0" lang="en-GB" sz="1300" b="0" i="0" u="none" strike="noStrike" kern="1200" cap="none" spc="0" normalizeH="0" baseline="0" noProof="0" dirty="0">
                        <a:ln>
                          <a:noFill/>
                        </a:ln>
                        <a:solidFill>
                          <a:schemeClr val="accent6"/>
                        </a:solidFill>
                        <a:effectLst/>
                        <a:uLnTx/>
                        <a:uFillTx/>
                        <a:latin typeface="DIN 2014"/>
                        <a:ea typeface="+mn-ea"/>
                        <a:cs typeface="Arial"/>
                      </a:endParaRPr>
                    </a:p>
                  </a:txBody>
                  <a:tcPr marL="254677" marR="254677" marT="0" marB="0" anchor="ctr"/>
                </a:tc>
                <a:tc>
                  <a:txBody>
                    <a:bodyPr/>
                    <a:lstStyle/>
                    <a:p>
                      <a:pPr marL="0" indent="0" algn="ctr">
                        <a:lnSpc>
                          <a:spcPct val="100000"/>
                        </a:lnSpc>
                        <a:spcBef>
                          <a:spcPts val="0"/>
                        </a:spcBef>
                        <a:spcAft>
                          <a:spcPts val="300"/>
                        </a:spcAft>
                        <a:buFont typeface="Arial" panose="020B0604020202020204" pitchFamily="34" charset="0"/>
                        <a:buNone/>
                      </a:pPr>
                      <a:r>
                        <a:rPr lang="en-GB" sz="1300" dirty="0">
                          <a:solidFill>
                            <a:schemeClr val="accent6"/>
                          </a:solidFill>
                          <a:latin typeface="DIN 2014"/>
                          <a:cs typeface="Arial"/>
                        </a:rPr>
                        <a:t>0</a:t>
                      </a:r>
                    </a:p>
                  </a:txBody>
                  <a:tcPr marL="254677" marR="254677" marT="0" marB="0" anchor="ctr"/>
                </a:tc>
                <a:extLst>
                  <a:ext uri="{0D108BD9-81ED-4DB2-BD59-A6C34878D82A}">
                    <a16:rowId xmlns:a16="http://schemas.microsoft.com/office/drawing/2014/main" val="2162156456"/>
                  </a:ext>
                </a:extLst>
              </a:tr>
              <a:tr h="266028">
                <a:tc>
                  <a:txBody>
                    <a:bodyPr/>
                    <a:lstStyle/>
                    <a:p>
                      <a:pPr algn="l">
                        <a:lnSpc>
                          <a:spcPct val="100000"/>
                        </a:lnSpc>
                        <a:spcBef>
                          <a:spcPts val="0"/>
                        </a:spcBef>
                        <a:spcAft>
                          <a:spcPts val="300"/>
                        </a:spcAft>
                      </a:pPr>
                      <a:r>
                        <a:rPr lang="en-GB" sz="1300" b="0" dirty="0">
                          <a:solidFill>
                            <a:schemeClr val="accent6"/>
                          </a:solidFill>
                          <a:latin typeface="DIN 2014"/>
                        </a:rPr>
                        <a:t>Decreased appetite</a:t>
                      </a:r>
                      <a:endParaRPr lang="en-GB" sz="1300" b="0" dirty="0">
                        <a:solidFill>
                          <a:schemeClr val="accent6"/>
                        </a:solidFill>
                        <a:latin typeface="DIN 2014"/>
                        <a:cs typeface="Arial"/>
                      </a:endParaRP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300" dirty="0">
                          <a:solidFill>
                            <a:schemeClr val="accent6"/>
                          </a:solidFill>
                          <a:latin typeface="DIN 2014"/>
                        </a:rPr>
                        <a:t>7 (13)</a:t>
                      </a:r>
                      <a:endParaRPr lang="en-GB" sz="1300" dirty="0">
                        <a:solidFill>
                          <a:schemeClr val="accent6"/>
                        </a:solidFill>
                        <a:latin typeface="DIN 2014"/>
                        <a:cs typeface="Arial"/>
                      </a:endParaRP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300" dirty="0">
                          <a:solidFill>
                            <a:schemeClr val="accent6"/>
                          </a:solidFill>
                          <a:latin typeface="DIN 2014"/>
                          <a:cs typeface="Arial"/>
                        </a:rPr>
                        <a:t>0</a:t>
                      </a:r>
                    </a:p>
                  </a:txBody>
                  <a:tcPr marL="254677" marR="254677" marT="0" marB="0" anchor="ctr"/>
                </a:tc>
                <a:extLst>
                  <a:ext uri="{0D108BD9-81ED-4DB2-BD59-A6C34878D82A}">
                    <a16:rowId xmlns:a16="http://schemas.microsoft.com/office/drawing/2014/main" val="3451832813"/>
                  </a:ext>
                </a:extLst>
              </a:tr>
              <a:tr h="266028">
                <a:tc>
                  <a:txBody>
                    <a:bodyPr/>
                    <a:lstStyle/>
                    <a:p>
                      <a:pPr algn="l">
                        <a:lnSpc>
                          <a:spcPct val="100000"/>
                        </a:lnSpc>
                        <a:spcBef>
                          <a:spcPts val="0"/>
                        </a:spcBef>
                        <a:spcAft>
                          <a:spcPts val="300"/>
                        </a:spcAft>
                      </a:pPr>
                      <a:r>
                        <a:rPr lang="en-GB" sz="1300" b="0" dirty="0">
                          <a:solidFill>
                            <a:schemeClr val="accent6"/>
                          </a:solidFill>
                          <a:latin typeface="DIN 2014"/>
                          <a:cs typeface="Arial"/>
                        </a:rPr>
                        <a:t>Lymphocytes decreased</a:t>
                      </a: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kumimoji="0" lang="en-GB" sz="1300" b="0" u="none" strike="noStrike" kern="1200" cap="none" spc="0" normalizeH="0" baseline="0" noProof="0" dirty="0">
                          <a:ln>
                            <a:noFill/>
                          </a:ln>
                          <a:solidFill>
                            <a:schemeClr val="accent6"/>
                          </a:solidFill>
                          <a:effectLst/>
                          <a:uLnTx/>
                          <a:uFillTx/>
                          <a:latin typeface="DIN 2014"/>
                        </a:rPr>
                        <a:t>7 (13)</a:t>
                      </a:r>
                      <a:endParaRPr kumimoji="0" lang="en-GB" sz="1300" b="0" i="0" u="none" strike="noStrike" kern="1200" cap="none" spc="0" normalizeH="0" baseline="0" noProof="0" dirty="0">
                        <a:ln>
                          <a:noFill/>
                        </a:ln>
                        <a:solidFill>
                          <a:schemeClr val="accent6"/>
                        </a:solidFill>
                        <a:effectLst/>
                        <a:uLnTx/>
                        <a:uFillTx/>
                        <a:latin typeface="DIN 2014"/>
                        <a:ea typeface="+mn-ea"/>
                        <a:cs typeface="Arial"/>
                      </a:endParaRP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kumimoji="0" lang="en-GB" sz="1300" b="0" u="none" strike="noStrike" kern="1200" cap="none" spc="0" normalizeH="0" baseline="0" noProof="0" dirty="0">
                          <a:ln>
                            <a:noFill/>
                          </a:ln>
                          <a:solidFill>
                            <a:schemeClr val="accent6"/>
                          </a:solidFill>
                          <a:effectLst/>
                          <a:uLnTx/>
                          <a:uFillTx/>
                          <a:latin typeface="DIN 2014"/>
                        </a:rPr>
                        <a:t>6 (11)</a:t>
                      </a:r>
                      <a:endParaRPr kumimoji="0" lang="en-GB" sz="1300" b="0" i="0" u="none" strike="noStrike" kern="1200" cap="none" spc="0" normalizeH="0" baseline="0" noProof="0" dirty="0">
                        <a:ln>
                          <a:noFill/>
                        </a:ln>
                        <a:solidFill>
                          <a:schemeClr val="accent6"/>
                        </a:solidFill>
                        <a:effectLst/>
                        <a:uLnTx/>
                        <a:uFillTx/>
                        <a:latin typeface="DIN 2014"/>
                        <a:ea typeface="+mn-ea"/>
                        <a:cs typeface="Arial"/>
                      </a:endParaRPr>
                    </a:p>
                  </a:txBody>
                  <a:tcPr marL="254677" marR="254677" marT="0" marB="0" anchor="ctr"/>
                </a:tc>
                <a:extLst>
                  <a:ext uri="{0D108BD9-81ED-4DB2-BD59-A6C34878D82A}">
                    <a16:rowId xmlns:a16="http://schemas.microsoft.com/office/drawing/2014/main" val="2086984017"/>
                  </a:ext>
                </a:extLst>
              </a:tr>
              <a:tr h="266028">
                <a:tc>
                  <a:txBody>
                    <a:bodyPr/>
                    <a:lstStyle/>
                    <a:p>
                      <a:pPr algn="l">
                        <a:lnSpc>
                          <a:spcPct val="100000"/>
                        </a:lnSpc>
                        <a:spcBef>
                          <a:spcPts val="0"/>
                        </a:spcBef>
                        <a:spcAft>
                          <a:spcPts val="300"/>
                        </a:spcAft>
                      </a:pPr>
                      <a:r>
                        <a:rPr lang="en-GB" sz="1300" b="0" baseline="0" dirty="0">
                          <a:solidFill>
                            <a:schemeClr val="accent6"/>
                          </a:solidFill>
                          <a:latin typeface="DIN 2014"/>
                          <a:cs typeface="Arial"/>
                        </a:rPr>
                        <a:t>Nausea</a:t>
                      </a:r>
                    </a:p>
                  </a:txBody>
                  <a:tcPr marL="254677" marR="254677" marT="0" marB="0" anchor="ctr"/>
                </a:tc>
                <a:tc>
                  <a:txBody>
                    <a:bodyPr/>
                    <a:lstStyle/>
                    <a:p>
                      <a:pPr marL="0" marR="0" lvl="0" indent="0" algn="ctr" defTabSz="313162" rtl="0" eaLnBrk="1" fontAlgn="auto" latinLnBrk="0" hangingPunct="1">
                        <a:lnSpc>
                          <a:spcPct val="100000"/>
                        </a:lnSpc>
                        <a:spcBef>
                          <a:spcPts val="0"/>
                        </a:spcBef>
                        <a:spcAft>
                          <a:spcPts val="300"/>
                        </a:spcAft>
                        <a:buClrTx/>
                        <a:buSzTx/>
                        <a:buFontTx/>
                        <a:buNone/>
                        <a:tabLst/>
                        <a:defRPr/>
                      </a:pPr>
                      <a:r>
                        <a:rPr lang="en-GB" sz="1300" dirty="0">
                          <a:solidFill>
                            <a:schemeClr val="accent6"/>
                          </a:solidFill>
                          <a:latin typeface="DIN 2014"/>
                        </a:rPr>
                        <a:t>6 (11)</a:t>
                      </a:r>
                      <a:endParaRPr lang="en-GB" sz="1300" dirty="0">
                        <a:solidFill>
                          <a:schemeClr val="accent6"/>
                        </a:solidFill>
                        <a:latin typeface="DIN 2014"/>
                        <a:cs typeface="Arial"/>
                      </a:endParaRPr>
                    </a:p>
                  </a:txBody>
                  <a:tcPr marL="254677" marR="254677" marT="0" marB="0" anchor="ctr"/>
                </a:tc>
                <a:tc>
                  <a:txBody>
                    <a:bodyPr/>
                    <a:lstStyle/>
                    <a:p>
                      <a:pPr marL="0" marR="0" lvl="0" indent="0" algn="ctr" defTabSz="313162" rtl="0" eaLnBrk="1" fontAlgn="auto" latinLnBrk="0" hangingPunct="1">
                        <a:lnSpc>
                          <a:spcPct val="100000"/>
                        </a:lnSpc>
                        <a:spcBef>
                          <a:spcPts val="0"/>
                        </a:spcBef>
                        <a:spcAft>
                          <a:spcPts val="300"/>
                        </a:spcAft>
                        <a:buClrTx/>
                        <a:buSzTx/>
                        <a:buFontTx/>
                        <a:buNone/>
                        <a:tabLst/>
                        <a:defRPr/>
                      </a:pPr>
                      <a:r>
                        <a:rPr lang="en-GB" sz="1300" dirty="0">
                          <a:solidFill>
                            <a:schemeClr val="accent6"/>
                          </a:solidFill>
                          <a:latin typeface="DIN 2014"/>
                        </a:rPr>
                        <a:t>0</a:t>
                      </a:r>
                      <a:endParaRPr lang="en-GB" sz="1300" dirty="0">
                        <a:solidFill>
                          <a:schemeClr val="accent6"/>
                        </a:solidFill>
                        <a:latin typeface="DIN 2014"/>
                        <a:cs typeface="Arial"/>
                      </a:endParaRPr>
                    </a:p>
                  </a:txBody>
                  <a:tcPr marL="254677" marR="254677" marT="0" marB="0" anchor="ctr"/>
                </a:tc>
                <a:extLst>
                  <a:ext uri="{0D108BD9-81ED-4DB2-BD59-A6C34878D82A}">
                    <a16:rowId xmlns:a16="http://schemas.microsoft.com/office/drawing/2014/main" val="687257117"/>
                  </a:ext>
                </a:extLst>
              </a:tr>
              <a:tr h="266028">
                <a:tc>
                  <a:txBody>
                    <a:bodyPr/>
                    <a:lstStyle/>
                    <a:p>
                      <a:pPr marL="0" marR="0" lvl="0" indent="0" algn="l" defTabSz="914400" rtl="0" eaLnBrk="1" fontAlgn="auto" latinLnBrk="0" hangingPunct="1">
                        <a:lnSpc>
                          <a:spcPct val="100000"/>
                        </a:lnSpc>
                        <a:spcBef>
                          <a:spcPts val="0"/>
                        </a:spcBef>
                        <a:spcAft>
                          <a:spcPts val="300"/>
                        </a:spcAft>
                        <a:buClr>
                          <a:srgbClr val="000000"/>
                        </a:buClr>
                        <a:buSzTx/>
                        <a:buFont typeface="Arial"/>
                        <a:buNone/>
                        <a:tabLst/>
                        <a:defRPr/>
                      </a:pPr>
                      <a:r>
                        <a:rPr lang="en-GB" sz="1300" b="0" dirty="0">
                          <a:solidFill>
                            <a:schemeClr val="accent6"/>
                          </a:solidFill>
                          <a:latin typeface="DIN 2014"/>
                        </a:rPr>
                        <a:t>AST increased</a:t>
                      </a:r>
                      <a:endParaRPr lang="en-GB" sz="1300" b="0" dirty="0">
                        <a:solidFill>
                          <a:schemeClr val="accent6"/>
                        </a:solidFill>
                        <a:latin typeface="DIN 2014"/>
                        <a:cs typeface="Arial"/>
                      </a:endParaRP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300" dirty="0">
                          <a:solidFill>
                            <a:schemeClr val="accent6"/>
                          </a:solidFill>
                          <a:latin typeface="DIN 2014"/>
                        </a:rPr>
                        <a:t>5 (9)</a:t>
                      </a:r>
                      <a:endParaRPr lang="en-GB" sz="1300" dirty="0">
                        <a:solidFill>
                          <a:schemeClr val="accent6"/>
                        </a:solidFill>
                        <a:latin typeface="DIN 2014"/>
                        <a:cs typeface="Arial"/>
                      </a:endParaRP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lang="en-GB" sz="1300" dirty="0">
                          <a:solidFill>
                            <a:schemeClr val="accent6"/>
                          </a:solidFill>
                          <a:latin typeface="DIN 2014"/>
                          <a:cs typeface="Arial"/>
                        </a:rPr>
                        <a:t>1 (2)</a:t>
                      </a:r>
                    </a:p>
                  </a:txBody>
                  <a:tcPr marL="254677" marR="254677" marT="0" marB="0" anchor="ctr"/>
                </a:tc>
                <a:extLst>
                  <a:ext uri="{0D108BD9-81ED-4DB2-BD59-A6C34878D82A}">
                    <a16:rowId xmlns:a16="http://schemas.microsoft.com/office/drawing/2014/main" val="269993174"/>
                  </a:ext>
                </a:extLst>
              </a:tr>
              <a:tr h="266028">
                <a:tc>
                  <a:txBody>
                    <a:bodyPr/>
                    <a:lstStyle/>
                    <a:p>
                      <a:pPr algn="l">
                        <a:lnSpc>
                          <a:spcPct val="100000"/>
                        </a:lnSpc>
                        <a:spcBef>
                          <a:spcPts val="0"/>
                        </a:spcBef>
                        <a:spcAft>
                          <a:spcPts val="300"/>
                        </a:spcAft>
                      </a:pPr>
                      <a:r>
                        <a:rPr lang="en-GB" sz="1300" b="0" dirty="0">
                          <a:solidFill>
                            <a:schemeClr val="accent6"/>
                          </a:solidFill>
                          <a:latin typeface="DIN 2014"/>
                          <a:cs typeface="Arial"/>
                        </a:rPr>
                        <a:t>Vomiting</a:t>
                      </a: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kumimoji="0" lang="en-GB" sz="1300" b="0" i="0" u="none" strike="noStrike" kern="1200" cap="none" spc="0" normalizeH="0" baseline="0" noProof="0" dirty="0">
                          <a:ln>
                            <a:noFill/>
                          </a:ln>
                          <a:solidFill>
                            <a:schemeClr val="accent6"/>
                          </a:solidFill>
                          <a:effectLst/>
                          <a:uLnTx/>
                          <a:uFillTx/>
                          <a:latin typeface="DIN 2014"/>
                          <a:ea typeface="+mn-ea"/>
                          <a:cs typeface="Arial"/>
                        </a:rPr>
                        <a:t>5 (9)</a:t>
                      </a:r>
                    </a:p>
                  </a:txBody>
                  <a:tcPr marL="254677" marR="254677" marT="0" marB="0" anchor="ctr"/>
                </a:tc>
                <a:tc>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r>
                        <a:rPr kumimoji="0" lang="en-GB" sz="1300" b="0" i="0" u="none" strike="noStrike" kern="1200" cap="none" spc="0" normalizeH="0" baseline="0" noProof="0" dirty="0">
                          <a:ln>
                            <a:noFill/>
                          </a:ln>
                          <a:solidFill>
                            <a:schemeClr val="accent6"/>
                          </a:solidFill>
                          <a:effectLst/>
                          <a:uLnTx/>
                          <a:uFillTx/>
                          <a:latin typeface="DIN 2014"/>
                          <a:ea typeface="+mn-ea"/>
                          <a:cs typeface="Arial"/>
                        </a:rPr>
                        <a:t>0</a:t>
                      </a:r>
                    </a:p>
                  </a:txBody>
                  <a:tcPr marL="254677" marR="254677" marT="0" marB="0" anchor="ctr"/>
                </a:tc>
                <a:extLst>
                  <a:ext uri="{0D108BD9-81ED-4DB2-BD59-A6C34878D82A}">
                    <a16:rowId xmlns:a16="http://schemas.microsoft.com/office/drawing/2014/main" val="3024014782"/>
                  </a:ext>
                </a:extLst>
              </a:tr>
              <a:tr h="214932">
                <a:tc gridSpan="3">
                  <a:txBody>
                    <a:bodyPr/>
                    <a:lstStyle/>
                    <a:p>
                      <a:pPr algn="l">
                        <a:lnSpc>
                          <a:spcPct val="100000"/>
                        </a:lnSpc>
                        <a:spcBef>
                          <a:spcPts val="0"/>
                        </a:spcBef>
                        <a:spcAft>
                          <a:spcPts val="300"/>
                        </a:spcAft>
                      </a:pPr>
                      <a:r>
                        <a:rPr lang="en-GB" sz="900" kern="0" baseline="30000" dirty="0">
                          <a:solidFill>
                            <a:schemeClr val="accent6"/>
                          </a:solidFill>
                          <a:latin typeface="DIN 2014"/>
                          <a:cs typeface="Arial"/>
                        </a:rPr>
                        <a:t>†</a:t>
                      </a:r>
                      <a:r>
                        <a:rPr lang="en-GB" sz="900" kern="0" dirty="0">
                          <a:solidFill>
                            <a:schemeClr val="accent6"/>
                          </a:solidFill>
                          <a:latin typeface="DIN 2014"/>
                          <a:cs typeface="Arial"/>
                        </a:rPr>
                        <a:t>Safety population: ≥1 dose of BI 764532 as of 14 Aug 2023</a:t>
                      </a:r>
                      <a:endParaRPr lang="en-GB" sz="900" b="0" dirty="0">
                        <a:solidFill>
                          <a:schemeClr val="accent6"/>
                        </a:solidFill>
                        <a:latin typeface="DIN 2014"/>
                        <a:cs typeface="Arial"/>
                      </a:endParaRPr>
                    </a:p>
                  </a:txBody>
                  <a:tcPr marL="191008" marR="191008" marT="0" marB="0" anchor="ctr"/>
                </a:tc>
                <a:tc hMerge="1">
                  <a:txBody>
                    <a:bodyPr/>
                    <a:lstStyle/>
                    <a:p>
                      <a:pPr marL="0" marR="0" lvl="0" indent="0" algn="ctr" defTabSz="490600" rtl="0" eaLnBrk="1" fontAlgn="auto" latinLnBrk="0" hangingPunct="1">
                        <a:lnSpc>
                          <a:spcPct val="100000"/>
                        </a:lnSpc>
                        <a:spcBef>
                          <a:spcPts val="0"/>
                        </a:spcBef>
                        <a:spcAft>
                          <a:spcPts val="300"/>
                        </a:spcAft>
                        <a:buClrTx/>
                        <a:buSzTx/>
                        <a:buFontTx/>
                        <a:buNone/>
                        <a:tabLst/>
                        <a:defRPr/>
                      </a:pPr>
                      <a:endParaRPr lang="en-GB" sz="1100">
                        <a:solidFill>
                          <a:sysClr val="windowText" lastClr="000000"/>
                        </a:solidFill>
                        <a:latin typeface="Arial Narrow" panose="020B0606020202030204" pitchFamily="34" charset="0"/>
                        <a:cs typeface="Arial" panose="020B0604020202020204" pitchFamily="34" charset="0"/>
                      </a:endParaRPr>
                    </a:p>
                  </a:txBody>
                  <a:tcPr marL="107442" marR="107442" marT="0" marB="0" anchor="ctr"/>
                </a:tc>
                <a:tc hMerge="1">
                  <a:txBody>
                    <a:bodyPr/>
                    <a:lstStyle/>
                    <a:p>
                      <a:pPr marL="0" marR="0" lvl="0" indent="0" algn="ctr" defTabSz="313162" rtl="0" eaLnBrk="1" fontAlgn="auto" latinLnBrk="0" hangingPunct="1">
                        <a:lnSpc>
                          <a:spcPct val="100000"/>
                        </a:lnSpc>
                        <a:spcBef>
                          <a:spcPts val="0"/>
                        </a:spcBef>
                        <a:spcAft>
                          <a:spcPts val="300"/>
                        </a:spcAft>
                        <a:buClrTx/>
                        <a:buSzTx/>
                        <a:buFont typeface="Arial" panose="020B0604020202020204" pitchFamily="34" charset="0"/>
                        <a:buNone/>
                        <a:tabLst/>
                        <a:defRPr/>
                      </a:pPr>
                      <a:endParaRPr lang="en-GB" sz="1100">
                        <a:solidFill>
                          <a:sysClr val="windowText" lastClr="000000"/>
                        </a:solidFill>
                        <a:latin typeface="Arial Narrow" panose="020B0606020202030204" pitchFamily="34" charset="0"/>
                        <a:cs typeface="Arial" panose="020B0604020202020204" pitchFamily="34" charset="0"/>
                      </a:endParaRPr>
                    </a:p>
                  </a:txBody>
                  <a:tcPr marL="107442" marR="107442" marT="0" marB="0" anchor="ctr"/>
                </a:tc>
                <a:extLst>
                  <a:ext uri="{0D108BD9-81ED-4DB2-BD59-A6C34878D82A}">
                    <a16:rowId xmlns:a16="http://schemas.microsoft.com/office/drawing/2014/main" val="617676447"/>
                  </a:ext>
                </a:extLst>
              </a:tr>
            </a:tbl>
          </a:graphicData>
        </a:graphic>
      </p:graphicFrame>
      <p:sp>
        <p:nvSpPr>
          <p:cNvPr id="5" name="TextBox 4">
            <a:extLst>
              <a:ext uri="{FF2B5EF4-FFF2-40B4-BE49-F238E27FC236}">
                <a16:creationId xmlns:a16="http://schemas.microsoft.com/office/drawing/2014/main" id="{C8F8EA1D-0E06-4CF2-052B-FB9084E33C94}"/>
              </a:ext>
            </a:extLst>
          </p:cNvPr>
          <p:cNvSpPr txBox="1"/>
          <p:nvPr/>
        </p:nvSpPr>
        <p:spPr>
          <a:xfrm>
            <a:off x="986" y="1325563"/>
            <a:ext cx="6095015" cy="3549690"/>
          </a:xfrm>
          <a:prstGeom prst="rect">
            <a:avLst/>
          </a:prstGeom>
          <a:noFill/>
        </p:spPr>
        <p:txBody>
          <a:bodyPr wrap="square" lIns="121920" tIns="60960" rIns="121920" bIns="60960" rtlCol="0" anchor="t">
            <a:spAutoFit/>
          </a:bodyPr>
          <a:lstStyle/>
          <a:p>
            <a:pPr marL="914377" lvl="1" indent="-304792" defTabSz="1219170">
              <a:spcAft>
                <a:spcPts val="800"/>
              </a:spcAft>
              <a:buClr>
                <a:srgbClr val="FFB648"/>
              </a:buClr>
              <a:buFont typeface="Arial" panose="020B0604020202020204" pitchFamily="34" charset="0"/>
              <a:buChar char="•"/>
              <a:defRPr/>
            </a:pPr>
            <a:r>
              <a:rPr lang="en-US" sz="1600" b="1" dirty="0">
                <a:solidFill>
                  <a:srgbClr val="005030"/>
                </a:solidFill>
                <a:latin typeface="DIN 2014 Bold"/>
                <a:cs typeface="Arial"/>
              </a:rPr>
              <a:t>CRS was the most common TRAE and was managed with supportive care, corticosteroids, and/or anti-IL-6R antibodies</a:t>
            </a:r>
          </a:p>
          <a:p>
            <a:pPr marL="914377" lvl="1" indent="-304792" defTabSz="1219170">
              <a:spcAft>
                <a:spcPts val="800"/>
              </a:spcAft>
              <a:buClr>
                <a:srgbClr val="FFB648"/>
              </a:buClr>
              <a:buFont typeface="Arial" panose="020B0604020202020204" pitchFamily="34" charset="0"/>
              <a:buChar char="•"/>
              <a:defRPr/>
            </a:pPr>
            <a:endParaRPr lang="en-US" sz="1600" b="1" dirty="0">
              <a:solidFill>
                <a:srgbClr val="005030"/>
              </a:solidFill>
              <a:latin typeface="DIN 2014 Bold"/>
              <a:cs typeface="Arial"/>
            </a:endParaRPr>
          </a:p>
          <a:p>
            <a:pPr marL="914377" lvl="1" indent="-304792" defTabSz="1219170">
              <a:spcAft>
                <a:spcPts val="800"/>
              </a:spcAft>
              <a:buClr>
                <a:srgbClr val="FFB648"/>
              </a:buClr>
              <a:buFont typeface="Arial" panose="020B0604020202020204" pitchFamily="34" charset="0"/>
              <a:buChar char="•"/>
              <a:defRPr/>
            </a:pPr>
            <a:r>
              <a:rPr lang="en-US" sz="1600" b="1" dirty="0">
                <a:solidFill>
                  <a:srgbClr val="005030"/>
                </a:solidFill>
                <a:latin typeface="DIN 2014 Bold"/>
                <a:cs typeface="Arial"/>
              </a:rPr>
              <a:t>MTD not reached; dose escalation ongoing</a:t>
            </a:r>
          </a:p>
          <a:p>
            <a:pPr marL="914377" lvl="1" indent="-304792" defTabSz="1219170">
              <a:spcAft>
                <a:spcPts val="800"/>
              </a:spcAft>
              <a:buClr>
                <a:srgbClr val="FFB648"/>
              </a:buClr>
              <a:buFont typeface="Arial" panose="020B0604020202020204" pitchFamily="34" charset="0"/>
              <a:buChar char="•"/>
              <a:defRPr/>
            </a:pPr>
            <a:endParaRPr lang="en-US" sz="1600" b="1" dirty="0">
              <a:solidFill>
                <a:srgbClr val="005030"/>
              </a:solidFill>
              <a:latin typeface="DIN 2014 Bold"/>
              <a:cs typeface="Arial"/>
            </a:endParaRPr>
          </a:p>
          <a:p>
            <a:pPr marL="914377" lvl="1" indent="-304792" defTabSz="1219170">
              <a:spcAft>
                <a:spcPts val="800"/>
              </a:spcAft>
              <a:buClr>
                <a:srgbClr val="FFB648"/>
              </a:buClr>
              <a:buFont typeface="Arial" panose="020B0604020202020204" pitchFamily="34" charset="0"/>
              <a:buChar char="•"/>
              <a:defRPr/>
            </a:pPr>
            <a:r>
              <a:rPr lang="en-US" sz="1600" b="1" dirty="0">
                <a:solidFill>
                  <a:srgbClr val="005030"/>
                </a:solidFill>
                <a:latin typeface="DIN 2014 Bold"/>
                <a:cs typeface="Arial"/>
              </a:rPr>
              <a:t>Overall, six patients had DLTs; two </a:t>
            </a:r>
            <a:r>
              <a:rPr lang="en-US" sz="1600" b="1" err="1">
                <a:solidFill>
                  <a:srgbClr val="005030"/>
                </a:solidFill>
                <a:latin typeface="DIN 2014 Bold"/>
                <a:cs typeface="Arial"/>
              </a:rPr>
              <a:t>epNEC</a:t>
            </a:r>
            <a:r>
              <a:rPr lang="en-US" sz="1600" b="1" dirty="0">
                <a:solidFill>
                  <a:srgbClr val="005030"/>
                </a:solidFill>
                <a:latin typeface="DIN 2014 Bold"/>
                <a:cs typeface="Arial"/>
              </a:rPr>
              <a:t> patients had DLTs (grade 3 CRS and grade 5 ICANS*)</a:t>
            </a:r>
          </a:p>
          <a:p>
            <a:pPr marL="914377" lvl="1" indent="-304792" defTabSz="1219170">
              <a:spcAft>
                <a:spcPts val="800"/>
              </a:spcAft>
              <a:buClr>
                <a:srgbClr val="FFB648"/>
              </a:buClr>
              <a:buFont typeface="Arial" panose="020B0604020202020204" pitchFamily="34" charset="0"/>
              <a:buChar char="•"/>
              <a:defRPr/>
            </a:pPr>
            <a:endParaRPr lang="en-US" sz="1600" b="1" dirty="0">
              <a:solidFill>
                <a:srgbClr val="005030"/>
              </a:solidFill>
              <a:latin typeface="DIN 2014 Bold"/>
              <a:cs typeface="Arial"/>
            </a:endParaRPr>
          </a:p>
          <a:p>
            <a:pPr marL="914377" lvl="1" indent="-304792" defTabSz="1219170">
              <a:spcAft>
                <a:spcPts val="800"/>
              </a:spcAft>
              <a:buClr>
                <a:srgbClr val="FFB648"/>
              </a:buClr>
              <a:buFont typeface="Arial" panose="020B0604020202020204" pitchFamily="34" charset="0"/>
              <a:buChar char="•"/>
              <a:defRPr/>
            </a:pPr>
            <a:r>
              <a:rPr lang="en-US" sz="1600" b="1" dirty="0">
                <a:solidFill>
                  <a:srgbClr val="005030"/>
                </a:solidFill>
                <a:latin typeface="DIN 2014 Bold"/>
                <a:cs typeface="Arial"/>
              </a:rPr>
              <a:t>One grade 5 TRAE: ICANS in a patient with </a:t>
            </a:r>
            <a:r>
              <a:rPr lang="en-US" sz="1600" b="1" err="1">
                <a:solidFill>
                  <a:srgbClr val="005030"/>
                </a:solidFill>
                <a:latin typeface="DIN 2014 Bold"/>
                <a:cs typeface="Arial"/>
              </a:rPr>
              <a:t>epNEC</a:t>
            </a:r>
            <a:r>
              <a:rPr lang="en-US" sz="1600" b="1" dirty="0">
                <a:solidFill>
                  <a:srgbClr val="005030"/>
                </a:solidFill>
                <a:latin typeface="DIN 2014 Bold"/>
                <a:cs typeface="Arial"/>
              </a:rPr>
              <a:t> </a:t>
            </a:r>
          </a:p>
          <a:p>
            <a:pPr marL="914377" lvl="1" indent="-304792" defTabSz="1219170">
              <a:spcAft>
                <a:spcPts val="800"/>
              </a:spcAft>
              <a:buClr>
                <a:srgbClr val="FFB648"/>
              </a:buClr>
              <a:buFont typeface="Arial" panose="020B0604020202020204" pitchFamily="34" charset="0"/>
              <a:buChar char="•"/>
              <a:defRPr/>
            </a:pPr>
            <a:endParaRPr lang="en-US" sz="1600" b="1" dirty="0">
              <a:solidFill>
                <a:srgbClr val="005030"/>
              </a:solidFill>
              <a:latin typeface="DIN 2014 Bold"/>
              <a:cs typeface="Arial"/>
            </a:endParaRPr>
          </a:p>
        </p:txBody>
      </p:sp>
      <p:sp>
        <p:nvSpPr>
          <p:cNvPr id="6" name="Text Placeholder 3">
            <a:extLst>
              <a:ext uri="{FF2B5EF4-FFF2-40B4-BE49-F238E27FC236}">
                <a16:creationId xmlns:a16="http://schemas.microsoft.com/office/drawing/2014/main" id="{261459A9-C319-C48A-F654-0E21D00CEE0E}"/>
              </a:ext>
            </a:extLst>
          </p:cNvPr>
          <p:cNvSpPr txBox="1">
            <a:spLocks/>
          </p:cNvSpPr>
          <p:nvPr/>
        </p:nvSpPr>
        <p:spPr>
          <a:xfrm>
            <a:off x="705067" y="6011803"/>
            <a:ext cx="11227677" cy="60959"/>
          </a:xfrm>
          <a:prstGeom prst="rect">
            <a:avLst/>
          </a:prstGeom>
        </p:spPr>
        <p:txBody>
          <a:bodyPr vert="horz" lIns="162560" tIns="81280" rIns="162560" bIns="81280" rtlCol="0" anchor="b"/>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1" defTabSz="1515014">
              <a:buClr>
                <a:srgbClr val="000000"/>
              </a:buClr>
              <a:defRPr/>
            </a:pPr>
            <a:r>
              <a:rPr lang="en-GB" sz="933" kern="0" dirty="0">
                <a:solidFill>
                  <a:srgbClr val="005030"/>
                </a:solidFill>
                <a:latin typeface="Arial Narrow" panose="020B0606020202030204" pitchFamily="34" charset="0"/>
                <a:cs typeface="Arial" panose="020B0604020202020204" pitchFamily="34" charset="0"/>
                <a:sym typeface="Arial"/>
              </a:rPr>
              <a:t>*Grade 5 ICANS was classified as a DLT after database lock</a:t>
            </a:r>
          </a:p>
          <a:p>
            <a:pPr marL="0" lvl="1" defTabSz="1515014">
              <a:buClr>
                <a:srgbClr val="000000"/>
              </a:buClr>
              <a:defRPr/>
            </a:pPr>
            <a:r>
              <a:rPr lang="en-GB" sz="933" kern="0" dirty="0">
                <a:solidFill>
                  <a:srgbClr val="005030"/>
                </a:solidFill>
                <a:latin typeface="Arial Narrow" panose="020B0606020202030204" pitchFamily="34" charset="0"/>
                <a:cs typeface="Arial" panose="020B0604020202020204" pitchFamily="34" charset="0"/>
                <a:sym typeface="Arial"/>
              </a:rPr>
              <a:t>AE, adverse event; AST, aspartate aminotransferase; CRS, cytokine release syndrome; DLT, dose-limiting toxicity; IL-6R, interleukin 6 receptor; ICANS, immune effector cell-associated neurotoxicity syndrome; MTD, maximum tolerated dose; TRAE, treatment-related AE.</a:t>
            </a:r>
          </a:p>
        </p:txBody>
      </p:sp>
    </p:spTree>
    <p:extLst>
      <p:ext uri="{BB962C8B-B14F-4D97-AF65-F5344CB8AC3E}">
        <p14:creationId xmlns:p14="http://schemas.microsoft.com/office/powerpoint/2010/main" val="2392369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206CD-9120-6445-B147-9E5BF310AE61}"/>
              </a:ext>
            </a:extLst>
          </p:cNvPr>
          <p:cNvSpPr>
            <a:spLocks noGrp="1"/>
          </p:cNvSpPr>
          <p:nvPr>
            <p:ph type="title"/>
          </p:nvPr>
        </p:nvSpPr>
        <p:spPr>
          <a:xfrm>
            <a:off x="-409057" y="0"/>
            <a:ext cx="11505320" cy="1116107"/>
          </a:xfrm>
        </p:spPr>
        <p:txBody>
          <a:bodyPr/>
          <a:lstStyle/>
          <a:p>
            <a:r>
              <a:rPr lang="en-US" dirty="0">
                <a:solidFill>
                  <a:schemeClr val="tx1"/>
                </a:solidFill>
              </a:rPr>
              <a:t>  </a:t>
            </a:r>
            <a:r>
              <a:rPr lang="en-US" dirty="0">
                <a:solidFill>
                  <a:schemeClr val="accent2"/>
                </a:solidFill>
              </a:rPr>
              <a:t>NET 	                          NEC</a:t>
            </a:r>
          </a:p>
        </p:txBody>
      </p:sp>
      <p:sp>
        <p:nvSpPr>
          <p:cNvPr id="5" name="Rectangle 4">
            <a:extLst>
              <a:ext uri="{FF2B5EF4-FFF2-40B4-BE49-F238E27FC236}">
                <a16:creationId xmlns:a16="http://schemas.microsoft.com/office/drawing/2014/main" id="{3CB1751C-ED78-024A-BAD2-A4CE919279F4}"/>
              </a:ext>
            </a:extLst>
          </p:cNvPr>
          <p:cNvSpPr/>
          <p:nvPr/>
        </p:nvSpPr>
        <p:spPr>
          <a:xfrm>
            <a:off x="493852" y="3704898"/>
            <a:ext cx="2453835" cy="2191473"/>
          </a:xfrm>
          <a:prstGeom prst="rect">
            <a:avLst/>
          </a:prstGeom>
          <a:solidFill>
            <a:schemeClr val="accent5">
              <a:lumMod val="9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solidFill>
                  <a:schemeClr val="accent2"/>
                </a:solidFill>
              </a:rPr>
              <a:t>Grade 1</a:t>
            </a:r>
          </a:p>
        </p:txBody>
      </p:sp>
      <p:sp>
        <p:nvSpPr>
          <p:cNvPr id="6" name="Rectangle 5">
            <a:extLst>
              <a:ext uri="{FF2B5EF4-FFF2-40B4-BE49-F238E27FC236}">
                <a16:creationId xmlns:a16="http://schemas.microsoft.com/office/drawing/2014/main" id="{771A3D9A-38C2-0B41-9D14-97AA73573B20}"/>
              </a:ext>
            </a:extLst>
          </p:cNvPr>
          <p:cNvSpPr/>
          <p:nvPr/>
        </p:nvSpPr>
        <p:spPr>
          <a:xfrm>
            <a:off x="3340824" y="3704897"/>
            <a:ext cx="2331177" cy="2191473"/>
          </a:xfrm>
          <a:prstGeom prst="rect">
            <a:avLst/>
          </a:prstGeom>
          <a:solidFill>
            <a:schemeClr val="accent5">
              <a:lumMod val="9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solidFill>
                  <a:schemeClr val="accent2"/>
                </a:solidFill>
              </a:rPr>
              <a:t>Grade 2</a:t>
            </a:r>
          </a:p>
        </p:txBody>
      </p:sp>
      <p:sp>
        <p:nvSpPr>
          <p:cNvPr id="7" name="Rectangle 6">
            <a:extLst>
              <a:ext uri="{FF2B5EF4-FFF2-40B4-BE49-F238E27FC236}">
                <a16:creationId xmlns:a16="http://schemas.microsoft.com/office/drawing/2014/main" id="{AE702349-E268-294A-A421-92E448575D13}"/>
              </a:ext>
            </a:extLst>
          </p:cNvPr>
          <p:cNvSpPr/>
          <p:nvPr/>
        </p:nvSpPr>
        <p:spPr>
          <a:xfrm>
            <a:off x="6096000" y="3704896"/>
            <a:ext cx="2376669" cy="2191473"/>
          </a:xfrm>
          <a:prstGeom prst="rect">
            <a:avLst/>
          </a:prstGeom>
          <a:solidFill>
            <a:schemeClr val="accent5">
              <a:lumMod val="9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solidFill>
                  <a:schemeClr val="accent2"/>
                </a:solidFill>
              </a:rPr>
              <a:t>Grade 3</a:t>
            </a:r>
          </a:p>
        </p:txBody>
      </p:sp>
      <p:sp>
        <p:nvSpPr>
          <p:cNvPr id="8" name="Rectangle 7">
            <a:extLst>
              <a:ext uri="{FF2B5EF4-FFF2-40B4-BE49-F238E27FC236}">
                <a16:creationId xmlns:a16="http://schemas.microsoft.com/office/drawing/2014/main" id="{65A3694C-1852-2249-B703-AC2615F27DAB}"/>
              </a:ext>
            </a:extLst>
          </p:cNvPr>
          <p:cNvSpPr/>
          <p:nvPr/>
        </p:nvSpPr>
        <p:spPr>
          <a:xfrm>
            <a:off x="9289806" y="3704894"/>
            <a:ext cx="2331177" cy="2191473"/>
          </a:xfrm>
          <a:prstGeom prst="rect">
            <a:avLst/>
          </a:prstGeom>
          <a:solidFill>
            <a:schemeClr val="accent5">
              <a:lumMod val="9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accent2"/>
                </a:solidFill>
              </a:rPr>
              <a:t>Grade 3</a:t>
            </a:r>
          </a:p>
        </p:txBody>
      </p:sp>
      <p:sp>
        <p:nvSpPr>
          <p:cNvPr id="9" name="Triangle 8">
            <a:extLst>
              <a:ext uri="{FF2B5EF4-FFF2-40B4-BE49-F238E27FC236}">
                <a16:creationId xmlns:a16="http://schemas.microsoft.com/office/drawing/2014/main" id="{7F35E18F-69BF-9142-8173-3FDAFE5AB535}"/>
              </a:ext>
            </a:extLst>
          </p:cNvPr>
          <p:cNvSpPr/>
          <p:nvPr/>
        </p:nvSpPr>
        <p:spPr>
          <a:xfrm>
            <a:off x="1095737" y="1095738"/>
            <a:ext cx="6759615" cy="2333263"/>
          </a:xfrm>
          <a:prstGeom prst="triangl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solidFill>
                  <a:schemeClr val="accent2"/>
                </a:solidFill>
              </a:rPr>
              <a:t>Well Differentiated</a:t>
            </a:r>
          </a:p>
        </p:txBody>
      </p:sp>
      <p:sp>
        <p:nvSpPr>
          <p:cNvPr id="10" name="Snip Same Side Corner Rectangle 9">
            <a:extLst>
              <a:ext uri="{FF2B5EF4-FFF2-40B4-BE49-F238E27FC236}">
                <a16:creationId xmlns:a16="http://schemas.microsoft.com/office/drawing/2014/main" id="{266F9D31-1DA1-DB43-84FA-91C12104D629}"/>
              </a:ext>
            </a:extLst>
          </p:cNvPr>
          <p:cNvSpPr/>
          <p:nvPr/>
        </p:nvSpPr>
        <p:spPr>
          <a:xfrm>
            <a:off x="8935657" y="1095738"/>
            <a:ext cx="3132881" cy="2333263"/>
          </a:xfrm>
          <a:prstGeom prst="snip2SameRect">
            <a:avLst/>
          </a:prstGeom>
          <a:solidFill>
            <a:schemeClr val="bg2"/>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accent2"/>
                </a:solidFill>
              </a:rPr>
              <a:t>Poorly Differentiated</a:t>
            </a:r>
          </a:p>
          <a:p>
            <a:pPr algn="ctr"/>
            <a:r>
              <a:rPr lang="en-US" sz="2400" b="1" dirty="0">
                <a:solidFill>
                  <a:schemeClr val="accent2"/>
                </a:solidFill>
              </a:rPr>
              <a:t>-</a:t>
            </a:r>
            <a:r>
              <a:rPr lang="en-US" sz="2400" b="1" u="sng" dirty="0">
                <a:solidFill>
                  <a:schemeClr val="accent2"/>
                </a:solidFill>
              </a:rPr>
              <a:t>Small Cell</a:t>
            </a:r>
          </a:p>
          <a:p>
            <a:pPr algn="ctr"/>
            <a:r>
              <a:rPr lang="en-US" sz="2400" b="1" dirty="0">
                <a:solidFill>
                  <a:schemeClr val="accent2"/>
                </a:solidFill>
              </a:rPr>
              <a:t>-Large Cell</a:t>
            </a:r>
          </a:p>
        </p:txBody>
      </p:sp>
      <p:pic>
        <p:nvPicPr>
          <p:cNvPr id="3" name="Graphic 2" descr="Magnifying glass">
            <a:extLst>
              <a:ext uri="{FF2B5EF4-FFF2-40B4-BE49-F238E27FC236}">
                <a16:creationId xmlns:a16="http://schemas.microsoft.com/office/drawing/2014/main" id="{8BF9B634-DA77-87FF-D5DD-C6678D603C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127445">
            <a:off x="6842367" y="-899743"/>
            <a:ext cx="6090352" cy="6090352"/>
          </a:xfrm>
          <a:prstGeom prst="rect">
            <a:avLst/>
          </a:prstGeom>
        </p:spPr>
      </p:pic>
    </p:spTree>
    <p:extLst>
      <p:ext uri="{BB962C8B-B14F-4D97-AF65-F5344CB8AC3E}">
        <p14:creationId xmlns:p14="http://schemas.microsoft.com/office/powerpoint/2010/main" val="537837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7880-3DEA-B155-3E5F-F624F9ABED30}"/>
              </a:ext>
            </a:extLst>
          </p:cNvPr>
          <p:cNvSpPr>
            <a:spLocks noGrp="1"/>
          </p:cNvSpPr>
          <p:nvPr>
            <p:ph type="title"/>
          </p:nvPr>
        </p:nvSpPr>
        <p:spPr>
          <a:xfrm>
            <a:off x="1011289" y="0"/>
            <a:ext cx="10515600" cy="1325563"/>
          </a:xfrm>
        </p:spPr>
        <p:txBody>
          <a:bodyPr/>
          <a:lstStyle/>
          <a:p>
            <a:r>
              <a:rPr lang="en-US" sz="3733" dirty="0">
                <a:solidFill>
                  <a:srgbClr val="005030"/>
                </a:solidFill>
                <a:cs typeface="+mn-cs"/>
              </a:rPr>
              <a:t>Overall Efficacy</a:t>
            </a:r>
          </a:p>
        </p:txBody>
      </p:sp>
      <p:grpSp>
        <p:nvGrpSpPr>
          <p:cNvPr id="232" name="Group 231">
            <a:extLst>
              <a:ext uri="{FF2B5EF4-FFF2-40B4-BE49-F238E27FC236}">
                <a16:creationId xmlns:a16="http://schemas.microsoft.com/office/drawing/2014/main" id="{7CFC496D-270B-1F6D-7945-AA895FB808D7}"/>
              </a:ext>
            </a:extLst>
          </p:cNvPr>
          <p:cNvGrpSpPr/>
          <p:nvPr/>
        </p:nvGrpSpPr>
        <p:grpSpPr>
          <a:xfrm>
            <a:off x="672267" y="958191"/>
            <a:ext cx="10628104" cy="4423112"/>
            <a:chOff x="873029" y="998319"/>
            <a:chExt cx="7598661" cy="4709446"/>
          </a:xfrm>
        </p:grpSpPr>
        <p:sp>
          <p:nvSpPr>
            <p:cNvPr id="233" name="TextBox 232">
              <a:extLst>
                <a:ext uri="{FF2B5EF4-FFF2-40B4-BE49-F238E27FC236}">
                  <a16:creationId xmlns:a16="http://schemas.microsoft.com/office/drawing/2014/main" id="{CE486073-27A4-211D-E4B1-AD8C516631B5}"/>
                </a:ext>
              </a:extLst>
            </p:cNvPr>
            <p:cNvSpPr txBox="1"/>
            <p:nvPr/>
          </p:nvSpPr>
          <p:spPr>
            <a:xfrm>
              <a:off x="8083536" y="3137564"/>
              <a:ext cx="388154" cy="240382"/>
            </a:xfrm>
            <a:prstGeom prst="rect">
              <a:avLst/>
            </a:prstGeom>
            <a:noFill/>
          </p:spPr>
          <p:txBody>
            <a:bodyPr wrap="square" lIns="48000" tIns="0" rIns="0" bIns="0" rtlCol="0">
              <a:spAutoFit/>
            </a:bodyPr>
            <a:lstStyle/>
            <a:p>
              <a:pPr defTabSz="1219170">
                <a:defRPr/>
              </a:pPr>
              <a:r>
                <a:rPr lang="en-GB" sz="1467">
                  <a:solidFill>
                    <a:schemeClr val="accent6"/>
                  </a:solidFill>
                  <a:latin typeface="Arial" panose="020B0604020202020204"/>
                </a:rPr>
                <a:t>20</a:t>
              </a:r>
            </a:p>
          </p:txBody>
        </p:sp>
        <p:sp>
          <p:nvSpPr>
            <p:cNvPr id="234" name="TextBox 233">
              <a:extLst>
                <a:ext uri="{FF2B5EF4-FFF2-40B4-BE49-F238E27FC236}">
                  <a16:creationId xmlns:a16="http://schemas.microsoft.com/office/drawing/2014/main" id="{9566B546-7EB0-B3E2-B298-F8C12A4622F6}"/>
                </a:ext>
              </a:extLst>
            </p:cNvPr>
            <p:cNvSpPr txBox="1"/>
            <p:nvPr/>
          </p:nvSpPr>
          <p:spPr>
            <a:xfrm>
              <a:off x="8057277" y="3966350"/>
              <a:ext cx="326333" cy="240382"/>
            </a:xfrm>
            <a:prstGeom prst="rect">
              <a:avLst/>
            </a:prstGeom>
            <a:noFill/>
          </p:spPr>
          <p:txBody>
            <a:bodyPr wrap="square" lIns="48000" tIns="0" rIns="0" bIns="0" rtlCol="0">
              <a:spAutoFit/>
            </a:bodyPr>
            <a:lstStyle/>
            <a:p>
              <a:pPr defTabSz="1219170">
                <a:defRPr/>
              </a:pPr>
              <a:r>
                <a:rPr lang="en-GB" sz="1467" dirty="0">
                  <a:solidFill>
                    <a:schemeClr val="accent6"/>
                  </a:solidFill>
                  <a:latin typeface="Arial" panose="020B0604020202020204"/>
                </a:rPr>
                <a:t>-30</a:t>
              </a:r>
            </a:p>
          </p:txBody>
        </p:sp>
        <p:sp>
          <p:nvSpPr>
            <p:cNvPr id="235" name="Freeform: Shape 234">
              <a:extLst>
                <a:ext uri="{FF2B5EF4-FFF2-40B4-BE49-F238E27FC236}">
                  <a16:creationId xmlns:a16="http://schemas.microsoft.com/office/drawing/2014/main" id="{8F29BB00-A455-0F22-811B-41FE469BB9AE}"/>
                </a:ext>
              </a:extLst>
            </p:cNvPr>
            <p:cNvSpPr/>
            <p:nvPr/>
          </p:nvSpPr>
          <p:spPr>
            <a:xfrm>
              <a:off x="1603010" y="1669231"/>
              <a:ext cx="62718" cy="1923489"/>
            </a:xfrm>
            <a:custGeom>
              <a:avLst/>
              <a:gdLst>
                <a:gd name="connsiteX0" fmla="*/ 0 w 68529"/>
                <a:gd name="connsiteY0" fmla="*/ 0 h 1985957"/>
                <a:gd name="connsiteX1" fmla="*/ 68530 w 68529"/>
                <a:gd name="connsiteY1" fmla="*/ 0 h 1985957"/>
                <a:gd name="connsiteX2" fmla="*/ 68530 w 68529"/>
                <a:gd name="connsiteY2" fmla="*/ 1985958 h 1985957"/>
                <a:gd name="connsiteX3" fmla="*/ 0 w 68529"/>
                <a:gd name="connsiteY3" fmla="*/ 1985958 h 1985957"/>
              </a:gdLst>
              <a:ahLst/>
              <a:cxnLst>
                <a:cxn ang="0">
                  <a:pos x="connsiteX0" y="connsiteY0"/>
                </a:cxn>
                <a:cxn ang="0">
                  <a:pos x="connsiteX1" y="connsiteY1"/>
                </a:cxn>
                <a:cxn ang="0">
                  <a:pos x="connsiteX2" y="connsiteY2"/>
                </a:cxn>
                <a:cxn ang="0">
                  <a:pos x="connsiteX3" y="connsiteY3"/>
                </a:cxn>
              </a:cxnLst>
              <a:rect l="l" t="t" r="r" b="b"/>
              <a:pathLst>
                <a:path w="68529" h="1985957">
                  <a:moveTo>
                    <a:pt x="0" y="0"/>
                  </a:moveTo>
                  <a:lnTo>
                    <a:pt x="68530" y="0"/>
                  </a:lnTo>
                  <a:lnTo>
                    <a:pt x="68530" y="1985958"/>
                  </a:lnTo>
                  <a:lnTo>
                    <a:pt x="0" y="1985958"/>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36" name="Freeform: Shape 235">
              <a:extLst>
                <a:ext uri="{FF2B5EF4-FFF2-40B4-BE49-F238E27FC236}">
                  <a16:creationId xmlns:a16="http://schemas.microsoft.com/office/drawing/2014/main" id="{F4100C99-8E2B-B1A8-6F2F-A73A58A0A6B8}"/>
                </a:ext>
              </a:extLst>
            </p:cNvPr>
            <p:cNvSpPr/>
            <p:nvPr/>
          </p:nvSpPr>
          <p:spPr>
            <a:xfrm>
              <a:off x="1678378" y="2095059"/>
              <a:ext cx="62718" cy="1497662"/>
            </a:xfrm>
            <a:custGeom>
              <a:avLst/>
              <a:gdLst>
                <a:gd name="connsiteX0" fmla="*/ 0 w 68529"/>
                <a:gd name="connsiteY0" fmla="*/ 0 h 1546300"/>
                <a:gd name="connsiteX1" fmla="*/ 68530 w 68529"/>
                <a:gd name="connsiteY1" fmla="*/ 0 h 1546300"/>
                <a:gd name="connsiteX2" fmla="*/ 68530 w 68529"/>
                <a:gd name="connsiteY2" fmla="*/ 1546301 h 1546300"/>
                <a:gd name="connsiteX3" fmla="*/ 0 w 68529"/>
                <a:gd name="connsiteY3" fmla="*/ 1546301 h 1546300"/>
              </a:gdLst>
              <a:ahLst/>
              <a:cxnLst>
                <a:cxn ang="0">
                  <a:pos x="connsiteX0" y="connsiteY0"/>
                </a:cxn>
                <a:cxn ang="0">
                  <a:pos x="connsiteX1" y="connsiteY1"/>
                </a:cxn>
                <a:cxn ang="0">
                  <a:pos x="connsiteX2" y="connsiteY2"/>
                </a:cxn>
                <a:cxn ang="0">
                  <a:pos x="connsiteX3" y="connsiteY3"/>
                </a:cxn>
              </a:cxnLst>
              <a:rect l="l" t="t" r="r" b="b"/>
              <a:pathLst>
                <a:path w="68529" h="1546300">
                  <a:moveTo>
                    <a:pt x="0" y="0"/>
                  </a:moveTo>
                  <a:lnTo>
                    <a:pt x="68530" y="0"/>
                  </a:lnTo>
                  <a:lnTo>
                    <a:pt x="68530" y="1546301"/>
                  </a:lnTo>
                  <a:lnTo>
                    <a:pt x="0" y="1546301"/>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37" name="Freeform: Shape 236">
              <a:extLst>
                <a:ext uri="{FF2B5EF4-FFF2-40B4-BE49-F238E27FC236}">
                  <a16:creationId xmlns:a16="http://schemas.microsoft.com/office/drawing/2014/main" id="{D41A52AB-FB9F-7EDE-AC3A-39DE922923B2}"/>
                </a:ext>
              </a:extLst>
            </p:cNvPr>
            <p:cNvSpPr/>
            <p:nvPr/>
          </p:nvSpPr>
          <p:spPr>
            <a:xfrm>
              <a:off x="1753745" y="2293318"/>
              <a:ext cx="62718" cy="1299402"/>
            </a:xfrm>
            <a:custGeom>
              <a:avLst/>
              <a:gdLst>
                <a:gd name="connsiteX0" fmla="*/ 0 w 68529"/>
                <a:gd name="connsiteY0" fmla="*/ 0 h 1341602"/>
                <a:gd name="connsiteX1" fmla="*/ 68530 w 68529"/>
                <a:gd name="connsiteY1" fmla="*/ 0 h 1341602"/>
                <a:gd name="connsiteX2" fmla="*/ 68530 w 68529"/>
                <a:gd name="connsiteY2" fmla="*/ 1341602 h 1341602"/>
                <a:gd name="connsiteX3" fmla="*/ 0 w 68529"/>
                <a:gd name="connsiteY3" fmla="*/ 1341602 h 1341602"/>
              </a:gdLst>
              <a:ahLst/>
              <a:cxnLst>
                <a:cxn ang="0">
                  <a:pos x="connsiteX0" y="connsiteY0"/>
                </a:cxn>
                <a:cxn ang="0">
                  <a:pos x="connsiteX1" y="connsiteY1"/>
                </a:cxn>
                <a:cxn ang="0">
                  <a:pos x="connsiteX2" y="connsiteY2"/>
                </a:cxn>
                <a:cxn ang="0">
                  <a:pos x="connsiteX3" y="connsiteY3"/>
                </a:cxn>
              </a:cxnLst>
              <a:rect l="l" t="t" r="r" b="b"/>
              <a:pathLst>
                <a:path w="68529" h="1341602">
                  <a:moveTo>
                    <a:pt x="0" y="0"/>
                  </a:moveTo>
                  <a:lnTo>
                    <a:pt x="68530" y="0"/>
                  </a:lnTo>
                  <a:lnTo>
                    <a:pt x="68530" y="1341602"/>
                  </a:lnTo>
                  <a:lnTo>
                    <a:pt x="0" y="1341602"/>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38" name="Freeform: Shape 237">
              <a:extLst>
                <a:ext uri="{FF2B5EF4-FFF2-40B4-BE49-F238E27FC236}">
                  <a16:creationId xmlns:a16="http://schemas.microsoft.com/office/drawing/2014/main" id="{B686199A-1767-FA45-CB88-D0D2909444D7}"/>
                </a:ext>
              </a:extLst>
            </p:cNvPr>
            <p:cNvSpPr/>
            <p:nvPr/>
          </p:nvSpPr>
          <p:spPr>
            <a:xfrm>
              <a:off x="1829112" y="2321887"/>
              <a:ext cx="62718" cy="1270833"/>
            </a:xfrm>
            <a:custGeom>
              <a:avLst/>
              <a:gdLst>
                <a:gd name="connsiteX0" fmla="*/ 0 w 68529"/>
                <a:gd name="connsiteY0" fmla="*/ 0 h 1312105"/>
                <a:gd name="connsiteX1" fmla="*/ 68530 w 68529"/>
                <a:gd name="connsiteY1" fmla="*/ 0 h 1312105"/>
                <a:gd name="connsiteX2" fmla="*/ 68530 w 68529"/>
                <a:gd name="connsiteY2" fmla="*/ 1312105 h 1312105"/>
                <a:gd name="connsiteX3" fmla="*/ 0 w 68529"/>
                <a:gd name="connsiteY3" fmla="*/ 1312105 h 1312105"/>
              </a:gdLst>
              <a:ahLst/>
              <a:cxnLst>
                <a:cxn ang="0">
                  <a:pos x="connsiteX0" y="connsiteY0"/>
                </a:cxn>
                <a:cxn ang="0">
                  <a:pos x="connsiteX1" y="connsiteY1"/>
                </a:cxn>
                <a:cxn ang="0">
                  <a:pos x="connsiteX2" y="connsiteY2"/>
                </a:cxn>
                <a:cxn ang="0">
                  <a:pos x="connsiteX3" y="connsiteY3"/>
                </a:cxn>
              </a:cxnLst>
              <a:rect l="l" t="t" r="r" b="b"/>
              <a:pathLst>
                <a:path w="68529" h="1312105">
                  <a:moveTo>
                    <a:pt x="0" y="0"/>
                  </a:moveTo>
                  <a:lnTo>
                    <a:pt x="68530" y="0"/>
                  </a:lnTo>
                  <a:lnTo>
                    <a:pt x="68530" y="1312105"/>
                  </a:lnTo>
                  <a:lnTo>
                    <a:pt x="0" y="131210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39" name="Freeform: Shape 238">
              <a:extLst>
                <a:ext uri="{FF2B5EF4-FFF2-40B4-BE49-F238E27FC236}">
                  <a16:creationId xmlns:a16="http://schemas.microsoft.com/office/drawing/2014/main" id="{53E0806E-9A65-CA12-F2E8-693586CE7CA1}"/>
                </a:ext>
              </a:extLst>
            </p:cNvPr>
            <p:cNvSpPr/>
            <p:nvPr/>
          </p:nvSpPr>
          <p:spPr>
            <a:xfrm>
              <a:off x="1904479" y="2434686"/>
              <a:ext cx="62718" cy="1158034"/>
            </a:xfrm>
            <a:custGeom>
              <a:avLst/>
              <a:gdLst>
                <a:gd name="connsiteX0" fmla="*/ 0 w 68529"/>
                <a:gd name="connsiteY0" fmla="*/ 0 h 1195643"/>
                <a:gd name="connsiteX1" fmla="*/ 68530 w 68529"/>
                <a:gd name="connsiteY1" fmla="*/ 0 h 1195643"/>
                <a:gd name="connsiteX2" fmla="*/ 68530 w 68529"/>
                <a:gd name="connsiteY2" fmla="*/ 1195643 h 1195643"/>
                <a:gd name="connsiteX3" fmla="*/ 0 w 68529"/>
                <a:gd name="connsiteY3" fmla="*/ 1195643 h 1195643"/>
              </a:gdLst>
              <a:ahLst/>
              <a:cxnLst>
                <a:cxn ang="0">
                  <a:pos x="connsiteX0" y="connsiteY0"/>
                </a:cxn>
                <a:cxn ang="0">
                  <a:pos x="connsiteX1" y="connsiteY1"/>
                </a:cxn>
                <a:cxn ang="0">
                  <a:pos x="connsiteX2" y="connsiteY2"/>
                </a:cxn>
                <a:cxn ang="0">
                  <a:pos x="connsiteX3" y="connsiteY3"/>
                </a:cxn>
              </a:cxnLst>
              <a:rect l="l" t="t" r="r" b="b"/>
              <a:pathLst>
                <a:path w="68529" h="1195643">
                  <a:moveTo>
                    <a:pt x="0" y="0"/>
                  </a:moveTo>
                  <a:lnTo>
                    <a:pt x="68530" y="0"/>
                  </a:lnTo>
                  <a:lnTo>
                    <a:pt x="68530" y="1195643"/>
                  </a:lnTo>
                  <a:lnTo>
                    <a:pt x="0" y="1195643"/>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40" name="Freeform: Shape 239">
              <a:extLst>
                <a:ext uri="{FF2B5EF4-FFF2-40B4-BE49-F238E27FC236}">
                  <a16:creationId xmlns:a16="http://schemas.microsoft.com/office/drawing/2014/main" id="{9152368C-C071-B1FF-A15F-BE2018F1B753}"/>
                </a:ext>
              </a:extLst>
            </p:cNvPr>
            <p:cNvSpPr/>
            <p:nvPr/>
          </p:nvSpPr>
          <p:spPr>
            <a:xfrm>
              <a:off x="1979846" y="2529629"/>
              <a:ext cx="62718" cy="1063091"/>
            </a:xfrm>
            <a:custGeom>
              <a:avLst/>
              <a:gdLst>
                <a:gd name="connsiteX0" fmla="*/ 0 w 68529"/>
                <a:gd name="connsiteY0" fmla="*/ 0 h 1097616"/>
                <a:gd name="connsiteX1" fmla="*/ 68530 w 68529"/>
                <a:gd name="connsiteY1" fmla="*/ 0 h 1097616"/>
                <a:gd name="connsiteX2" fmla="*/ 68530 w 68529"/>
                <a:gd name="connsiteY2" fmla="*/ 1097617 h 1097616"/>
                <a:gd name="connsiteX3" fmla="*/ 0 w 68529"/>
                <a:gd name="connsiteY3" fmla="*/ 1097617 h 1097616"/>
              </a:gdLst>
              <a:ahLst/>
              <a:cxnLst>
                <a:cxn ang="0">
                  <a:pos x="connsiteX0" y="connsiteY0"/>
                </a:cxn>
                <a:cxn ang="0">
                  <a:pos x="connsiteX1" y="connsiteY1"/>
                </a:cxn>
                <a:cxn ang="0">
                  <a:pos x="connsiteX2" y="connsiteY2"/>
                </a:cxn>
                <a:cxn ang="0">
                  <a:pos x="connsiteX3" y="connsiteY3"/>
                </a:cxn>
              </a:cxnLst>
              <a:rect l="l" t="t" r="r" b="b"/>
              <a:pathLst>
                <a:path w="68529" h="1097616">
                  <a:moveTo>
                    <a:pt x="0" y="0"/>
                  </a:moveTo>
                  <a:lnTo>
                    <a:pt x="68530" y="0"/>
                  </a:lnTo>
                  <a:lnTo>
                    <a:pt x="68530" y="1097617"/>
                  </a:lnTo>
                  <a:lnTo>
                    <a:pt x="0" y="1097617"/>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41" name="Freeform: Shape 240">
              <a:extLst>
                <a:ext uri="{FF2B5EF4-FFF2-40B4-BE49-F238E27FC236}">
                  <a16:creationId xmlns:a16="http://schemas.microsoft.com/office/drawing/2014/main" id="{DF6051E0-0E65-7C74-B2FA-219691882F7C}"/>
                </a:ext>
              </a:extLst>
            </p:cNvPr>
            <p:cNvSpPr/>
            <p:nvPr/>
          </p:nvSpPr>
          <p:spPr>
            <a:xfrm>
              <a:off x="2055214" y="2567680"/>
              <a:ext cx="62718" cy="1025040"/>
            </a:xfrm>
            <a:custGeom>
              <a:avLst/>
              <a:gdLst>
                <a:gd name="connsiteX0" fmla="*/ 0 w 68529"/>
                <a:gd name="connsiteY0" fmla="*/ 0 h 1058329"/>
                <a:gd name="connsiteX1" fmla="*/ 68530 w 68529"/>
                <a:gd name="connsiteY1" fmla="*/ 0 h 1058329"/>
                <a:gd name="connsiteX2" fmla="*/ 68530 w 68529"/>
                <a:gd name="connsiteY2" fmla="*/ 1058330 h 1058329"/>
                <a:gd name="connsiteX3" fmla="*/ 0 w 68529"/>
                <a:gd name="connsiteY3" fmla="*/ 1058330 h 1058329"/>
              </a:gdLst>
              <a:ahLst/>
              <a:cxnLst>
                <a:cxn ang="0">
                  <a:pos x="connsiteX0" y="connsiteY0"/>
                </a:cxn>
                <a:cxn ang="0">
                  <a:pos x="connsiteX1" y="connsiteY1"/>
                </a:cxn>
                <a:cxn ang="0">
                  <a:pos x="connsiteX2" y="connsiteY2"/>
                </a:cxn>
                <a:cxn ang="0">
                  <a:pos x="connsiteX3" y="connsiteY3"/>
                </a:cxn>
              </a:cxnLst>
              <a:rect l="l" t="t" r="r" b="b"/>
              <a:pathLst>
                <a:path w="68529" h="1058329">
                  <a:moveTo>
                    <a:pt x="0" y="0"/>
                  </a:moveTo>
                  <a:lnTo>
                    <a:pt x="68530" y="0"/>
                  </a:lnTo>
                  <a:lnTo>
                    <a:pt x="68530" y="1058330"/>
                  </a:lnTo>
                  <a:lnTo>
                    <a:pt x="0" y="1058330"/>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42" name="Freeform: Shape 241">
              <a:extLst>
                <a:ext uri="{FF2B5EF4-FFF2-40B4-BE49-F238E27FC236}">
                  <a16:creationId xmlns:a16="http://schemas.microsoft.com/office/drawing/2014/main" id="{59F48DDA-077C-DABE-849E-6F5ABCC6B86C}"/>
                </a:ext>
              </a:extLst>
            </p:cNvPr>
            <p:cNvSpPr/>
            <p:nvPr/>
          </p:nvSpPr>
          <p:spPr>
            <a:xfrm>
              <a:off x="2130581" y="2719023"/>
              <a:ext cx="62718" cy="873698"/>
            </a:xfrm>
            <a:custGeom>
              <a:avLst/>
              <a:gdLst>
                <a:gd name="connsiteX0" fmla="*/ 0 w 68529"/>
                <a:gd name="connsiteY0" fmla="*/ 0 h 902072"/>
                <a:gd name="connsiteX1" fmla="*/ 68530 w 68529"/>
                <a:gd name="connsiteY1" fmla="*/ 0 h 902072"/>
                <a:gd name="connsiteX2" fmla="*/ 68530 w 68529"/>
                <a:gd name="connsiteY2" fmla="*/ 902072 h 902072"/>
                <a:gd name="connsiteX3" fmla="*/ 0 w 68529"/>
                <a:gd name="connsiteY3" fmla="*/ 902072 h 902072"/>
              </a:gdLst>
              <a:ahLst/>
              <a:cxnLst>
                <a:cxn ang="0">
                  <a:pos x="connsiteX0" y="connsiteY0"/>
                </a:cxn>
                <a:cxn ang="0">
                  <a:pos x="connsiteX1" y="connsiteY1"/>
                </a:cxn>
                <a:cxn ang="0">
                  <a:pos x="connsiteX2" y="connsiteY2"/>
                </a:cxn>
                <a:cxn ang="0">
                  <a:pos x="connsiteX3" y="connsiteY3"/>
                </a:cxn>
              </a:cxnLst>
              <a:rect l="l" t="t" r="r" b="b"/>
              <a:pathLst>
                <a:path w="68529" h="902072">
                  <a:moveTo>
                    <a:pt x="0" y="0"/>
                  </a:moveTo>
                  <a:lnTo>
                    <a:pt x="68530" y="0"/>
                  </a:lnTo>
                  <a:lnTo>
                    <a:pt x="68530" y="902072"/>
                  </a:lnTo>
                  <a:lnTo>
                    <a:pt x="0" y="902072"/>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43" name="Freeform: Shape 242">
              <a:extLst>
                <a:ext uri="{FF2B5EF4-FFF2-40B4-BE49-F238E27FC236}">
                  <a16:creationId xmlns:a16="http://schemas.microsoft.com/office/drawing/2014/main" id="{427E1F46-6D03-C846-8225-8D6379455232}"/>
                </a:ext>
              </a:extLst>
            </p:cNvPr>
            <p:cNvSpPr/>
            <p:nvPr/>
          </p:nvSpPr>
          <p:spPr>
            <a:xfrm>
              <a:off x="2205948" y="2756212"/>
              <a:ext cx="62718" cy="836508"/>
            </a:xfrm>
            <a:custGeom>
              <a:avLst/>
              <a:gdLst>
                <a:gd name="connsiteX0" fmla="*/ 0 w 68529"/>
                <a:gd name="connsiteY0" fmla="*/ 0 h 863675"/>
                <a:gd name="connsiteX1" fmla="*/ 68530 w 68529"/>
                <a:gd name="connsiteY1" fmla="*/ 0 h 863675"/>
                <a:gd name="connsiteX2" fmla="*/ 68530 w 68529"/>
                <a:gd name="connsiteY2" fmla="*/ 863676 h 863675"/>
                <a:gd name="connsiteX3" fmla="*/ 0 w 68529"/>
                <a:gd name="connsiteY3" fmla="*/ 863676 h 863675"/>
              </a:gdLst>
              <a:ahLst/>
              <a:cxnLst>
                <a:cxn ang="0">
                  <a:pos x="connsiteX0" y="connsiteY0"/>
                </a:cxn>
                <a:cxn ang="0">
                  <a:pos x="connsiteX1" y="connsiteY1"/>
                </a:cxn>
                <a:cxn ang="0">
                  <a:pos x="connsiteX2" y="connsiteY2"/>
                </a:cxn>
                <a:cxn ang="0">
                  <a:pos x="connsiteX3" y="connsiteY3"/>
                </a:cxn>
              </a:cxnLst>
              <a:rect l="l" t="t" r="r" b="b"/>
              <a:pathLst>
                <a:path w="68529" h="863675">
                  <a:moveTo>
                    <a:pt x="0" y="0"/>
                  </a:moveTo>
                  <a:lnTo>
                    <a:pt x="68530" y="0"/>
                  </a:lnTo>
                  <a:lnTo>
                    <a:pt x="68530" y="863676"/>
                  </a:lnTo>
                  <a:lnTo>
                    <a:pt x="0" y="863676"/>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44" name="Freeform: Shape 243">
              <a:extLst>
                <a:ext uri="{FF2B5EF4-FFF2-40B4-BE49-F238E27FC236}">
                  <a16:creationId xmlns:a16="http://schemas.microsoft.com/office/drawing/2014/main" id="{C6AA7603-36AE-6A87-611D-4A4EB66458AF}"/>
                </a:ext>
              </a:extLst>
            </p:cNvPr>
            <p:cNvSpPr/>
            <p:nvPr/>
          </p:nvSpPr>
          <p:spPr>
            <a:xfrm>
              <a:off x="2281315" y="2793770"/>
              <a:ext cx="62718" cy="798950"/>
            </a:xfrm>
            <a:custGeom>
              <a:avLst/>
              <a:gdLst>
                <a:gd name="connsiteX0" fmla="*/ 0 w 68529"/>
                <a:gd name="connsiteY0" fmla="*/ 0 h 824897"/>
                <a:gd name="connsiteX1" fmla="*/ 68530 w 68529"/>
                <a:gd name="connsiteY1" fmla="*/ 0 h 824897"/>
                <a:gd name="connsiteX2" fmla="*/ 68530 w 68529"/>
                <a:gd name="connsiteY2" fmla="*/ 824897 h 824897"/>
                <a:gd name="connsiteX3" fmla="*/ 0 w 68529"/>
                <a:gd name="connsiteY3" fmla="*/ 824897 h 824897"/>
              </a:gdLst>
              <a:ahLst/>
              <a:cxnLst>
                <a:cxn ang="0">
                  <a:pos x="connsiteX0" y="connsiteY0"/>
                </a:cxn>
                <a:cxn ang="0">
                  <a:pos x="connsiteX1" y="connsiteY1"/>
                </a:cxn>
                <a:cxn ang="0">
                  <a:pos x="connsiteX2" y="connsiteY2"/>
                </a:cxn>
                <a:cxn ang="0">
                  <a:pos x="connsiteX3" y="connsiteY3"/>
                </a:cxn>
              </a:cxnLst>
              <a:rect l="l" t="t" r="r" b="b"/>
              <a:pathLst>
                <a:path w="68529" h="824897">
                  <a:moveTo>
                    <a:pt x="0" y="0"/>
                  </a:moveTo>
                  <a:lnTo>
                    <a:pt x="68530" y="0"/>
                  </a:lnTo>
                  <a:lnTo>
                    <a:pt x="68530" y="824897"/>
                  </a:lnTo>
                  <a:lnTo>
                    <a:pt x="0" y="824897"/>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45" name="Freeform: Shape 244">
              <a:extLst>
                <a:ext uri="{FF2B5EF4-FFF2-40B4-BE49-F238E27FC236}">
                  <a16:creationId xmlns:a16="http://schemas.microsoft.com/office/drawing/2014/main" id="{2D8D8A12-A01C-EEAA-64F7-B46B6A9ADC81}"/>
                </a:ext>
              </a:extLst>
            </p:cNvPr>
            <p:cNvSpPr/>
            <p:nvPr/>
          </p:nvSpPr>
          <p:spPr>
            <a:xfrm>
              <a:off x="2356683" y="2832314"/>
              <a:ext cx="62718" cy="760406"/>
            </a:xfrm>
            <a:custGeom>
              <a:avLst/>
              <a:gdLst>
                <a:gd name="connsiteX0" fmla="*/ 0 w 68529"/>
                <a:gd name="connsiteY0" fmla="*/ 0 h 785101"/>
                <a:gd name="connsiteX1" fmla="*/ 68529 w 68529"/>
                <a:gd name="connsiteY1" fmla="*/ 0 h 785101"/>
                <a:gd name="connsiteX2" fmla="*/ 68529 w 68529"/>
                <a:gd name="connsiteY2" fmla="*/ 785102 h 785101"/>
                <a:gd name="connsiteX3" fmla="*/ 0 w 68529"/>
                <a:gd name="connsiteY3" fmla="*/ 785102 h 785101"/>
              </a:gdLst>
              <a:ahLst/>
              <a:cxnLst>
                <a:cxn ang="0">
                  <a:pos x="connsiteX0" y="connsiteY0"/>
                </a:cxn>
                <a:cxn ang="0">
                  <a:pos x="connsiteX1" y="connsiteY1"/>
                </a:cxn>
                <a:cxn ang="0">
                  <a:pos x="connsiteX2" y="connsiteY2"/>
                </a:cxn>
                <a:cxn ang="0">
                  <a:pos x="connsiteX3" y="connsiteY3"/>
                </a:cxn>
              </a:cxnLst>
              <a:rect l="l" t="t" r="r" b="b"/>
              <a:pathLst>
                <a:path w="68529" h="785101">
                  <a:moveTo>
                    <a:pt x="0" y="0"/>
                  </a:moveTo>
                  <a:lnTo>
                    <a:pt x="68529" y="0"/>
                  </a:lnTo>
                  <a:lnTo>
                    <a:pt x="68529" y="785102"/>
                  </a:lnTo>
                  <a:lnTo>
                    <a:pt x="0" y="785102"/>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46" name="Freeform: Shape 245">
              <a:extLst>
                <a:ext uri="{FF2B5EF4-FFF2-40B4-BE49-F238E27FC236}">
                  <a16:creationId xmlns:a16="http://schemas.microsoft.com/office/drawing/2014/main" id="{D00534B8-6EE9-7192-F289-4CB9840996C5}"/>
                </a:ext>
              </a:extLst>
            </p:cNvPr>
            <p:cNvSpPr/>
            <p:nvPr/>
          </p:nvSpPr>
          <p:spPr>
            <a:xfrm>
              <a:off x="2432050" y="2860884"/>
              <a:ext cx="62718" cy="731837"/>
            </a:xfrm>
            <a:custGeom>
              <a:avLst/>
              <a:gdLst>
                <a:gd name="connsiteX0" fmla="*/ 0 w 68529"/>
                <a:gd name="connsiteY0" fmla="*/ 0 h 755604"/>
                <a:gd name="connsiteX1" fmla="*/ 68530 w 68529"/>
                <a:gd name="connsiteY1" fmla="*/ 0 h 755604"/>
                <a:gd name="connsiteX2" fmla="*/ 68530 w 68529"/>
                <a:gd name="connsiteY2" fmla="*/ 755605 h 755604"/>
                <a:gd name="connsiteX3" fmla="*/ 0 w 68529"/>
                <a:gd name="connsiteY3" fmla="*/ 755605 h 755604"/>
              </a:gdLst>
              <a:ahLst/>
              <a:cxnLst>
                <a:cxn ang="0">
                  <a:pos x="connsiteX0" y="connsiteY0"/>
                </a:cxn>
                <a:cxn ang="0">
                  <a:pos x="connsiteX1" y="connsiteY1"/>
                </a:cxn>
                <a:cxn ang="0">
                  <a:pos x="connsiteX2" y="connsiteY2"/>
                </a:cxn>
                <a:cxn ang="0">
                  <a:pos x="connsiteX3" y="connsiteY3"/>
                </a:cxn>
              </a:cxnLst>
              <a:rect l="l" t="t" r="r" b="b"/>
              <a:pathLst>
                <a:path w="68529" h="755604">
                  <a:moveTo>
                    <a:pt x="0" y="0"/>
                  </a:moveTo>
                  <a:lnTo>
                    <a:pt x="68530" y="0"/>
                  </a:lnTo>
                  <a:lnTo>
                    <a:pt x="68530" y="755605"/>
                  </a:lnTo>
                  <a:lnTo>
                    <a:pt x="0" y="755605"/>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47" name="Freeform: Shape 246">
              <a:extLst>
                <a:ext uri="{FF2B5EF4-FFF2-40B4-BE49-F238E27FC236}">
                  <a16:creationId xmlns:a16="http://schemas.microsoft.com/office/drawing/2014/main" id="{65C3F415-58FE-CCE4-C874-3505C5004537}"/>
                </a:ext>
              </a:extLst>
            </p:cNvPr>
            <p:cNvSpPr/>
            <p:nvPr/>
          </p:nvSpPr>
          <p:spPr>
            <a:xfrm>
              <a:off x="2507417" y="2860884"/>
              <a:ext cx="62718" cy="731837"/>
            </a:xfrm>
            <a:custGeom>
              <a:avLst/>
              <a:gdLst>
                <a:gd name="connsiteX0" fmla="*/ 0 w 68529"/>
                <a:gd name="connsiteY0" fmla="*/ 0 h 755604"/>
                <a:gd name="connsiteX1" fmla="*/ 68530 w 68529"/>
                <a:gd name="connsiteY1" fmla="*/ 0 h 755604"/>
                <a:gd name="connsiteX2" fmla="*/ 68530 w 68529"/>
                <a:gd name="connsiteY2" fmla="*/ 755605 h 755604"/>
                <a:gd name="connsiteX3" fmla="*/ 0 w 68529"/>
                <a:gd name="connsiteY3" fmla="*/ 755605 h 755604"/>
              </a:gdLst>
              <a:ahLst/>
              <a:cxnLst>
                <a:cxn ang="0">
                  <a:pos x="connsiteX0" y="connsiteY0"/>
                </a:cxn>
                <a:cxn ang="0">
                  <a:pos x="connsiteX1" y="connsiteY1"/>
                </a:cxn>
                <a:cxn ang="0">
                  <a:pos x="connsiteX2" y="connsiteY2"/>
                </a:cxn>
                <a:cxn ang="0">
                  <a:pos x="connsiteX3" y="connsiteY3"/>
                </a:cxn>
              </a:cxnLst>
              <a:rect l="l" t="t" r="r" b="b"/>
              <a:pathLst>
                <a:path w="68529" h="755604">
                  <a:moveTo>
                    <a:pt x="0" y="0"/>
                  </a:moveTo>
                  <a:lnTo>
                    <a:pt x="68530" y="0"/>
                  </a:lnTo>
                  <a:lnTo>
                    <a:pt x="68530" y="755605"/>
                  </a:lnTo>
                  <a:lnTo>
                    <a:pt x="0" y="755605"/>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48" name="Freeform: Shape 247">
              <a:extLst>
                <a:ext uri="{FF2B5EF4-FFF2-40B4-BE49-F238E27FC236}">
                  <a16:creationId xmlns:a16="http://schemas.microsoft.com/office/drawing/2014/main" id="{BFDB16DD-0F03-8624-6A20-BC3479EA5DCC}"/>
                </a:ext>
              </a:extLst>
            </p:cNvPr>
            <p:cNvSpPr/>
            <p:nvPr/>
          </p:nvSpPr>
          <p:spPr>
            <a:xfrm>
              <a:off x="2582784" y="2908786"/>
              <a:ext cx="62718" cy="683934"/>
            </a:xfrm>
            <a:custGeom>
              <a:avLst/>
              <a:gdLst>
                <a:gd name="connsiteX0" fmla="*/ 0 w 68529"/>
                <a:gd name="connsiteY0" fmla="*/ 0 h 706146"/>
                <a:gd name="connsiteX1" fmla="*/ 68530 w 68529"/>
                <a:gd name="connsiteY1" fmla="*/ 0 h 706146"/>
                <a:gd name="connsiteX2" fmla="*/ 68530 w 68529"/>
                <a:gd name="connsiteY2" fmla="*/ 706147 h 706146"/>
                <a:gd name="connsiteX3" fmla="*/ 0 w 68529"/>
                <a:gd name="connsiteY3" fmla="*/ 706147 h 706146"/>
              </a:gdLst>
              <a:ahLst/>
              <a:cxnLst>
                <a:cxn ang="0">
                  <a:pos x="connsiteX0" y="connsiteY0"/>
                </a:cxn>
                <a:cxn ang="0">
                  <a:pos x="connsiteX1" y="connsiteY1"/>
                </a:cxn>
                <a:cxn ang="0">
                  <a:pos x="connsiteX2" y="connsiteY2"/>
                </a:cxn>
                <a:cxn ang="0">
                  <a:pos x="connsiteX3" y="connsiteY3"/>
                </a:cxn>
              </a:cxnLst>
              <a:rect l="l" t="t" r="r" b="b"/>
              <a:pathLst>
                <a:path w="68529" h="706146">
                  <a:moveTo>
                    <a:pt x="0" y="0"/>
                  </a:moveTo>
                  <a:lnTo>
                    <a:pt x="68530" y="0"/>
                  </a:lnTo>
                  <a:lnTo>
                    <a:pt x="68530" y="706147"/>
                  </a:lnTo>
                  <a:lnTo>
                    <a:pt x="0" y="706147"/>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49" name="Freeform: Shape 248">
              <a:extLst>
                <a:ext uri="{FF2B5EF4-FFF2-40B4-BE49-F238E27FC236}">
                  <a16:creationId xmlns:a16="http://schemas.microsoft.com/office/drawing/2014/main" id="{86003736-E53C-D5DE-F160-6A4573E9277C}"/>
                </a:ext>
              </a:extLst>
            </p:cNvPr>
            <p:cNvSpPr/>
            <p:nvPr/>
          </p:nvSpPr>
          <p:spPr>
            <a:xfrm>
              <a:off x="2658152" y="2917036"/>
              <a:ext cx="62718" cy="675684"/>
            </a:xfrm>
            <a:custGeom>
              <a:avLst/>
              <a:gdLst>
                <a:gd name="connsiteX0" fmla="*/ 0 w 68529"/>
                <a:gd name="connsiteY0" fmla="*/ 0 h 697628"/>
                <a:gd name="connsiteX1" fmla="*/ 68530 w 68529"/>
                <a:gd name="connsiteY1" fmla="*/ 0 h 697628"/>
                <a:gd name="connsiteX2" fmla="*/ 68530 w 68529"/>
                <a:gd name="connsiteY2" fmla="*/ 697628 h 697628"/>
                <a:gd name="connsiteX3" fmla="*/ 0 w 68529"/>
                <a:gd name="connsiteY3" fmla="*/ 697628 h 697628"/>
              </a:gdLst>
              <a:ahLst/>
              <a:cxnLst>
                <a:cxn ang="0">
                  <a:pos x="connsiteX0" y="connsiteY0"/>
                </a:cxn>
                <a:cxn ang="0">
                  <a:pos x="connsiteX1" y="connsiteY1"/>
                </a:cxn>
                <a:cxn ang="0">
                  <a:pos x="connsiteX2" y="connsiteY2"/>
                </a:cxn>
                <a:cxn ang="0">
                  <a:pos x="connsiteX3" y="connsiteY3"/>
                </a:cxn>
              </a:cxnLst>
              <a:rect l="l" t="t" r="r" b="b"/>
              <a:pathLst>
                <a:path w="68529" h="697628">
                  <a:moveTo>
                    <a:pt x="0" y="0"/>
                  </a:moveTo>
                  <a:lnTo>
                    <a:pt x="68530" y="0"/>
                  </a:lnTo>
                  <a:lnTo>
                    <a:pt x="68530" y="697628"/>
                  </a:lnTo>
                  <a:lnTo>
                    <a:pt x="0" y="697628"/>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50" name="Freeform: Shape 249">
              <a:extLst>
                <a:ext uri="{FF2B5EF4-FFF2-40B4-BE49-F238E27FC236}">
                  <a16:creationId xmlns:a16="http://schemas.microsoft.com/office/drawing/2014/main" id="{151EAC38-C343-FBEA-B73A-E4B820AEA013}"/>
                </a:ext>
              </a:extLst>
            </p:cNvPr>
            <p:cNvSpPr/>
            <p:nvPr/>
          </p:nvSpPr>
          <p:spPr>
            <a:xfrm>
              <a:off x="2733519" y="2982671"/>
              <a:ext cx="62718" cy="610049"/>
            </a:xfrm>
            <a:custGeom>
              <a:avLst/>
              <a:gdLst>
                <a:gd name="connsiteX0" fmla="*/ 0 w 68529"/>
                <a:gd name="connsiteY0" fmla="*/ 0 h 629861"/>
                <a:gd name="connsiteX1" fmla="*/ 68530 w 68529"/>
                <a:gd name="connsiteY1" fmla="*/ 0 h 629861"/>
                <a:gd name="connsiteX2" fmla="*/ 68530 w 68529"/>
                <a:gd name="connsiteY2" fmla="*/ 629861 h 629861"/>
                <a:gd name="connsiteX3" fmla="*/ 0 w 68529"/>
                <a:gd name="connsiteY3" fmla="*/ 629861 h 629861"/>
              </a:gdLst>
              <a:ahLst/>
              <a:cxnLst>
                <a:cxn ang="0">
                  <a:pos x="connsiteX0" y="connsiteY0"/>
                </a:cxn>
                <a:cxn ang="0">
                  <a:pos x="connsiteX1" y="connsiteY1"/>
                </a:cxn>
                <a:cxn ang="0">
                  <a:pos x="connsiteX2" y="connsiteY2"/>
                </a:cxn>
                <a:cxn ang="0">
                  <a:pos x="connsiteX3" y="connsiteY3"/>
                </a:cxn>
              </a:cxnLst>
              <a:rect l="l" t="t" r="r" b="b"/>
              <a:pathLst>
                <a:path w="68529" h="629861">
                  <a:moveTo>
                    <a:pt x="0" y="0"/>
                  </a:moveTo>
                  <a:lnTo>
                    <a:pt x="68530" y="0"/>
                  </a:lnTo>
                  <a:lnTo>
                    <a:pt x="68530" y="629861"/>
                  </a:lnTo>
                  <a:lnTo>
                    <a:pt x="0" y="629861"/>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51" name="Freeform: Shape 250">
              <a:extLst>
                <a:ext uri="{FF2B5EF4-FFF2-40B4-BE49-F238E27FC236}">
                  <a16:creationId xmlns:a16="http://schemas.microsoft.com/office/drawing/2014/main" id="{97835741-DDB2-A7FA-CB1B-7712EFF7D44E}"/>
                </a:ext>
              </a:extLst>
            </p:cNvPr>
            <p:cNvSpPr/>
            <p:nvPr/>
          </p:nvSpPr>
          <p:spPr>
            <a:xfrm>
              <a:off x="2808886" y="2982671"/>
              <a:ext cx="62718" cy="610049"/>
            </a:xfrm>
            <a:custGeom>
              <a:avLst/>
              <a:gdLst>
                <a:gd name="connsiteX0" fmla="*/ 0 w 68529"/>
                <a:gd name="connsiteY0" fmla="*/ 0 h 629861"/>
                <a:gd name="connsiteX1" fmla="*/ 68529 w 68529"/>
                <a:gd name="connsiteY1" fmla="*/ 0 h 629861"/>
                <a:gd name="connsiteX2" fmla="*/ 68529 w 68529"/>
                <a:gd name="connsiteY2" fmla="*/ 629861 h 629861"/>
                <a:gd name="connsiteX3" fmla="*/ 0 w 68529"/>
                <a:gd name="connsiteY3" fmla="*/ 629861 h 629861"/>
              </a:gdLst>
              <a:ahLst/>
              <a:cxnLst>
                <a:cxn ang="0">
                  <a:pos x="connsiteX0" y="connsiteY0"/>
                </a:cxn>
                <a:cxn ang="0">
                  <a:pos x="connsiteX1" y="connsiteY1"/>
                </a:cxn>
                <a:cxn ang="0">
                  <a:pos x="connsiteX2" y="connsiteY2"/>
                </a:cxn>
                <a:cxn ang="0">
                  <a:pos x="connsiteX3" y="connsiteY3"/>
                </a:cxn>
              </a:cxnLst>
              <a:rect l="l" t="t" r="r" b="b"/>
              <a:pathLst>
                <a:path w="68529" h="629861">
                  <a:moveTo>
                    <a:pt x="0" y="0"/>
                  </a:moveTo>
                  <a:lnTo>
                    <a:pt x="68529" y="0"/>
                  </a:lnTo>
                  <a:lnTo>
                    <a:pt x="68529" y="629861"/>
                  </a:lnTo>
                  <a:lnTo>
                    <a:pt x="0" y="629861"/>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52" name="Freeform: Shape 251">
              <a:extLst>
                <a:ext uri="{FF2B5EF4-FFF2-40B4-BE49-F238E27FC236}">
                  <a16:creationId xmlns:a16="http://schemas.microsoft.com/office/drawing/2014/main" id="{341AAD4C-4C49-855C-2E1D-2DE42CD0C1F4}"/>
                </a:ext>
              </a:extLst>
            </p:cNvPr>
            <p:cNvSpPr/>
            <p:nvPr/>
          </p:nvSpPr>
          <p:spPr>
            <a:xfrm>
              <a:off x="2884253" y="3030574"/>
              <a:ext cx="62718" cy="562147"/>
            </a:xfrm>
            <a:custGeom>
              <a:avLst/>
              <a:gdLst>
                <a:gd name="connsiteX0" fmla="*/ 0 w 68529"/>
                <a:gd name="connsiteY0" fmla="*/ 0 h 580403"/>
                <a:gd name="connsiteX1" fmla="*/ 68530 w 68529"/>
                <a:gd name="connsiteY1" fmla="*/ 0 h 580403"/>
                <a:gd name="connsiteX2" fmla="*/ 68530 w 68529"/>
                <a:gd name="connsiteY2" fmla="*/ 580403 h 580403"/>
                <a:gd name="connsiteX3" fmla="*/ 0 w 68529"/>
                <a:gd name="connsiteY3" fmla="*/ 580403 h 580403"/>
              </a:gdLst>
              <a:ahLst/>
              <a:cxnLst>
                <a:cxn ang="0">
                  <a:pos x="connsiteX0" y="connsiteY0"/>
                </a:cxn>
                <a:cxn ang="0">
                  <a:pos x="connsiteX1" y="connsiteY1"/>
                </a:cxn>
                <a:cxn ang="0">
                  <a:pos x="connsiteX2" y="connsiteY2"/>
                </a:cxn>
                <a:cxn ang="0">
                  <a:pos x="connsiteX3" y="connsiteY3"/>
                </a:cxn>
              </a:cxnLst>
              <a:rect l="l" t="t" r="r" b="b"/>
              <a:pathLst>
                <a:path w="68529" h="580403">
                  <a:moveTo>
                    <a:pt x="0" y="0"/>
                  </a:moveTo>
                  <a:lnTo>
                    <a:pt x="68530" y="0"/>
                  </a:lnTo>
                  <a:lnTo>
                    <a:pt x="68530" y="580403"/>
                  </a:lnTo>
                  <a:lnTo>
                    <a:pt x="0" y="580403"/>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53" name="Freeform: Shape 252">
              <a:extLst>
                <a:ext uri="{FF2B5EF4-FFF2-40B4-BE49-F238E27FC236}">
                  <a16:creationId xmlns:a16="http://schemas.microsoft.com/office/drawing/2014/main" id="{2ECEB954-09B5-93A0-E4EE-761EF0CF4C80}"/>
                </a:ext>
              </a:extLst>
            </p:cNvPr>
            <p:cNvSpPr/>
            <p:nvPr/>
          </p:nvSpPr>
          <p:spPr>
            <a:xfrm>
              <a:off x="2959621" y="3030574"/>
              <a:ext cx="62718" cy="562147"/>
            </a:xfrm>
            <a:custGeom>
              <a:avLst/>
              <a:gdLst>
                <a:gd name="connsiteX0" fmla="*/ 0 w 68529"/>
                <a:gd name="connsiteY0" fmla="*/ 0 h 580403"/>
                <a:gd name="connsiteX1" fmla="*/ 68530 w 68529"/>
                <a:gd name="connsiteY1" fmla="*/ 0 h 580403"/>
                <a:gd name="connsiteX2" fmla="*/ 68530 w 68529"/>
                <a:gd name="connsiteY2" fmla="*/ 580403 h 580403"/>
                <a:gd name="connsiteX3" fmla="*/ 0 w 68529"/>
                <a:gd name="connsiteY3" fmla="*/ 580403 h 580403"/>
              </a:gdLst>
              <a:ahLst/>
              <a:cxnLst>
                <a:cxn ang="0">
                  <a:pos x="connsiteX0" y="connsiteY0"/>
                </a:cxn>
                <a:cxn ang="0">
                  <a:pos x="connsiteX1" y="connsiteY1"/>
                </a:cxn>
                <a:cxn ang="0">
                  <a:pos x="connsiteX2" y="connsiteY2"/>
                </a:cxn>
                <a:cxn ang="0">
                  <a:pos x="connsiteX3" y="connsiteY3"/>
                </a:cxn>
              </a:cxnLst>
              <a:rect l="l" t="t" r="r" b="b"/>
              <a:pathLst>
                <a:path w="68529" h="580403">
                  <a:moveTo>
                    <a:pt x="0" y="0"/>
                  </a:moveTo>
                  <a:lnTo>
                    <a:pt x="68530" y="0"/>
                  </a:lnTo>
                  <a:lnTo>
                    <a:pt x="68530" y="580403"/>
                  </a:lnTo>
                  <a:lnTo>
                    <a:pt x="0" y="580403"/>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54" name="Freeform: Shape 253">
              <a:extLst>
                <a:ext uri="{FF2B5EF4-FFF2-40B4-BE49-F238E27FC236}">
                  <a16:creationId xmlns:a16="http://schemas.microsoft.com/office/drawing/2014/main" id="{88AA62FD-364F-1BB7-4E89-B66DACD3C99E}"/>
                </a:ext>
              </a:extLst>
            </p:cNvPr>
            <p:cNvSpPr/>
            <p:nvPr/>
          </p:nvSpPr>
          <p:spPr>
            <a:xfrm>
              <a:off x="3034988" y="3078476"/>
              <a:ext cx="62718" cy="514243"/>
            </a:xfrm>
            <a:custGeom>
              <a:avLst/>
              <a:gdLst>
                <a:gd name="connsiteX0" fmla="*/ 0 w 68529"/>
                <a:gd name="connsiteY0" fmla="*/ 0 h 530944"/>
                <a:gd name="connsiteX1" fmla="*/ 68530 w 68529"/>
                <a:gd name="connsiteY1" fmla="*/ 0 h 530944"/>
                <a:gd name="connsiteX2" fmla="*/ 68530 w 68529"/>
                <a:gd name="connsiteY2" fmla="*/ 530945 h 530944"/>
                <a:gd name="connsiteX3" fmla="*/ 0 w 68529"/>
                <a:gd name="connsiteY3" fmla="*/ 530945 h 530944"/>
              </a:gdLst>
              <a:ahLst/>
              <a:cxnLst>
                <a:cxn ang="0">
                  <a:pos x="connsiteX0" y="connsiteY0"/>
                </a:cxn>
                <a:cxn ang="0">
                  <a:pos x="connsiteX1" y="connsiteY1"/>
                </a:cxn>
                <a:cxn ang="0">
                  <a:pos x="connsiteX2" y="connsiteY2"/>
                </a:cxn>
                <a:cxn ang="0">
                  <a:pos x="connsiteX3" y="connsiteY3"/>
                </a:cxn>
              </a:cxnLst>
              <a:rect l="l" t="t" r="r" b="b"/>
              <a:pathLst>
                <a:path w="68529" h="530944">
                  <a:moveTo>
                    <a:pt x="0" y="0"/>
                  </a:moveTo>
                  <a:lnTo>
                    <a:pt x="68530" y="0"/>
                  </a:lnTo>
                  <a:lnTo>
                    <a:pt x="68530" y="530945"/>
                  </a:lnTo>
                  <a:lnTo>
                    <a:pt x="0" y="53094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55" name="Freeform: Shape 254">
              <a:extLst>
                <a:ext uri="{FF2B5EF4-FFF2-40B4-BE49-F238E27FC236}">
                  <a16:creationId xmlns:a16="http://schemas.microsoft.com/office/drawing/2014/main" id="{B1C0ECE7-5456-6F0F-9161-BD41DDE830F9}"/>
                </a:ext>
              </a:extLst>
            </p:cNvPr>
            <p:cNvSpPr/>
            <p:nvPr/>
          </p:nvSpPr>
          <p:spPr>
            <a:xfrm>
              <a:off x="3110355" y="3115173"/>
              <a:ext cx="62718" cy="477547"/>
            </a:xfrm>
            <a:custGeom>
              <a:avLst/>
              <a:gdLst>
                <a:gd name="connsiteX0" fmla="*/ 0 w 68529"/>
                <a:gd name="connsiteY0" fmla="*/ 0 h 493056"/>
                <a:gd name="connsiteX1" fmla="*/ 68530 w 68529"/>
                <a:gd name="connsiteY1" fmla="*/ 0 h 493056"/>
                <a:gd name="connsiteX2" fmla="*/ 68530 w 68529"/>
                <a:gd name="connsiteY2" fmla="*/ 493057 h 493056"/>
                <a:gd name="connsiteX3" fmla="*/ 0 w 68529"/>
                <a:gd name="connsiteY3" fmla="*/ 493057 h 493056"/>
              </a:gdLst>
              <a:ahLst/>
              <a:cxnLst>
                <a:cxn ang="0">
                  <a:pos x="connsiteX0" y="connsiteY0"/>
                </a:cxn>
                <a:cxn ang="0">
                  <a:pos x="connsiteX1" y="connsiteY1"/>
                </a:cxn>
                <a:cxn ang="0">
                  <a:pos x="connsiteX2" y="connsiteY2"/>
                </a:cxn>
                <a:cxn ang="0">
                  <a:pos x="connsiteX3" y="connsiteY3"/>
                </a:cxn>
              </a:cxnLst>
              <a:rect l="l" t="t" r="r" b="b"/>
              <a:pathLst>
                <a:path w="68529" h="493056">
                  <a:moveTo>
                    <a:pt x="0" y="0"/>
                  </a:moveTo>
                  <a:lnTo>
                    <a:pt x="68530" y="0"/>
                  </a:lnTo>
                  <a:lnTo>
                    <a:pt x="68530" y="493057"/>
                  </a:lnTo>
                  <a:lnTo>
                    <a:pt x="0" y="493057"/>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56" name="Freeform: Shape 255">
              <a:extLst>
                <a:ext uri="{FF2B5EF4-FFF2-40B4-BE49-F238E27FC236}">
                  <a16:creationId xmlns:a16="http://schemas.microsoft.com/office/drawing/2014/main" id="{4B6DDC14-A0B9-1637-7A89-82D2210A5ECF}"/>
                </a:ext>
              </a:extLst>
            </p:cNvPr>
            <p:cNvSpPr/>
            <p:nvPr/>
          </p:nvSpPr>
          <p:spPr>
            <a:xfrm>
              <a:off x="3185722" y="3125270"/>
              <a:ext cx="62718" cy="467450"/>
            </a:xfrm>
            <a:custGeom>
              <a:avLst/>
              <a:gdLst>
                <a:gd name="connsiteX0" fmla="*/ 0 w 68529"/>
                <a:gd name="connsiteY0" fmla="*/ 0 h 482631"/>
                <a:gd name="connsiteX1" fmla="*/ 68530 w 68529"/>
                <a:gd name="connsiteY1" fmla="*/ 0 h 482631"/>
                <a:gd name="connsiteX2" fmla="*/ 68530 w 68529"/>
                <a:gd name="connsiteY2" fmla="*/ 482631 h 482631"/>
                <a:gd name="connsiteX3" fmla="*/ 0 w 68529"/>
                <a:gd name="connsiteY3" fmla="*/ 482631 h 482631"/>
              </a:gdLst>
              <a:ahLst/>
              <a:cxnLst>
                <a:cxn ang="0">
                  <a:pos x="connsiteX0" y="connsiteY0"/>
                </a:cxn>
                <a:cxn ang="0">
                  <a:pos x="connsiteX1" y="connsiteY1"/>
                </a:cxn>
                <a:cxn ang="0">
                  <a:pos x="connsiteX2" y="connsiteY2"/>
                </a:cxn>
                <a:cxn ang="0">
                  <a:pos x="connsiteX3" y="connsiteY3"/>
                </a:cxn>
              </a:cxnLst>
              <a:rect l="l" t="t" r="r" b="b"/>
              <a:pathLst>
                <a:path w="68529" h="482631">
                  <a:moveTo>
                    <a:pt x="0" y="0"/>
                  </a:moveTo>
                  <a:lnTo>
                    <a:pt x="68530" y="0"/>
                  </a:lnTo>
                  <a:lnTo>
                    <a:pt x="68530" y="482631"/>
                  </a:lnTo>
                  <a:lnTo>
                    <a:pt x="0" y="482631"/>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57" name="Freeform: Shape 256">
              <a:extLst>
                <a:ext uri="{FF2B5EF4-FFF2-40B4-BE49-F238E27FC236}">
                  <a16:creationId xmlns:a16="http://schemas.microsoft.com/office/drawing/2014/main" id="{E46762C5-FBDC-2D5D-0E95-477BB6AAE57B}"/>
                </a:ext>
              </a:extLst>
            </p:cNvPr>
            <p:cNvSpPr/>
            <p:nvPr/>
          </p:nvSpPr>
          <p:spPr>
            <a:xfrm>
              <a:off x="3261090" y="3135245"/>
              <a:ext cx="62718" cy="457475"/>
            </a:xfrm>
            <a:custGeom>
              <a:avLst/>
              <a:gdLst>
                <a:gd name="connsiteX0" fmla="*/ 0 w 68529"/>
                <a:gd name="connsiteY0" fmla="*/ 0 h 472332"/>
                <a:gd name="connsiteX1" fmla="*/ 68530 w 68529"/>
                <a:gd name="connsiteY1" fmla="*/ 0 h 472332"/>
                <a:gd name="connsiteX2" fmla="*/ 68530 w 68529"/>
                <a:gd name="connsiteY2" fmla="*/ 472332 h 472332"/>
                <a:gd name="connsiteX3" fmla="*/ 0 w 68529"/>
                <a:gd name="connsiteY3" fmla="*/ 472332 h 472332"/>
              </a:gdLst>
              <a:ahLst/>
              <a:cxnLst>
                <a:cxn ang="0">
                  <a:pos x="connsiteX0" y="connsiteY0"/>
                </a:cxn>
                <a:cxn ang="0">
                  <a:pos x="connsiteX1" y="connsiteY1"/>
                </a:cxn>
                <a:cxn ang="0">
                  <a:pos x="connsiteX2" y="connsiteY2"/>
                </a:cxn>
                <a:cxn ang="0">
                  <a:pos x="connsiteX3" y="connsiteY3"/>
                </a:cxn>
              </a:cxnLst>
              <a:rect l="l" t="t" r="r" b="b"/>
              <a:pathLst>
                <a:path w="68529" h="472332">
                  <a:moveTo>
                    <a:pt x="0" y="0"/>
                  </a:moveTo>
                  <a:lnTo>
                    <a:pt x="68530" y="0"/>
                  </a:lnTo>
                  <a:lnTo>
                    <a:pt x="68530" y="472332"/>
                  </a:lnTo>
                  <a:lnTo>
                    <a:pt x="0" y="472332"/>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58" name="Freeform: Shape 257">
              <a:extLst>
                <a:ext uri="{FF2B5EF4-FFF2-40B4-BE49-F238E27FC236}">
                  <a16:creationId xmlns:a16="http://schemas.microsoft.com/office/drawing/2014/main" id="{ED7BA088-4212-FE13-8958-D370EEB69876}"/>
                </a:ext>
              </a:extLst>
            </p:cNvPr>
            <p:cNvSpPr/>
            <p:nvPr/>
          </p:nvSpPr>
          <p:spPr>
            <a:xfrm>
              <a:off x="3336457" y="3135245"/>
              <a:ext cx="62718" cy="457475"/>
            </a:xfrm>
            <a:custGeom>
              <a:avLst/>
              <a:gdLst>
                <a:gd name="connsiteX0" fmla="*/ 0 w 68529"/>
                <a:gd name="connsiteY0" fmla="*/ 0 h 472332"/>
                <a:gd name="connsiteX1" fmla="*/ 68530 w 68529"/>
                <a:gd name="connsiteY1" fmla="*/ 0 h 472332"/>
                <a:gd name="connsiteX2" fmla="*/ 68530 w 68529"/>
                <a:gd name="connsiteY2" fmla="*/ 472332 h 472332"/>
                <a:gd name="connsiteX3" fmla="*/ 0 w 68529"/>
                <a:gd name="connsiteY3" fmla="*/ 472332 h 472332"/>
              </a:gdLst>
              <a:ahLst/>
              <a:cxnLst>
                <a:cxn ang="0">
                  <a:pos x="connsiteX0" y="connsiteY0"/>
                </a:cxn>
                <a:cxn ang="0">
                  <a:pos x="connsiteX1" y="connsiteY1"/>
                </a:cxn>
                <a:cxn ang="0">
                  <a:pos x="connsiteX2" y="connsiteY2"/>
                </a:cxn>
                <a:cxn ang="0">
                  <a:pos x="connsiteX3" y="connsiteY3"/>
                </a:cxn>
              </a:cxnLst>
              <a:rect l="l" t="t" r="r" b="b"/>
              <a:pathLst>
                <a:path w="68529" h="472332">
                  <a:moveTo>
                    <a:pt x="0" y="0"/>
                  </a:moveTo>
                  <a:lnTo>
                    <a:pt x="68530" y="0"/>
                  </a:lnTo>
                  <a:lnTo>
                    <a:pt x="68530" y="472332"/>
                  </a:lnTo>
                  <a:lnTo>
                    <a:pt x="0" y="472332"/>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59" name="Freeform: Shape 258">
              <a:extLst>
                <a:ext uri="{FF2B5EF4-FFF2-40B4-BE49-F238E27FC236}">
                  <a16:creationId xmlns:a16="http://schemas.microsoft.com/office/drawing/2014/main" id="{52EB488D-3F08-DB16-D461-BC0A2E5B878E}"/>
                </a:ext>
              </a:extLst>
            </p:cNvPr>
            <p:cNvSpPr/>
            <p:nvPr/>
          </p:nvSpPr>
          <p:spPr>
            <a:xfrm>
              <a:off x="3411824" y="3142387"/>
              <a:ext cx="62718" cy="450333"/>
            </a:xfrm>
            <a:custGeom>
              <a:avLst/>
              <a:gdLst>
                <a:gd name="connsiteX0" fmla="*/ 0 w 68529"/>
                <a:gd name="connsiteY0" fmla="*/ 0 h 464958"/>
                <a:gd name="connsiteX1" fmla="*/ 68530 w 68529"/>
                <a:gd name="connsiteY1" fmla="*/ 0 h 464958"/>
                <a:gd name="connsiteX2" fmla="*/ 68530 w 68529"/>
                <a:gd name="connsiteY2" fmla="*/ 464958 h 464958"/>
                <a:gd name="connsiteX3" fmla="*/ 0 w 68529"/>
                <a:gd name="connsiteY3" fmla="*/ 464958 h 464958"/>
              </a:gdLst>
              <a:ahLst/>
              <a:cxnLst>
                <a:cxn ang="0">
                  <a:pos x="connsiteX0" y="connsiteY0"/>
                </a:cxn>
                <a:cxn ang="0">
                  <a:pos x="connsiteX1" y="connsiteY1"/>
                </a:cxn>
                <a:cxn ang="0">
                  <a:pos x="connsiteX2" y="connsiteY2"/>
                </a:cxn>
                <a:cxn ang="0">
                  <a:pos x="connsiteX3" y="connsiteY3"/>
                </a:cxn>
              </a:cxnLst>
              <a:rect l="l" t="t" r="r" b="b"/>
              <a:pathLst>
                <a:path w="68529" h="464958">
                  <a:moveTo>
                    <a:pt x="0" y="0"/>
                  </a:moveTo>
                  <a:lnTo>
                    <a:pt x="68530" y="0"/>
                  </a:lnTo>
                  <a:lnTo>
                    <a:pt x="68530" y="464958"/>
                  </a:lnTo>
                  <a:lnTo>
                    <a:pt x="0" y="464958"/>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60" name="Freeform: Shape 259">
              <a:extLst>
                <a:ext uri="{FF2B5EF4-FFF2-40B4-BE49-F238E27FC236}">
                  <a16:creationId xmlns:a16="http://schemas.microsoft.com/office/drawing/2014/main" id="{0F78DFCB-C894-ABED-6B37-22DB61272192}"/>
                </a:ext>
              </a:extLst>
            </p:cNvPr>
            <p:cNvSpPr/>
            <p:nvPr/>
          </p:nvSpPr>
          <p:spPr>
            <a:xfrm>
              <a:off x="3487191" y="3152977"/>
              <a:ext cx="62718" cy="439743"/>
            </a:xfrm>
            <a:custGeom>
              <a:avLst/>
              <a:gdLst>
                <a:gd name="connsiteX0" fmla="*/ 0 w 68529"/>
                <a:gd name="connsiteY0" fmla="*/ 0 h 454024"/>
                <a:gd name="connsiteX1" fmla="*/ 68530 w 68529"/>
                <a:gd name="connsiteY1" fmla="*/ 0 h 454024"/>
                <a:gd name="connsiteX2" fmla="*/ 68530 w 68529"/>
                <a:gd name="connsiteY2" fmla="*/ 454024 h 454024"/>
                <a:gd name="connsiteX3" fmla="*/ 0 w 68529"/>
                <a:gd name="connsiteY3" fmla="*/ 454024 h 454024"/>
              </a:gdLst>
              <a:ahLst/>
              <a:cxnLst>
                <a:cxn ang="0">
                  <a:pos x="connsiteX0" y="connsiteY0"/>
                </a:cxn>
                <a:cxn ang="0">
                  <a:pos x="connsiteX1" y="connsiteY1"/>
                </a:cxn>
                <a:cxn ang="0">
                  <a:pos x="connsiteX2" y="connsiteY2"/>
                </a:cxn>
                <a:cxn ang="0">
                  <a:pos x="connsiteX3" y="connsiteY3"/>
                </a:cxn>
              </a:cxnLst>
              <a:rect l="l" t="t" r="r" b="b"/>
              <a:pathLst>
                <a:path w="68529" h="454024">
                  <a:moveTo>
                    <a:pt x="0" y="0"/>
                  </a:moveTo>
                  <a:lnTo>
                    <a:pt x="68530" y="0"/>
                  </a:lnTo>
                  <a:lnTo>
                    <a:pt x="68530" y="454024"/>
                  </a:lnTo>
                  <a:lnTo>
                    <a:pt x="0" y="454024"/>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61" name="Freeform: Shape 260">
              <a:extLst>
                <a:ext uri="{FF2B5EF4-FFF2-40B4-BE49-F238E27FC236}">
                  <a16:creationId xmlns:a16="http://schemas.microsoft.com/office/drawing/2014/main" id="{4042313F-00F7-78C2-7BAB-F9D9EFC40604}"/>
                </a:ext>
              </a:extLst>
            </p:cNvPr>
            <p:cNvSpPr/>
            <p:nvPr/>
          </p:nvSpPr>
          <p:spPr>
            <a:xfrm>
              <a:off x="3562559" y="3183148"/>
              <a:ext cx="62718" cy="409573"/>
            </a:xfrm>
            <a:custGeom>
              <a:avLst/>
              <a:gdLst>
                <a:gd name="connsiteX0" fmla="*/ 0 w 68529"/>
                <a:gd name="connsiteY0" fmla="*/ 0 h 422874"/>
                <a:gd name="connsiteX1" fmla="*/ 68529 w 68529"/>
                <a:gd name="connsiteY1" fmla="*/ 0 h 422874"/>
                <a:gd name="connsiteX2" fmla="*/ 68529 w 68529"/>
                <a:gd name="connsiteY2" fmla="*/ 422874 h 422874"/>
                <a:gd name="connsiteX3" fmla="*/ 0 w 68529"/>
                <a:gd name="connsiteY3" fmla="*/ 422874 h 422874"/>
              </a:gdLst>
              <a:ahLst/>
              <a:cxnLst>
                <a:cxn ang="0">
                  <a:pos x="connsiteX0" y="connsiteY0"/>
                </a:cxn>
                <a:cxn ang="0">
                  <a:pos x="connsiteX1" y="connsiteY1"/>
                </a:cxn>
                <a:cxn ang="0">
                  <a:pos x="connsiteX2" y="connsiteY2"/>
                </a:cxn>
                <a:cxn ang="0">
                  <a:pos x="connsiteX3" y="connsiteY3"/>
                </a:cxn>
              </a:cxnLst>
              <a:rect l="l" t="t" r="r" b="b"/>
              <a:pathLst>
                <a:path w="68529" h="422874">
                  <a:moveTo>
                    <a:pt x="0" y="0"/>
                  </a:moveTo>
                  <a:lnTo>
                    <a:pt x="68529" y="0"/>
                  </a:lnTo>
                  <a:lnTo>
                    <a:pt x="68529" y="422874"/>
                  </a:lnTo>
                  <a:lnTo>
                    <a:pt x="0" y="422874"/>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62" name="Freeform: Shape 261">
              <a:extLst>
                <a:ext uri="{FF2B5EF4-FFF2-40B4-BE49-F238E27FC236}">
                  <a16:creationId xmlns:a16="http://schemas.microsoft.com/office/drawing/2014/main" id="{BC70798D-FA3B-2F25-7F16-F9DFCD857A48}"/>
                </a:ext>
              </a:extLst>
            </p:cNvPr>
            <p:cNvSpPr/>
            <p:nvPr/>
          </p:nvSpPr>
          <p:spPr>
            <a:xfrm>
              <a:off x="3637926" y="3183148"/>
              <a:ext cx="62718" cy="409573"/>
            </a:xfrm>
            <a:custGeom>
              <a:avLst/>
              <a:gdLst>
                <a:gd name="connsiteX0" fmla="*/ 0 w 68529"/>
                <a:gd name="connsiteY0" fmla="*/ 0 h 422874"/>
                <a:gd name="connsiteX1" fmla="*/ 68529 w 68529"/>
                <a:gd name="connsiteY1" fmla="*/ 0 h 422874"/>
                <a:gd name="connsiteX2" fmla="*/ 68529 w 68529"/>
                <a:gd name="connsiteY2" fmla="*/ 422874 h 422874"/>
                <a:gd name="connsiteX3" fmla="*/ 0 w 68529"/>
                <a:gd name="connsiteY3" fmla="*/ 422874 h 422874"/>
              </a:gdLst>
              <a:ahLst/>
              <a:cxnLst>
                <a:cxn ang="0">
                  <a:pos x="connsiteX0" y="connsiteY0"/>
                </a:cxn>
                <a:cxn ang="0">
                  <a:pos x="connsiteX1" y="connsiteY1"/>
                </a:cxn>
                <a:cxn ang="0">
                  <a:pos x="connsiteX2" y="connsiteY2"/>
                </a:cxn>
                <a:cxn ang="0">
                  <a:pos x="connsiteX3" y="connsiteY3"/>
                </a:cxn>
              </a:cxnLst>
              <a:rect l="l" t="t" r="r" b="b"/>
              <a:pathLst>
                <a:path w="68529" h="422874">
                  <a:moveTo>
                    <a:pt x="0" y="0"/>
                  </a:moveTo>
                  <a:lnTo>
                    <a:pt x="68529" y="0"/>
                  </a:lnTo>
                  <a:lnTo>
                    <a:pt x="68529" y="422874"/>
                  </a:lnTo>
                  <a:lnTo>
                    <a:pt x="0" y="422874"/>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63" name="Freeform: Shape 262">
              <a:extLst>
                <a:ext uri="{FF2B5EF4-FFF2-40B4-BE49-F238E27FC236}">
                  <a16:creationId xmlns:a16="http://schemas.microsoft.com/office/drawing/2014/main" id="{554C6CC4-56D8-32A0-DE04-7F16097C8793}"/>
                </a:ext>
              </a:extLst>
            </p:cNvPr>
            <p:cNvSpPr/>
            <p:nvPr/>
          </p:nvSpPr>
          <p:spPr>
            <a:xfrm>
              <a:off x="3713293" y="3209870"/>
              <a:ext cx="62718" cy="382727"/>
            </a:xfrm>
            <a:custGeom>
              <a:avLst/>
              <a:gdLst>
                <a:gd name="connsiteX0" fmla="*/ 0 w 68529"/>
                <a:gd name="connsiteY0" fmla="*/ 0 h 395157"/>
                <a:gd name="connsiteX1" fmla="*/ 68529 w 68529"/>
                <a:gd name="connsiteY1" fmla="*/ 0 h 395157"/>
                <a:gd name="connsiteX2" fmla="*/ 68529 w 68529"/>
                <a:gd name="connsiteY2" fmla="*/ 395157 h 395157"/>
                <a:gd name="connsiteX3" fmla="*/ 0 w 68529"/>
                <a:gd name="connsiteY3" fmla="*/ 395157 h 395157"/>
              </a:gdLst>
              <a:ahLst/>
              <a:cxnLst>
                <a:cxn ang="0">
                  <a:pos x="connsiteX0" y="connsiteY0"/>
                </a:cxn>
                <a:cxn ang="0">
                  <a:pos x="connsiteX1" y="connsiteY1"/>
                </a:cxn>
                <a:cxn ang="0">
                  <a:pos x="connsiteX2" y="connsiteY2"/>
                </a:cxn>
                <a:cxn ang="0">
                  <a:pos x="connsiteX3" y="connsiteY3"/>
                </a:cxn>
              </a:cxnLst>
              <a:rect l="l" t="t" r="r" b="b"/>
              <a:pathLst>
                <a:path w="68529" h="395157">
                  <a:moveTo>
                    <a:pt x="0" y="0"/>
                  </a:moveTo>
                  <a:lnTo>
                    <a:pt x="68529" y="0"/>
                  </a:lnTo>
                  <a:lnTo>
                    <a:pt x="68529" y="395157"/>
                  </a:lnTo>
                  <a:lnTo>
                    <a:pt x="0" y="395157"/>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64" name="Freeform: Shape 263">
              <a:extLst>
                <a:ext uri="{FF2B5EF4-FFF2-40B4-BE49-F238E27FC236}">
                  <a16:creationId xmlns:a16="http://schemas.microsoft.com/office/drawing/2014/main" id="{BC9A1680-CFA3-1673-6B97-2F573F04D2DD}"/>
                </a:ext>
              </a:extLst>
            </p:cNvPr>
            <p:cNvSpPr/>
            <p:nvPr/>
          </p:nvSpPr>
          <p:spPr>
            <a:xfrm>
              <a:off x="3788660" y="3209870"/>
              <a:ext cx="62718" cy="382727"/>
            </a:xfrm>
            <a:custGeom>
              <a:avLst/>
              <a:gdLst>
                <a:gd name="connsiteX0" fmla="*/ 0 w 68529"/>
                <a:gd name="connsiteY0" fmla="*/ 0 h 395157"/>
                <a:gd name="connsiteX1" fmla="*/ 68529 w 68529"/>
                <a:gd name="connsiteY1" fmla="*/ 0 h 395157"/>
                <a:gd name="connsiteX2" fmla="*/ 68529 w 68529"/>
                <a:gd name="connsiteY2" fmla="*/ 395157 h 395157"/>
                <a:gd name="connsiteX3" fmla="*/ 0 w 68529"/>
                <a:gd name="connsiteY3" fmla="*/ 395157 h 395157"/>
              </a:gdLst>
              <a:ahLst/>
              <a:cxnLst>
                <a:cxn ang="0">
                  <a:pos x="connsiteX0" y="connsiteY0"/>
                </a:cxn>
                <a:cxn ang="0">
                  <a:pos x="connsiteX1" y="connsiteY1"/>
                </a:cxn>
                <a:cxn ang="0">
                  <a:pos x="connsiteX2" y="connsiteY2"/>
                </a:cxn>
                <a:cxn ang="0">
                  <a:pos x="connsiteX3" y="connsiteY3"/>
                </a:cxn>
              </a:cxnLst>
              <a:rect l="l" t="t" r="r" b="b"/>
              <a:pathLst>
                <a:path w="68529" h="395157">
                  <a:moveTo>
                    <a:pt x="0" y="0"/>
                  </a:moveTo>
                  <a:lnTo>
                    <a:pt x="68529" y="0"/>
                  </a:lnTo>
                  <a:lnTo>
                    <a:pt x="68529" y="395157"/>
                  </a:lnTo>
                  <a:lnTo>
                    <a:pt x="0" y="395157"/>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65" name="Freeform: Shape 264">
              <a:extLst>
                <a:ext uri="{FF2B5EF4-FFF2-40B4-BE49-F238E27FC236}">
                  <a16:creationId xmlns:a16="http://schemas.microsoft.com/office/drawing/2014/main" id="{6B189E1B-7E99-ACB4-C96C-CBC71B1EA47A}"/>
                </a:ext>
              </a:extLst>
            </p:cNvPr>
            <p:cNvSpPr/>
            <p:nvPr/>
          </p:nvSpPr>
          <p:spPr>
            <a:xfrm>
              <a:off x="3864028" y="3219106"/>
              <a:ext cx="62718" cy="373614"/>
            </a:xfrm>
            <a:custGeom>
              <a:avLst/>
              <a:gdLst>
                <a:gd name="connsiteX0" fmla="*/ 0 w 68529"/>
                <a:gd name="connsiteY0" fmla="*/ 0 h 385748"/>
                <a:gd name="connsiteX1" fmla="*/ 68529 w 68529"/>
                <a:gd name="connsiteY1" fmla="*/ 0 h 385748"/>
                <a:gd name="connsiteX2" fmla="*/ 68529 w 68529"/>
                <a:gd name="connsiteY2" fmla="*/ 385749 h 385748"/>
                <a:gd name="connsiteX3" fmla="*/ 0 w 68529"/>
                <a:gd name="connsiteY3" fmla="*/ 385749 h 385748"/>
              </a:gdLst>
              <a:ahLst/>
              <a:cxnLst>
                <a:cxn ang="0">
                  <a:pos x="connsiteX0" y="connsiteY0"/>
                </a:cxn>
                <a:cxn ang="0">
                  <a:pos x="connsiteX1" y="connsiteY1"/>
                </a:cxn>
                <a:cxn ang="0">
                  <a:pos x="connsiteX2" y="connsiteY2"/>
                </a:cxn>
                <a:cxn ang="0">
                  <a:pos x="connsiteX3" y="connsiteY3"/>
                </a:cxn>
              </a:cxnLst>
              <a:rect l="l" t="t" r="r" b="b"/>
              <a:pathLst>
                <a:path w="68529" h="385748">
                  <a:moveTo>
                    <a:pt x="0" y="0"/>
                  </a:moveTo>
                  <a:lnTo>
                    <a:pt x="68529" y="0"/>
                  </a:lnTo>
                  <a:lnTo>
                    <a:pt x="68529" y="385749"/>
                  </a:lnTo>
                  <a:lnTo>
                    <a:pt x="0" y="385749"/>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66" name="Freeform: Shape 265">
              <a:extLst>
                <a:ext uri="{FF2B5EF4-FFF2-40B4-BE49-F238E27FC236}">
                  <a16:creationId xmlns:a16="http://schemas.microsoft.com/office/drawing/2014/main" id="{D838C22B-1D9E-9B42-7857-9D2DC085FE77}"/>
                </a:ext>
              </a:extLst>
            </p:cNvPr>
            <p:cNvSpPr/>
            <p:nvPr/>
          </p:nvSpPr>
          <p:spPr>
            <a:xfrm>
              <a:off x="3939395" y="3248783"/>
              <a:ext cx="62718" cy="343814"/>
            </a:xfrm>
            <a:custGeom>
              <a:avLst/>
              <a:gdLst>
                <a:gd name="connsiteX0" fmla="*/ 0 w 68529"/>
                <a:gd name="connsiteY0" fmla="*/ 0 h 354980"/>
                <a:gd name="connsiteX1" fmla="*/ 68530 w 68529"/>
                <a:gd name="connsiteY1" fmla="*/ 0 h 354980"/>
                <a:gd name="connsiteX2" fmla="*/ 68530 w 68529"/>
                <a:gd name="connsiteY2" fmla="*/ 354980 h 354980"/>
                <a:gd name="connsiteX3" fmla="*/ 0 w 68529"/>
                <a:gd name="connsiteY3" fmla="*/ 354980 h 354980"/>
              </a:gdLst>
              <a:ahLst/>
              <a:cxnLst>
                <a:cxn ang="0">
                  <a:pos x="connsiteX0" y="connsiteY0"/>
                </a:cxn>
                <a:cxn ang="0">
                  <a:pos x="connsiteX1" y="connsiteY1"/>
                </a:cxn>
                <a:cxn ang="0">
                  <a:pos x="connsiteX2" y="connsiteY2"/>
                </a:cxn>
                <a:cxn ang="0">
                  <a:pos x="connsiteX3" y="connsiteY3"/>
                </a:cxn>
              </a:cxnLst>
              <a:rect l="l" t="t" r="r" b="b"/>
              <a:pathLst>
                <a:path w="68529" h="354980">
                  <a:moveTo>
                    <a:pt x="0" y="0"/>
                  </a:moveTo>
                  <a:lnTo>
                    <a:pt x="68530" y="0"/>
                  </a:lnTo>
                  <a:lnTo>
                    <a:pt x="68530" y="354980"/>
                  </a:lnTo>
                  <a:lnTo>
                    <a:pt x="0" y="354980"/>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67" name="Freeform: Shape 266">
              <a:extLst>
                <a:ext uri="{FF2B5EF4-FFF2-40B4-BE49-F238E27FC236}">
                  <a16:creationId xmlns:a16="http://schemas.microsoft.com/office/drawing/2014/main" id="{6EC1A04D-F0A6-EBC9-4D32-9EA72953A213}"/>
                </a:ext>
              </a:extLst>
            </p:cNvPr>
            <p:cNvSpPr/>
            <p:nvPr/>
          </p:nvSpPr>
          <p:spPr>
            <a:xfrm>
              <a:off x="4014762" y="3248783"/>
              <a:ext cx="62718" cy="343814"/>
            </a:xfrm>
            <a:custGeom>
              <a:avLst/>
              <a:gdLst>
                <a:gd name="connsiteX0" fmla="*/ 0 w 68529"/>
                <a:gd name="connsiteY0" fmla="*/ 0 h 354980"/>
                <a:gd name="connsiteX1" fmla="*/ 68529 w 68529"/>
                <a:gd name="connsiteY1" fmla="*/ 0 h 354980"/>
                <a:gd name="connsiteX2" fmla="*/ 68529 w 68529"/>
                <a:gd name="connsiteY2" fmla="*/ 354980 h 354980"/>
                <a:gd name="connsiteX3" fmla="*/ 0 w 68529"/>
                <a:gd name="connsiteY3" fmla="*/ 354980 h 354980"/>
              </a:gdLst>
              <a:ahLst/>
              <a:cxnLst>
                <a:cxn ang="0">
                  <a:pos x="connsiteX0" y="connsiteY0"/>
                </a:cxn>
                <a:cxn ang="0">
                  <a:pos x="connsiteX1" y="connsiteY1"/>
                </a:cxn>
                <a:cxn ang="0">
                  <a:pos x="connsiteX2" y="connsiteY2"/>
                </a:cxn>
                <a:cxn ang="0">
                  <a:pos x="connsiteX3" y="connsiteY3"/>
                </a:cxn>
              </a:cxnLst>
              <a:rect l="l" t="t" r="r" b="b"/>
              <a:pathLst>
                <a:path w="68529" h="354980">
                  <a:moveTo>
                    <a:pt x="0" y="0"/>
                  </a:moveTo>
                  <a:lnTo>
                    <a:pt x="68529" y="0"/>
                  </a:lnTo>
                  <a:lnTo>
                    <a:pt x="68529" y="354980"/>
                  </a:lnTo>
                  <a:lnTo>
                    <a:pt x="0" y="354980"/>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68" name="Freeform: Shape 267">
              <a:extLst>
                <a:ext uri="{FF2B5EF4-FFF2-40B4-BE49-F238E27FC236}">
                  <a16:creationId xmlns:a16="http://schemas.microsoft.com/office/drawing/2014/main" id="{5ABB4F1B-3E2F-8EAF-73CC-0F1D94DD1469}"/>
                </a:ext>
              </a:extLst>
            </p:cNvPr>
            <p:cNvSpPr/>
            <p:nvPr/>
          </p:nvSpPr>
          <p:spPr>
            <a:xfrm>
              <a:off x="4090129" y="3258018"/>
              <a:ext cx="62718" cy="334701"/>
            </a:xfrm>
            <a:custGeom>
              <a:avLst/>
              <a:gdLst>
                <a:gd name="connsiteX0" fmla="*/ 0 w 68529"/>
                <a:gd name="connsiteY0" fmla="*/ 0 h 345571"/>
                <a:gd name="connsiteX1" fmla="*/ 68530 w 68529"/>
                <a:gd name="connsiteY1" fmla="*/ 0 h 345571"/>
                <a:gd name="connsiteX2" fmla="*/ 68530 w 68529"/>
                <a:gd name="connsiteY2" fmla="*/ 345572 h 345571"/>
                <a:gd name="connsiteX3" fmla="*/ 0 w 68529"/>
                <a:gd name="connsiteY3" fmla="*/ 345572 h 345571"/>
              </a:gdLst>
              <a:ahLst/>
              <a:cxnLst>
                <a:cxn ang="0">
                  <a:pos x="connsiteX0" y="connsiteY0"/>
                </a:cxn>
                <a:cxn ang="0">
                  <a:pos x="connsiteX1" y="connsiteY1"/>
                </a:cxn>
                <a:cxn ang="0">
                  <a:pos x="connsiteX2" y="connsiteY2"/>
                </a:cxn>
                <a:cxn ang="0">
                  <a:pos x="connsiteX3" y="connsiteY3"/>
                </a:cxn>
              </a:cxnLst>
              <a:rect l="l" t="t" r="r" b="b"/>
              <a:pathLst>
                <a:path w="68529" h="345571">
                  <a:moveTo>
                    <a:pt x="0" y="0"/>
                  </a:moveTo>
                  <a:lnTo>
                    <a:pt x="68530" y="0"/>
                  </a:lnTo>
                  <a:lnTo>
                    <a:pt x="68530" y="345572"/>
                  </a:lnTo>
                  <a:lnTo>
                    <a:pt x="0" y="345572"/>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69" name="Freeform: Shape 268">
              <a:extLst>
                <a:ext uri="{FF2B5EF4-FFF2-40B4-BE49-F238E27FC236}">
                  <a16:creationId xmlns:a16="http://schemas.microsoft.com/office/drawing/2014/main" id="{A16AEAF7-A99C-3FA9-34D5-3D14E789DAE0}"/>
                </a:ext>
              </a:extLst>
            </p:cNvPr>
            <p:cNvSpPr/>
            <p:nvPr/>
          </p:nvSpPr>
          <p:spPr>
            <a:xfrm>
              <a:off x="4165497" y="3352223"/>
              <a:ext cx="62718" cy="240498"/>
            </a:xfrm>
            <a:custGeom>
              <a:avLst/>
              <a:gdLst>
                <a:gd name="connsiteX0" fmla="*/ 0 w 68529"/>
                <a:gd name="connsiteY0" fmla="*/ 0 h 248308"/>
                <a:gd name="connsiteX1" fmla="*/ 68530 w 68529"/>
                <a:gd name="connsiteY1" fmla="*/ 0 h 248308"/>
                <a:gd name="connsiteX2" fmla="*/ 68530 w 68529"/>
                <a:gd name="connsiteY2" fmla="*/ 248308 h 248308"/>
                <a:gd name="connsiteX3" fmla="*/ 0 w 68529"/>
                <a:gd name="connsiteY3" fmla="*/ 248308 h 248308"/>
              </a:gdLst>
              <a:ahLst/>
              <a:cxnLst>
                <a:cxn ang="0">
                  <a:pos x="connsiteX0" y="connsiteY0"/>
                </a:cxn>
                <a:cxn ang="0">
                  <a:pos x="connsiteX1" y="connsiteY1"/>
                </a:cxn>
                <a:cxn ang="0">
                  <a:pos x="connsiteX2" y="connsiteY2"/>
                </a:cxn>
                <a:cxn ang="0">
                  <a:pos x="connsiteX3" y="connsiteY3"/>
                </a:cxn>
              </a:cxnLst>
              <a:rect l="l" t="t" r="r" b="b"/>
              <a:pathLst>
                <a:path w="68529" h="248308">
                  <a:moveTo>
                    <a:pt x="0" y="0"/>
                  </a:moveTo>
                  <a:lnTo>
                    <a:pt x="68530" y="0"/>
                  </a:lnTo>
                  <a:lnTo>
                    <a:pt x="68530" y="248308"/>
                  </a:lnTo>
                  <a:lnTo>
                    <a:pt x="0" y="248308"/>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70" name="Freeform: Shape 269">
              <a:extLst>
                <a:ext uri="{FF2B5EF4-FFF2-40B4-BE49-F238E27FC236}">
                  <a16:creationId xmlns:a16="http://schemas.microsoft.com/office/drawing/2014/main" id="{60F1D538-B01B-D4F5-7639-80E174AEEFA4}"/>
                </a:ext>
              </a:extLst>
            </p:cNvPr>
            <p:cNvSpPr/>
            <p:nvPr/>
          </p:nvSpPr>
          <p:spPr>
            <a:xfrm>
              <a:off x="4240864" y="3352223"/>
              <a:ext cx="62718" cy="240498"/>
            </a:xfrm>
            <a:custGeom>
              <a:avLst/>
              <a:gdLst>
                <a:gd name="connsiteX0" fmla="*/ 0 w 68529"/>
                <a:gd name="connsiteY0" fmla="*/ 0 h 248308"/>
                <a:gd name="connsiteX1" fmla="*/ 68530 w 68529"/>
                <a:gd name="connsiteY1" fmla="*/ 0 h 248308"/>
                <a:gd name="connsiteX2" fmla="*/ 68530 w 68529"/>
                <a:gd name="connsiteY2" fmla="*/ 248308 h 248308"/>
                <a:gd name="connsiteX3" fmla="*/ 0 w 68529"/>
                <a:gd name="connsiteY3" fmla="*/ 248308 h 248308"/>
              </a:gdLst>
              <a:ahLst/>
              <a:cxnLst>
                <a:cxn ang="0">
                  <a:pos x="connsiteX0" y="connsiteY0"/>
                </a:cxn>
                <a:cxn ang="0">
                  <a:pos x="connsiteX1" y="connsiteY1"/>
                </a:cxn>
                <a:cxn ang="0">
                  <a:pos x="connsiteX2" y="connsiteY2"/>
                </a:cxn>
                <a:cxn ang="0">
                  <a:pos x="connsiteX3" y="connsiteY3"/>
                </a:cxn>
              </a:cxnLst>
              <a:rect l="l" t="t" r="r" b="b"/>
              <a:pathLst>
                <a:path w="68529" h="248308">
                  <a:moveTo>
                    <a:pt x="0" y="0"/>
                  </a:moveTo>
                  <a:lnTo>
                    <a:pt x="68530" y="0"/>
                  </a:lnTo>
                  <a:lnTo>
                    <a:pt x="68530" y="248308"/>
                  </a:lnTo>
                  <a:lnTo>
                    <a:pt x="0" y="248308"/>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71" name="Freeform: Shape 270">
              <a:extLst>
                <a:ext uri="{FF2B5EF4-FFF2-40B4-BE49-F238E27FC236}">
                  <a16:creationId xmlns:a16="http://schemas.microsoft.com/office/drawing/2014/main" id="{E5E30175-C07E-68D1-3B92-C5A8BCF342C3}"/>
                </a:ext>
              </a:extLst>
            </p:cNvPr>
            <p:cNvSpPr/>
            <p:nvPr/>
          </p:nvSpPr>
          <p:spPr>
            <a:xfrm>
              <a:off x="4316231" y="3361951"/>
              <a:ext cx="62718" cy="230769"/>
            </a:xfrm>
            <a:custGeom>
              <a:avLst/>
              <a:gdLst>
                <a:gd name="connsiteX0" fmla="*/ 0 w 68529"/>
                <a:gd name="connsiteY0" fmla="*/ 0 h 238264"/>
                <a:gd name="connsiteX1" fmla="*/ 68530 w 68529"/>
                <a:gd name="connsiteY1" fmla="*/ 0 h 238264"/>
                <a:gd name="connsiteX2" fmla="*/ 68530 w 68529"/>
                <a:gd name="connsiteY2" fmla="*/ 238264 h 238264"/>
                <a:gd name="connsiteX3" fmla="*/ 0 w 68529"/>
                <a:gd name="connsiteY3" fmla="*/ 238264 h 238264"/>
              </a:gdLst>
              <a:ahLst/>
              <a:cxnLst>
                <a:cxn ang="0">
                  <a:pos x="connsiteX0" y="connsiteY0"/>
                </a:cxn>
                <a:cxn ang="0">
                  <a:pos x="connsiteX1" y="connsiteY1"/>
                </a:cxn>
                <a:cxn ang="0">
                  <a:pos x="connsiteX2" y="connsiteY2"/>
                </a:cxn>
                <a:cxn ang="0">
                  <a:pos x="connsiteX3" y="connsiteY3"/>
                </a:cxn>
              </a:cxnLst>
              <a:rect l="l" t="t" r="r" b="b"/>
              <a:pathLst>
                <a:path w="68529" h="238264">
                  <a:moveTo>
                    <a:pt x="0" y="0"/>
                  </a:moveTo>
                  <a:lnTo>
                    <a:pt x="68530" y="0"/>
                  </a:lnTo>
                  <a:lnTo>
                    <a:pt x="68530" y="238264"/>
                  </a:lnTo>
                  <a:lnTo>
                    <a:pt x="0" y="238264"/>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72" name="Freeform: Shape 271">
              <a:extLst>
                <a:ext uri="{FF2B5EF4-FFF2-40B4-BE49-F238E27FC236}">
                  <a16:creationId xmlns:a16="http://schemas.microsoft.com/office/drawing/2014/main" id="{5298DC57-EF31-85C0-C5B1-62BE709BFEC6}"/>
                </a:ext>
              </a:extLst>
            </p:cNvPr>
            <p:cNvSpPr/>
            <p:nvPr/>
          </p:nvSpPr>
          <p:spPr>
            <a:xfrm>
              <a:off x="4391598" y="3399017"/>
              <a:ext cx="62718" cy="193703"/>
            </a:xfrm>
            <a:custGeom>
              <a:avLst/>
              <a:gdLst>
                <a:gd name="connsiteX0" fmla="*/ 0 w 68529"/>
                <a:gd name="connsiteY0" fmla="*/ 0 h 199994"/>
                <a:gd name="connsiteX1" fmla="*/ 68529 w 68529"/>
                <a:gd name="connsiteY1" fmla="*/ 0 h 199994"/>
                <a:gd name="connsiteX2" fmla="*/ 68529 w 68529"/>
                <a:gd name="connsiteY2" fmla="*/ 199994 h 199994"/>
                <a:gd name="connsiteX3" fmla="*/ 0 w 68529"/>
                <a:gd name="connsiteY3" fmla="*/ 199994 h 199994"/>
              </a:gdLst>
              <a:ahLst/>
              <a:cxnLst>
                <a:cxn ang="0">
                  <a:pos x="connsiteX0" y="connsiteY0"/>
                </a:cxn>
                <a:cxn ang="0">
                  <a:pos x="connsiteX1" y="connsiteY1"/>
                </a:cxn>
                <a:cxn ang="0">
                  <a:pos x="connsiteX2" y="connsiteY2"/>
                </a:cxn>
                <a:cxn ang="0">
                  <a:pos x="connsiteX3" y="connsiteY3"/>
                </a:cxn>
              </a:cxnLst>
              <a:rect l="l" t="t" r="r" b="b"/>
              <a:pathLst>
                <a:path w="68529" h="199994">
                  <a:moveTo>
                    <a:pt x="0" y="0"/>
                  </a:moveTo>
                  <a:lnTo>
                    <a:pt x="68529" y="0"/>
                  </a:lnTo>
                  <a:lnTo>
                    <a:pt x="68529" y="199994"/>
                  </a:lnTo>
                  <a:lnTo>
                    <a:pt x="0" y="199994"/>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73" name="Freeform: Shape 272">
              <a:extLst>
                <a:ext uri="{FF2B5EF4-FFF2-40B4-BE49-F238E27FC236}">
                  <a16:creationId xmlns:a16="http://schemas.microsoft.com/office/drawing/2014/main" id="{A278CBCA-7537-38D1-E31D-715CE321A2C9}"/>
                </a:ext>
              </a:extLst>
            </p:cNvPr>
            <p:cNvSpPr/>
            <p:nvPr/>
          </p:nvSpPr>
          <p:spPr>
            <a:xfrm>
              <a:off x="4466966" y="3419089"/>
              <a:ext cx="62718" cy="173631"/>
            </a:xfrm>
            <a:custGeom>
              <a:avLst/>
              <a:gdLst>
                <a:gd name="connsiteX0" fmla="*/ 0 w 68529"/>
                <a:gd name="connsiteY0" fmla="*/ 0 h 179270"/>
                <a:gd name="connsiteX1" fmla="*/ 68530 w 68529"/>
                <a:gd name="connsiteY1" fmla="*/ 0 h 179270"/>
                <a:gd name="connsiteX2" fmla="*/ 68530 w 68529"/>
                <a:gd name="connsiteY2" fmla="*/ 179270 h 179270"/>
                <a:gd name="connsiteX3" fmla="*/ 0 w 68529"/>
                <a:gd name="connsiteY3" fmla="*/ 179270 h 179270"/>
              </a:gdLst>
              <a:ahLst/>
              <a:cxnLst>
                <a:cxn ang="0">
                  <a:pos x="connsiteX0" y="connsiteY0"/>
                </a:cxn>
                <a:cxn ang="0">
                  <a:pos x="connsiteX1" y="connsiteY1"/>
                </a:cxn>
                <a:cxn ang="0">
                  <a:pos x="connsiteX2" y="connsiteY2"/>
                </a:cxn>
                <a:cxn ang="0">
                  <a:pos x="connsiteX3" y="connsiteY3"/>
                </a:cxn>
              </a:cxnLst>
              <a:rect l="l" t="t" r="r" b="b"/>
              <a:pathLst>
                <a:path w="68529" h="179270">
                  <a:moveTo>
                    <a:pt x="0" y="0"/>
                  </a:moveTo>
                  <a:lnTo>
                    <a:pt x="68530" y="0"/>
                  </a:lnTo>
                  <a:lnTo>
                    <a:pt x="68530" y="179270"/>
                  </a:lnTo>
                  <a:lnTo>
                    <a:pt x="0" y="179270"/>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74" name="Freeform: Shape 273">
              <a:extLst>
                <a:ext uri="{FF2B5EF4-FFF2-40B4-BE49-F238E27FC236}">
                  <a16:creationId xmlns:a16="http://schemas.microsoft.com/office/drawing/2014/main" id="{EFB4430F-AB7F-F7AD-ED76-BFAC26ED923F}"/>
                </a:ext>
              </a:extLst>
            </p:cNvPr>
            <p:cNvSpPr/>
            <p:nvPr/>
          </p:nvSpPr>
          <p:spPr>
            <a:xfrm>
              <a:off x="4542333" y="3465267"/>
              <a:ext cx="62718" cy="127452"/>
            </a:xfrm>
            <a:custGeom>
              <a:avLst/>
              <a:gdLst>
                <a:gd name="connsiteX0" fmla="*/ 0 w 68529"/>
                <a:gd name="connsiteY0" fmla="*/ 0 h 131591"/>
                <a:gd name="connsiteX1" fmla="*/ 68529 w 68529"/>
                <a:gd name="connsiteY1" fmla="*/ 0 h 131591"/>
                <a:gd name="connsiteX2" fmla="*/ 68529 w 68529"/>
                <a:gd name="connsiteY2" fmla="*/ 131592 h 131591"/>
                <a:gd name="connsiteX3" fmla="*/ 0 w 68529"/>
                <a:gd name="connsiteY3" fmla="*/ 131592 h 131591"/>
              </a:gdLst>
              <a:ahLst/>
              <a:cxnLst>
                <a:cxn ang="0">
                  <a:pos x="connsiteX0" y="connsiteY0"/>
                </a:cxn>
                <a:cxn ang="0">
                  <a:pos x="connsiteX1" y="connsiteY1"/>
                </a:cxn>
                <a:cxn ang="0">
                  <a:pos x="connsiteX2" y="connsiteY2"/>
                </a:cxn>
                <a:cxn ang="0">
                  <a:pos x="connsiteX3" y="connsiteY3"/>
                </a:cxn>
              </a:cxnLst>
              <a:rect l="l" t="t" r="r" b="b"/>
              <a:pathLst>
                <a:path w="68529" h="131591">
                  <a:moveTo>
                    <a:pt x="0" y="0"/>
                  </a:moveTo>
                  <a:lnTo>
                    <a:pt x="68529" y="0"/>
                  </a:lnTo>
                  <a:lnTo>
                    <a:pt x="68529" y="131592"/>
                  </a:lnTo>
                  <a:lnTo>
                    <a:pt x="0" y="131592"/>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75" name="Freeform: Shape 274">
              <a:extLst>
                <a:ext uri="{FF2B5EF4-FFF2-40B4-BE49-F238E27FC236}">
                  <a16:creationId xmlns:a16="http://schemas.microsoft.com/office/drawing/2014/main" id="{1C3BC28A-D576-D921-2E36-7F0B811AD86F}"/>
                </a:ext>
              </a:extLst>
            </p:cNvPr>
            <p:cNvSpPr/>
            <p:nvPr/>
          </p:nvSpPr>
          <p:spPr>
            <a:xfrm>
              <a:off x="4617700" y="3465267"/>
              <a:ext cx="62718" cy="127452"/>
            </a:xfrm>
            <a:custGeom>
              <a:avLst/>
              <a:gdLst>
                <a:gd name="connsiteX0" fmla="*/ 0 w 68529"/>
                <a:gd name="connsiteY0" fmla="*/ 0 h 131591"/>
                <a:gd name="connsiteX1" fmla="*/ 68530 w 68529"/>
                <a:gd name="connsiteY1" fmla="*/ 0 h 131591"/>
                <a:gd name="connsiteX2" fmla="*/ 68530 w 68529"/>
                <a:gd name="connsiteY2" fmla="*/ 131592 h 131591"/>
                <a:gd name="connsiteX3" fmla="*/ 0 w 68529"/>
                <a:gd name="connsiteY3" fmla="*/ 131592 h 131591"/>
              </a:gdLst>
              <a:ahLst/>
              <a:cxnLst>
                <a:cxn ang="0">
                  <a:pos x="connsiteX0" y="connsiteY0"/>
                </a:cxn>
                <a:cxn ang="0">
                  <a:pos x="connsiteX1" y="connsiteY1"/>
                </a:cxn>
                <a:cxn ang="0">
                  <a:pos x="connsiteX2" y="connsiteY2"/>
                </a:cxn>
                <a:cxn ang="0">
                  <a:pos x="connsiteX3" y="connsiteY3"/>
                </a:cxn>
              </a:cxnLst>
              <a:rect l="l" t="t" r="r" b="b"/>
              <a:pathLst>
                <a:path w="68529" h="131591">
                  <a:moveTo>
                    <a:pt x="0" y="0"/>
                  </a:moveTo>
                  <a:lnTo>
                    <a:pt x="68530" y="0"/>
                  </a:lnTo>
                  <a:lnTo>
                    <a:pt x="68530" y="131592"/>
                  </a:lnTo>
                  <a:lnTo>
                    <a:pt x="0" y="131592"/>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76" name="Freeform: Shape 275">
              <a:extLst>
                <a:ext uri="{FF2B5EF4-FFF2-40B4-BE49-F238E27FC236}">
                  <a16:creationId xmlns:a16="http://schemas.microsoft.com/office/drawing/2014/main" id="{AB105469-0D42-5FFD-A019-04937B21E76B}"/>
                </a:ext>
              </a:extLst>
            </p:cNvPr>
            <p:cNvSpPr/>
            <p:nvPr/>
          </p:nvSpPr>
          <p:spPr>
            <a:xfrm>
              <a:off x="4693067" y="3474380"/>
              <a:ext cx="62718" cy="118340"/>
            </a:xfrm>
            <a:custGeom>
              <a:avLst/>
              <a:gdLst>
                <a:gd name="connsiteX0" fmla="*/ 0 w 68529"/>
                <a:gd name="connsiteY0" fmla="*/ 0 h 122183"/>
                <a:gd name="connsiteX1" fmla="*/ 68530 w 68529"/>
                <a:gd name="connsiteY1" fmla="*/ 0 h 122183"/>
                <a:gd name="connsiteX2" fmla="*/ 68530 w 68529"/>
                <a:gd name="connsiteY2" fmla="*/ 122183 h 122183"/>
                <a:gd name="connsiteX3" fmla="*/ 0 w 68529"/>
                <a:gd name="connsiteY3" fmla="*/ 122183 h 122183"/>
              </a:gdLst>
              <a:ahLst/>
              <a:cxnLst>
                <a:cxn ang="0">
                  <a:pos x="connsiteX0" y="connsiteY0"/>
                </a:cxn>
                <a:cxn ang="0">
                  <a:pos x="connsiteX1" y="connsiteY1"/>
                </a:cxn>
                <a:cxn ang="0">
                  <a:pos x="connsiteX2" y="connsiteY2"/>
                </a:cxn>
                <a:cxn ang="0">
                  <a:pos x="connsiteX3" y="connsiteY3"/>
                </a:cxn>
              </a:cxnLst>
              <a:rect l="l" t="t" r="r" b="b"/>
              <a:pathLst>
                <a:path w="68529" h="122183">
                  <a:moveTo>
                    <a:pt x="0" y="0"/>
                  </a:moveTo>
                  <a:lnTo>
                    <a:pt x="68530" y="0"/>
                  </a:lnTo>
                  <a:lnTo>
                    <a:pt x="68530" y="122183"/>
                  </a:lnTo>
                  <a:lnTo>
                    <a:pt x="0" y="122183"/>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77" name="Freeform: Shape 276">
              <a:extLst>
                <a:ext uri="{FF2B5EF4-FFF2-40B4-BE49-F238E27FC236}">
                  <a16:creationId xmlns:a16="http://schemas.microsoft.com/office/drawing/2014/main" id="{4FE9FAE5-A879-FFDC-9B1A-E68D310E5342}"/>
                </a:ext>
              </a:extLst>
            </p:cNvPr>
            <p:cNvSpPr/>
            <p:nvPr/>
          </p:nvSpPr>
          <p:spPr>
            <a:xfrm>
              <a:off x="4768435" y="3512801"/>
              <a:ext cx="62718" cy="79920"/>
            </a:xfrm>
            <a:custGeom>
              <a:avLst/>
              <a:gdLst>
                <a:gd name="connsiteX0" fmla="*/ 0 w 68529"/>
                <a:gd name="connsiteY0" fmla="*/ 0 h 82515"/>
                <a:gd name="connsiteX1" fmla="*/ 68530 w 68529"/>
                <a:gd name="connsiteY1" fmla="*/ 0 h 82515"/>
                <a:gd name="connsiteX2" fmla="*/ 68530 w 68529"/>
                <a:gd name="connsiteY2" fmla="*/ 82515 h 82515"/>
                <a:gd name="connsiteX3" fmla="*/ 0 w 68529"/>
                <a:gd name="connsiteY3" fmla="*/ 82515 h 82515"/>
              </a:gdLst>
              <a:ahLst/>
              <a:cxnLst>
                <a:cxn ang="0">
                  <a:pos x="connsiteX0" y="connsiteY0"/>
                </a:cxn>
                <a:cxn ang="0">
                  <a:pos x="connsiteX1" y="connsiteY1"/>
                </a:cxn>
                <a:cxn ang="0">
                  <a:pos x="connsiteX2" y="connsiteY2"/>
                </a:cxn>
                <a:cxn ang="0">
                  <a:pos x="connsiteX3" y="connsiteY3"/>
                </a:cxn>
              </a:cxnLst>
              <a:rect l="l" t="t" r="r" b="b"/>
              <a:pathLst>
                <a:path w="68529" h="82515">
                  <a:moveTo>
                    <a:pt x="0" y="0"/>
                  </a:moveTo>
                  <a:lnTo>
                    <a:pt x="68530" y="0"/>
                  </a:lnTo>
                  <a:lnTo>
                    <a:pt x="68530" y="82515"/>
                  </a:lnTo>
                  <a:lnTo>
                    <a:pt x="0" y="8251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78" name="Freeform: Shape 277">
              <a:extLst>
                <a:ext uri="{FF2B5EF4-FFF2-40B4-BE49-F238E27FC236}">
                  <a16:creationId xmlns:a16="http://schemas.microsoft.com/office/drawing/2014/main" id="{8BAAA537-C5E2-BD3A-7727-617BF8E83B0B}"/>
                </a:ext>
              </a:extLst>
            </p:cNvPr>
            <p:cNvSpPr/>
            <p:nvPr/>
          </p:nvSpPr>
          <p:spPr>
            <a:xfrm>
              <a:off x="4843802" y="3522283"/>
              <a:ext cx="62718" cy="70437"/>
            </a:xfrm>
            <a:custGeom>
              <a:avLst/>
              <a:gdLst>
                <a:gd name="connsiteX0" fmla="*/ 0 w 68529"/>
                <a:gd name="connsiteY0" fmla="*/ 0 h 72725"/>
                <a:gd name="connsiteX1" fmla="*/ 68530 w 68529"/>
                <a:gd name="connsiteY1" fmla="*/ 0 h 72725"/>
                <a:gd name="connsiteX2" fmla="*/ 68530 w 68529"/>
                <a:gd name="connsiteY2" fmla="*/ 72725 h 72725"/>
                <a:gd name="connsiteX3" fmla="*/ 0 w 68529"/>
                <a:gd name="connsiteY3" fmla="*/ 72725 h 72725"/>
              </a:gdLst>
              <a:ahLst/>
              <a:cxnLst>
                <a:cxn ang="0">
                  <a:pos x="connsiteX0" y="connsiteY0"/>
                </a:cxn>
                <a:cxn ang="0">
                  <a:pos x="connsiteX1" y="connsiteY1"/>
                </a:cxn>
                <a:cxn ang="0">
                  <a:pos x="connsiteX2" y="connsiteY2"/>
                </a:cxn>
                <a:cxn ang="0">
                  <a:pos x="connsiteX3" y="connsiteY3"/>
                </a:cxn>
              </a:cxnLst>
              <a:rect l="l" t="t" r="r" b="b"/>
              <a:pathLst>
                <a:path w="68529" h="72725">
                  <a:moveTo>
                    <a:pt x="0" y="0"/>
                  </a:moveTo>
                  <a:lnTo>
                    <a:pt x="68530" y="0"/>
                  </a:lnTo>
                  <a:lnTo>
                    <a:pt x="68530" y="72725"/>
                  </a:lnTo>
                  <a:lnTo>
                    <a:pt x="0" y="7272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79" name="Freeform: Shape 278">
              <a:extLst>
                <a:ext uri="{FF2B5EF4-FFF2-40B4-BE49-F238E27FC236}">
                  <a16:creationId xmlns:a16="http://schemas.microsoft.com/office/drawing/2014/main" id="{7318AAC5-BD08-7D78-8044-8B372304834D}"/>
                </a:ext>
              </a:extLst>
            </p:cNvPr>
            <p:cNvSpPr/>
            <p:nvPr/>
          </p:nvSpPr>
          <p:spPr>
            <a:xfrm>
              <a:off x="4919169" y="3532381"/>
              <a:ext cx="62718" cy="60339"/>
            </a:xfrm>
            <a:custGeom>
              <a:avLst/>
              <a:gdLst>
                <a:gd name="connsiteX0" fmla="*/ 0 w 68529"/>
                <a:gd name="connsiteY0" fmla="*/ 0 h 62299"/>
                <a:gd name="connsiteX1" fmla="*/ 68530 w 68529"/>
                <a:gd name="connsiteY1" fmla="*/ 0 h 62299"/>
                <a:gd name="connsiteX2" fmla="*/ 68530 w 68529"/>
                <a:gd name="connsiteY2" fmla="*/ 62300 h 62299"/>
                <a:gd name="connsiteX3" fmla="*/ 0 w 6852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8529" h="62299">
                  <a:moveTo>
                    <a:pt x="0" y="0"/>
                  </a:moveTo>
                  <a:lnTo>
                    <a:pt x="68530" y="0"/>
                  </a:lnTo>
                  <a:lnTo>
                    <a:pt x="68530" y="62300"/>
                  </a:lnTo>
                  <a:lnTo>
                    <a:pt x="0" y="62300"/>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80" name="Freeform: Shape 279">
              <a:extLst>
                <a:ext uri="{FF2B5EF4-FFF2-40B4-BE49-F238E27FC236}">
                  <a16:creationId xmlns:a16="http://schemas.microsoft.com/office/drawing/2014/main" id="{282E6CCE-67A2-A966-F646-122C9C427BC0}"/>
                </a:ext>
              </a:extLst>
            </p:cNvPr>
            <p:cNvSpPr/>
            <p:nvPr/>
          </p:nvSpPr>
          <p:spPr>
            <a:xfrm>
              <a:off x="4994536" y="3532381"/>
              <a:ext cx="62718" cy="60339"/>
            </a:xfrm>
            <a:custGeom>
              <a:avLst/>
              <a:gdLst>
                <a:gd name="connsiteX0" fmla="*/ 0 w 68529"/>
                <a:gd name="connsiteY0" fmla="*/ 0 h 62299"/>
                <a:gd name="connsiteX1" fmla="*/ 68530 w 68529"/>
                <a:gd name="connsiteY1" fmla="*/ 0 h 62299"/>
                <a:gd name="connsiteX2" fmla="*/ 68530 w 68529"/>
                <a:gd name="connsiteY2" fmla="*/ 62300 h 62299"/>
                <a:gd name="connsiteX3" fmla="*/ 0 w 68529"/>
                <a:gd name="connsiteY3" fmla="*/ 62300 h 62299"/>
              </a:gdLst>
              <a:ahLst/>
              <a:cxnLst>
                <a:cxn ang="0">
                  <a:pos x="connsiteX0" y="connsiteY0"/>
                </a:cxn>
                <a:cxn ang="0">
                  <a:pos x="connsiteX1" y="connsiteY1"/>
                </a:cxn>
                <a:cxn ang="0">
                  <a:pos x="connsiteX2" y="connsiteY2"/>
                </a:cxn>
                <a:cxn ang="0">
                  <a:pos x="connsiteX3" y="connsiteY3"/>
                </a:cxn>
              </a:cxnLst>
              <a:rect l="l" t="t" r="r" b="b"/>
              <a:pathLst>
                <a:path w="68529" h="62299">
                  <a:moveTo>
                    <a:pt x="0" y="0"/>
                  </a:moveTo>
                  <a:lnTo>
                    <a:pt x="68530" y="0"/>
                  </a:lnTo>
                  <a:lnTo>
                    <a:pt x="68530" y="62300"/>
                  </a:lnTo>
                  <a:lnTo>
                    <a:pt x="0" y="62300"/>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81" name="Freeform: Shape 280">
              <a:extLst>
                <a:ext uri="{FF2B5EF4-FFF2-40B4-BE49-F238E27FC236}">
                  <a16:creationId xmlns:a16="http://schemas.microsoft.com/office/drawing/2014/main" id="{E1E072F7-2053-19FE-638F-37AC94BCC377}"/>
                </a:ext>
              </a:extLst>
            </p:cNvPr>
            <p:cNvSpPr/>
            <p:nvPr/>
          </p:nvSpPr>
          <p:spPr>
            <a:xfrm>
              <a:off x="5069903" y="3545188"/>
              <a:ext cx="62718" cy="47532"/>
            </a:xfrm>
            <a:custGeom>
              <a:avLst/>
              <a:gdLst>
                <a:gd name="connsiteX0" fmla="*/ 0 w 68529"/>
                <a:gd name="connsiteY0" fmla="*/ 0 h 49076"/>
                <a:gd name="connsiteX1" fmla="*/ 68530 w 68529"/>
                <a:gd name="connsiteY1" fmla="*/ 0 h 49076"/>
                <a:gd name="connsiteX2" fmla="*/ 68530 w 68529"/>
                <a:gd name="connsiteY2" fmla="*/ 49077 h 49076"/>
                <a:gd name="connsiteX3" fmla="*/ 0 w 68529"/>
                <a:gd name="connsiteY3" fmla="*/ 49077 h 49076"/>
              </a:gdLst>
              <a:ahLst/>
              <a:cxnLst>
                <a:cxn ang="0">
                  <a:pos x="connsiteX0" y="connsiteY0"/>
                </a:cxn>
                <a:cxn ang="0">
                  <a:pos x="connsiteX1" y="connsiteY1"/>
                </a:cxn>
                <a:cxn ang="0">
                  <a:pos x="connsiteX2" y="connsiteY2"/>
                </a:cxn>
                <a:cxn ang="0">
                  <a:pos x="connsiteX3" y="connsiteY3"/>
                </a:cxn>
              </a:cxnLst>
              <a:rect l="l" t="t" r="r" b="b"/>
              <a:pathLst>
                <a:path w="68529" h="49076">
                  <a:moveTo>
                    <a:pt x="0" y="0"/>
                  </a:moveTo>
                  <a:lnTo>
                    <a:pt x="68530" y="0"/>
                  </a:lnTo>
                  <a:lnTo>
                    <a:pt x="68530" y="49077"/>
                  </a:lnTo>
                  <a:lnTo>
                    <a:pt x="0" y="49077"/>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82" name="Freeform: Shape 281">
              <a:extLst>
                <a:ext uri="{FF2B5EF4-FFF2-40B4-BE49-F238E27FC236}">
                  <a16:creationId xmlns:a16="http://schemas.microsoft.com/office/drawing/2014/main" id="{78E5D594-071B-2B86-F125-EE8EDCF40954}"/>
                </a:ext>
              </a:extLst>
            </p:cNvPr>
            <p:cNvSpPr/>
            <p:nvPr/>
          </p:nvSpPr>
          <p:spPr>
            <a:xfrm>
              <a:off x="5296005" y="3592720"/>
              <a:ext cx="62718" cy="33987"/>
            </a:xfrm>
            <a:custGeom>
              <a:avLst/>
              <a:gdLst>
                <a:gd name="connsiteX0" fmla="*/ 0 w 68529"/>
                <a:gd name="connsiteY0" fmla="*/ 0 h 35091"/>
                <a:gd name="connsiteX1" fmla="*/ 68530 w 68529"/>
                <a:gd name="connsiteY1" fmla="*/ 0 h 35091"/>
                <a:gd name="connsiteX2" fmla="*/ 68530 w 68529"/>
                <a:gd name="connsiteY2" fmla="*/ 35091 h 35091"/>
                <a:gd name="connsiteX3" fmla="*/ 0 w 68529"/>
                <a:gd name="connsiteY3" fmla="*/ 35091 h 35091"/>
              </a:gdLst>
              <a:ahLst/>
              <a:cxnLst>
                <a:cxn ang="0">
                  <a:pos x="connsiteX0" y="connsiteY0"/>
                </a:cxn>
                <a:cxn ang="0">
                  <a:pos x="connsiteX1" y="connsiteY1"/>
                </a:cxn>
                <a:cxn ang="0">
                  <a:pos x="connsiteX2" y="connsiteY2"/>
                </a:cxn>
                <a:cxn ang="0">
                  <a:pos x="connsiteX3" y="connsiteY3"/>
                </a:cxn>
              </a:cxnLst>
              <a:rect l="l" t="t" r="r" b="b"/>
              <a:pathLst>
                <a:path w="68529" h="35091">
                  <a:moveTo>
                    <a:pt x="0" y="0"/>
                  </a:moveTo>
                  <a:lnTo>
                    <a:pt x="68530" y="0"/>
                  </a:lnTo>
                  <a:lnTo>
                    <a:pt x="68530" y="35091"/>
                  </a:lnTo>
                  <a:lnTo>
                    <a:pt x="0" y="35091"/>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83" name="Freeform: Shape 282">
              <a:extLst>
                <a:ext uri="{FF2B5EF4-FFF2-40B4-BE49-F238E27FC236}">
                  <a16:creationId xmlns:a16="http://schemas.microsoft.com/office/drawing/2014/main" id="{DF280F7D-F932-30BC-159F-B4FF67148D50}"/>
                </a:ext>
              </a:extLst>
            </p:cNvPr>
            <p:cNvSpPr/>
            <p:nvPr/>
          </p:nvSpPr>
          <p:spPr>
            <a:xfrm>
              <a:off x="5371372" y="3592720"/>
              <a:ext cx="62718" cy="41006"/>
            </a:xfrm>
            <a:custGeom>
              <a:avLst/>
              <a:gdLst>
                <a:gd name="connsiteX0" fmla="*/ 0 w 68529"/>
                <a:gd name="connsiteY0" fmla="*/ 0 h 42338"/>
                <a:gd name="connsiteX1" fmla="*/ 68530 w 68529"/>
                <a:gd name="connsiteY1" fmla="*/ 0 h 42338"/>
                <a:gd name="connsiteX2" fmla="*/ 68530 w 68529"/>
                <a:gd name="connsiteY2" fmla="*/ 42338 h 42338"/>
                <a:gd name="connsiteX3" fmla="*/ 0 w 68529"/>
                <a:gd name="connsiteY3" fmla="*/ 42338 h 42338"/>
              </a:gdLst>
              <a:ahLst/>
              <a:cxnLst>
                <a:cxn ang="0">
                  <a:pos x="connsiteX0" y="connsiteY0"/>
                </a:cxn>
                <a:cxn ang="0">
                  <a:pos x="connsiteX1" y="connsiteY1"/>
                </a:cxn>
                <a:cxn ang="0">
                  <a:pos x="connsiteX2" y="connsiteY2"/>
                </a:cxn>
                <a:cxn ang="0">
                  <a:pos x="connsiteX3" y="connsiteY3"/>
                </a:cxn>
              </a:cxnLst>
              <a:rect l="l" t="t" r="r" b="b"/>
              <a:pathLst>
                <a:path w="68529" h="42338">
                  <a:moveTo>
                    <a:pt x="0" y="0"/>
                  </a:moveTo>
                  <a:lnTo>
                    <a:pt x="68530" y="0"/>
                  </a:lnTo>
                  <a:lnTo>
                    <a:pt x="68530" y="42338"/>
                  </a:lnTo>
                  <a:lnTo>
                    <a:pt x="0" y="42338"/>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84" name="Freeform: Shape 283">
              <a:extLst>
                <a:ext uri="{FF2B5EF4-FFF2-40B4-BE49-F238E27FC236}">
                  <a16:creationId xmlns:a16="http://schemas.microsoft.com/office/drawing/2014/main" id="{9EE1E920-FC36-068F-E5DA-0EE2AF6A7780}"/>
                </a:ext>
              </a:extLst>
            </p:cNvPr>
            <p:cNvSpPr/>
            <p:nvPr/>
          </p:nvSpPr>
          <p:spPr>
            <a:xfrm>
              <a:off x="5446740" y="3592720"/>
              <a:ext cx="62718" cy="50734"/>
            </a:xfrm>
            <a:custGeom>
              <a:avLst/>
              <a:gdLst>
                <a:gd name="connsiteX0" fmla="*/ 0 w 68529"/>
                <a:gd name="connsiteY0" fmla="*/ 0 h 52382"/>
                <a:gd name="connsiteX1" fmla="*/ 68530 w 68529"/>
                <a:gd name="connsiteY1" fmla="*/ 0 h 52382"/>
                <a:gd name="connsiteX2" fmla="*/ 68530 w 68529"/>
                <a:gd name="connsiteY2" fmla="*/ 52382 h 52382"/>
                <a:gd name="connsiteX3" fmla="*/ 0 w 68529"/>
                <a:gd name="connsiteY3" fmla="*/ 52382 h 52382"/>
              </a:gdLst>
              <a:ahLst/>
              <a:cxnLst>
                <a:cxn ang="0">
                  <a:pos x="connsiteX0" y="connsiteY0"/>
                </a:cxn>
                <a:cxn ang="0">
                  <a:pos x="connsiteX1" y="connsiteY1"/>
                </a:cxn>
                <a:cxn ang="0">
                  <a:pos x="connsiteX2" y="connsiteY2"/>
                </a:cxn>
                <a:cxn ang="0">
                  <a:pos x="connsiteX3" y="connsiteY3"/>
                </a:cxn>
              </a:cxnLst>
              <a:rect l="l" t="t" r="r" b="b"/>
              <a:pathLst>
                <a:path w="68529" h="52382">
                  <a:moveTo>
                    <a:pt x="0" y="0"/>
                  </a:moveTo>
                  <a:lnTo>
                    <a:pt x="68530" y="0"/>
                  </a:lnTo>
                  <a:lnTo>
                    <a:pt x="68530" y="52382"/>
                  </a:lnTo>
                  <a:lnTo>
                    <a:pt x="0" y="52382"/>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85" name="Freeform: Shape 284">
              <a:extLst>
                <a:ext uri="{FF2B5EF4-FFF2-40B4-BE49-F238E27FC236}">
                  <a16:creationId xmlns:a16="http://schemas.microsoft.com/office/drawing/2014/main" id="{1A854A1F-3568-46AD-35CC-2C63897C0067}"/>
                </a:ext>
              </a:extLst>
            </p:cNvPr>
            <p:cNvSpPr/>
            <p:nvPr/>
          </p:nvSpPr>
          <p:spPr>
            <a:xfrm>
              <a:off x="5522107" y="3592720"/>
              <a:ext cx="62718" cy="99376"/>
            </a:xfrm>
            <a:custGeom>
              <a:avLst/>
              <a:gdLst>
                <a:gd name="connsiteX0" fmla="*/ 0 w 68529"/>
                <a:gd name="connsiteY0" fmla="*/ 0 h 102603"/>
                <a:gd name="connsiteX1" fmla="*/ 68530 w 68529"/>
                <a:gd name="connsiteY1" fmla="*/ 0 h 102603"/>
                <a:gd name="connsiteX2" fmla="*/ 68530 w 68529"/>
                <a:gd name="connsiteY2" fmla="*/ 102604 h 102603"/>
                <a:gd name="connsiteX3" fmla="*/ 0 w 68529"/>
                <a:gd name="connsiteY3" fmla="*/ 102604 h 102603"/>
              </a:gdLst>
              <a:ahLst/>
              <a:cxnLst>
                <a:cxn ang="0">
                  <a:pos x="connsiteX0" y="connsiteY0"/>
                </a:cxn>
                <a:cxn ang="0">
                  <a:pos x="connsiteX1" y="connsiteY1"/>
                </a:cxn>
                <a:cxn ang="0">
                  <a:pos x="connsiteX2" y="connsiteY2"/>
                </a:cxn>
                <a:cxn ang="0">
                  <a:pos x="connsiteX3" y="connsiteY3"/>
                </a:cxn>
              </a:cxnLst>
              <a:rect l="l" t="t" r="r" b="b"/>
              <a:pathLst>
                <a:path w="68529" h="102603">
                  <a:moveTo>
                    <a:pt x="0" y="0"/>
                  </a:moveTo>
                  <a:lnTo>
                    <a:pt x="68530" y="0"/>
                  </a:lnTo>
                  <a:lnTo>
                    <a:pt x="68530" y="102604"/>
                  </a:lnTo>
                  <a:lnTo>
                    <a:pt x="0" y="102604"/>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86" name="Freeform: Shape 285">
              <a:extLst>
                <a:ext uri="{FF2B5EF4-FFF2-40B4-BE49-F238E27FC236}">
                  <a16:creationId xmlns:a16="http://schemas.microsoft.com/office/drawing/2014/main" id="{33C52651-863B-3B37-7AB0-C6D9FDB4D8CB}"/>
                </a:ext>
              </a:extLst>
            </p:cNvPr>
            <p:cNvSpPr/>
            <p:nvPr/>
          </p:nvSpPr>
          <p:spPr>
            <a:xfrm>
              <a:off x="5597474" y="3592720"/>
              <a:ext cx="62718" cy="99376"/>
            </a:xfrm>
            <a:custGeom>
              <a:avLst/>
              <a:gdLst>
                <a:gd name="connsiteX0" fmla="*/ 0 w 68529"/>
                <a:gd name="connsiteY0" fmla="*/ 0 h 102603"/>
                <a:gd name="connsiteX1" fmla="*/ 68530 w 68529"/>
                <a:gd name="connsiteY1" fmla="*/ 0 h 102603"/>
                <a:gd name="connsiteX2" fmla="*/ 68530 w 68529"/>
                <a:gd name="connsiteY2" fmla="*/ 102604 h 102603"/>
                <a:gd name="connsiteX3" fmla="*/ 0 w 68529"/>
                <a:gd name="connsiteY3" fmla="*/ 102604 h 102603"/>
              </a:gdLst>
              <a:ahLst/>
              <a:cxnLst>
                <a:cxn ang="0">
                  <a:pos x="connsiteX0" y="connsiteY0"/>
                </a:cxn>
                <a:cxn ang="0">
                  <a:pos x="connsiteX1" y="connsiteY1"/>
                </a:cxn>
                <a:cxn ang="0">
                  <a:pos x="connsiteX2" y="connsiteY2"/>
                </a:cxn>
                <a:cxn ang="0">
                  <a:pos x="connsiteX3" y="connsiteY3"/>
                </a:cxn>
              </a:cxnLst>
              <a:rect l="l" t="t" r="r" b="b"/>
              <a:pathLst>
                <a:path w="68529" h="102603">
                  <a:moveTo>
                    <a:pt x="0" y="0"/>
                  </a:moveTo>
                  <a:lnTo>
                    <a:pt x="68530" y="0"/>
                  </a:lnTo>
                  <a:lnTo>
                    <a:pt x="68530" y="102604"/>
                  </a:lnTo>
                  <a:lnTo>
                    <a:pt x="0" y="102604"/>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87" name="Freeform: Shape 286">
              <a:extLst>
                <a:ext uri="{FF2B5EF4-FFF2-40B4-BE49-F238E27FC236}">
                  <a16:creationId xmlns:a16="http://schemas.microsoft.com/office/drawing/2014/main" id="{CEDD8E10-E41B-722C-823B-B713FB38E1B5}"/>
                </a:ext>
              </a:extLst>
            </p:cNvPr>
            <p:cNvSpPr/>
            <p:nvPr/>
          </p:nvSpPr>
          <p:spPr>
            <a:xfrm>
              <a:off x="5672841" y="3592720"/>
              <a:ext cx="62718" cy="118217"/>
            </a:xfrm>
            <a:custGeom>
              <a:avLst/>
              <a:gdLst>
                <a:gd name="connsiteX0" fmla="*/ 0 w 68529"/>
                <a:gd name="connsiteY0" fmla="*/ 0 h 122056"/>
                <a:gd name="connsiteX1" fmla="*/ 68530 w 68529"/>
                <a:gd name="connsiteY1" fmla="*/ 0 h 122056"/>
                <a:gd name="connsiteX2" fmla="*/ 68530 w 68529"/>
                <a:gd name="connsiteY2" fmla="*/ 122056 h 122056"/>
                <a:gd name="connsiteX3" fmla="*/ 0 w 68529"/>
                <a:gd name="connsiteY3" fmla="*/ 122056 h 122056"/>
              </a:gdLst>
              <a:ahLst/>
              <a:cxnLst>
                <a:cxn ang="0">
                  <a:pos x="connsiteX0" y="connsiteY0"/>
                </a:cxn>
                <a:cxn ang="0">
                  <a:pos x="connsiteX1" y="connsiteY1"/>
                </a:cxn>
                <a:cxn ang="0">
                  <a:pos x="connsiteX2" y="connsiteY2"/>
                </a:cxn>
                <a:cxn ang="0">
                  <a:pos x="connsiteX3" y="connsiteY3"/>
                </a:cxn>
              </a:cxnLst>
              <a:rect l="l" t="t" r="r" b="b"/>
              <a:pathLst>
                <a:path w="68529" h="122056">
                  <a:moveTo>
                    <a:pt x="0" y="0"/>
                  </a:moveTo>
                  <a:lnTo>
                    <a:pt x="68530" y="0"/>
                  </a:lnTo>
                  <a:lnTo>
                    <a:pt x="68530" y="122056"/>
                  </a:lnTo>
                  <a:lnTo>
                    <a:pt x="0" y="122056"/>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88" name="Freeform: Shape 287">
              <a:extLst>
                <a:ext uri="{FF2B5EF4-FFF2-40B4-BE49-F238E27FC236}">
                  <a16:creationId xmlns:a16="http://schemas.microsoft.com/office/drawing/2014/main" id="{594BBB0F-57C7-BC35-AD8E-5158A07D189A}"/>
                </a:ext>
              </a:extLst>
            </p:cNvPr>
            <p:cNvSpPr/>
            <p:nvPr/>
          </p:nvSpPr>
          <p:spPr>
            <a:xfrm>
              <a:off x="5748209" y="3592720"/>
              <a:ext cx="62718" cy="146170"/>
            </a:xfrm>
            <a:custGeom>
              <a:avLst/>
              <a:gdLst>
                <a:gd name="connsiteX0" fmla="*/ 0 w 68529"/>
                <a:gd name="connsiteY0" fmla="*/ 0 h 150917"/>
                <a:gd name="connsiteX1" fmla="*/ 68530 w 68529"/>
                <a:gd name="connsiteY1" fmla="*/ 0 h 150917"/>
                <a:gd name="connsiteX2" fmla="*/ 68530 w 68529"/>
                <a:gd name="connsiteY2" fmla="*/ 150917 h 150917"/>
                <a:gd name="connsiteX3" fmla="*/ 0 w 68529"/>
                <a:gd name="connsiteY3" fmla="*/ 150917 h 150917"/>
              </a:gdLst>
              <a:ahLst/>
              <a:cxnLst>
                <a:cxn ang="0">
                  <a:pos x="connsiteX0" y="connsiteY0"/>
                </a:cxn>
                <a:cxn ang="0">
                  <a:pos x="connsiteX1" y="connsiteY1"/>
                </a:cxn>
                <a:cxn ang="0">
                  <a:pos x="connsiteX2" y="connsiteY2"/>
                </a:cxn>
                <a:cxn ang="0">
                  <a:pos x="connsiteX3" y="connsiteY3"/>
                </a:cxn>
              </a:cxnLst>
              <a:rect l="l" t="t" r="r" b="b"/>
              <a:pathLst>
                <a:path w="68529" h="150917">
                  <a:moveTo>
                    <a:pt x="0" y="0"/>
                  </a:moveTo>
                  <a:lnTo>
                    <a:pt x="68530" y="0"/>
                  </a:lnTo>
                  <a:lnTo>
                    <a:pt x="68530" y="150917"/>
                  </a:lnTo>
                  <a:lnTo>
                    <a:pt x="0" y="150917"/>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89" name="Freeform: Shape 288">
              <a:extLst>
                <a:ext uri="{FF2B5EF4-FFF2-40B4-BE49-F238E27FC236}">
                  <a16:creationId xmlns:a16="http://schemas.microsoft.com/office/drawing/2014/main" id="{8B60EBDC-84B0-C6F8-8F99-55AFEB24C585}"/>
                </a:ext>
              </a:extLst>
            </p:cNvPr>
            <p:cNvSpPr/>
            <p:nvPr/>
          </p:nvSpPr>
          <p:spPr>
            <a:xfrm>
              <a:off x="5823576" y="3592720"/>
              <a:ext cx="62718" cy="193087"/>
            </a:xfrm>
            <a:custGeom>
              <a:avLst/>
              <a:gdLst>
                <a:gd name="connsiteX0" fmla="*/ 0 w 68529"/>
                <a:gd name="connsiteY0" fmla="*/ 0 h 199358"/>
                <a:gd name="connsiteX1" fmla="*/ 68530 w 68529"/>
                <a:gd name="connsiteY1" fmla="*/ 0 h 199358"/>
                <a:gd name="connsiteX2" fmla="*/ 68530 w 68529"/>
                <a:gd name="connsiteY2" fmla="*/ 199359 h 199358"/>
                <a:gd name="connsiteX3" fmla="*/ 0 w 68529"/>
                <a:gd name="connsiteY3" fmla="*/ 199359 h 199358"/>
              </a:gdLst>
              <a:ahLst/>
              <a:cxnLst>
                <a:cxn ang="0">
                  <a:pos x="connsiteX0" y="connsiteY0"/>
                </a:cxn>
                <a:cxn ang="0">
                  <a:pos x="connsiteX1" y="connsiteY1"/>
                </a:cxn>
                <a:cxn ang="0">
                  <a:pos x="connsiteX2" y="connsiteY2"/>
                </a:cxn>
                <a:cxn ang="0">
                  <a:pos x="connsiteX3" y="connsiteY3"/>
                </a:cxn>
              </a:cxnLst>
              <a:rect l="l" t="t" r="r" b="b"/>
              <a:pathLst>
                <a:path w="68529" h="199358">
                  <a:moveTo>
                    <a:pt x="0" y="0"/>
                  </a:moveTo>
                  <a:lnTo>
                    <a:pt x="68530" y="0"/>
                  </a:lnTo>
                  <a:lnTo>
                    <a:pt x="68530" y="199359"/>
                  </a:lnTo>
                  <a:lnTo>
                    <a:pt x="0" y="199359"/>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90" name="Freeform: Shape 289">
              <a:extLst>
                <a:ext uri="{FF2B5EF4-FFF2-40B4-BE49-F238E27FC236}">
                  <a16:creationId xmlns:a16="http://schemas.microsoft.com/office/drawing/2014/main" id="{733140F2-AD0F-E612-CE10-9E264F0E359F}"/>
                </a:ext>
              </a:extLst>
            </p:cNvPr>
            <p:cNvSpPr/>
            <p:nvPr/>
          </p:nvSpPr>
          <p:spPr>
            <a:xfrm>
              <a:off x="5898943" y="3592720"/>
              <a:ext cx="62718" cy="230769"/>
            </a:xfrm>
            <a:custGeom>
              <a:avLst/>
              <a:gdLst>
                <a:gd name="connsiteX0" fmla="*/ 0 w 68529"/>
                <a:gd name="connsiteY0" fmla="*/ 0 h 238264"/>
                <a:gd name="connsiteX1" fmla="*/ 68530 w 68529"/>
                <a:gd name="connsiteY1" fmla="*/ 0 h 238264"/>
                <a:gd name="connsiteX2" fmla="*/ 68530 w 68529"/>
                <a:gd name="connsiteY2" fmla="*/ 238264 h 238264"/>
                <a:gd name="connsiteX3" fmla="*/ 0 w 68529"/>
                <a:gd name="connsiteY3" fmla="*/ 238264 h 238264"/>
              </a:gdLst>
              <a:ahLst/>
              <a:cxnLst>
                <a:cxn ang="0">
                  <a:pos x="connsiteX0" y="connsiteY0"/>
                </a:cxn>
                <a:cxn ang="0">
                  <a:pos x="connsiteX1" y="connsiteY1"/>
                </a:cxn>
                <a:cxn ang="0">
                  <a:pos x="connsiteX2" y="connsiteY2"/>
                </a:cxn>
                <a:cxn ang="0">
                  <a:pos x="connsiteX3" y="connsiteY3"/>
                </a:cxn>
              </a:cxnLst>
              <a:rect l="l" t="t" r="r" b="b"/>
              <a:pathLst>
                <a:path w="68529" h="238264">
                  <a:moveTo>
                    <a:pt x="0" y="0"/>
                  </a:moveTo>
                  <a:lnTo>
                    <a:pt x="68530" y="0"/>
                  </a:lnTo>
                  <a:lnTo>
                    <a:pt x="68530" y="238264"/>
                  </a:lnTo>
                  <a:lnTo>
                    <a:pt x="0" y="238264"/>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91" name="Freeform: Shape 290">
              <a:extLst>
                <a:ext uri="{FF2B5EF4-FFF2-40B4-BE49-F238E27FC236}">
                  <a16:creationId xmlns:a16="http://schemas.microsoft.com/office/drawing/2014/main" id="{79E31E77-0303-3625-9820-4733054D6F64}"/>
                </a:ext>
              </a:extLst>
            </p:cNvPr>
            <p:cNvSpPr/>
            <p:nvPr/>
          </p:nvSpPr>
          <p:spPr>
            <a:xfrm>
              <a:off x="5974310" y="3592720"/>
              <a:ext cx="62718" cy="257491"/>
            </a:xfrm>
            <a:custGeom>
              <a:avLst/>
              <a:gdLst>
                <a:gd name="connsiteX0" fmla="*/ 0 w 68529"/>
                <a:gd name="connsiteY0" fmla="*/ 0 h 265853"/>
                <a:gd name="connsiteX1" fmla="*/ 68530 w 68529"/>
                <a:gd name="connsiteY1" fmla="*/ 0 h 265853"/>
                <a:gd name="connsiteX2" fmla="*/ 68530 w 68529"/>
                <a:gd name="connsiteY2" fmla="*/ 265854 h 265853"/>
                <a:gd name="connsiteX3" fmla="*/ 0 w 68529"/>
                <a:gd name="connsiteY3" fmla="*/ 265854 h 265853"/>
              </a:gdLst>
              <a:ahLst/>
              <a:cxnLst>
                <a:cxn ang="0">
                  <a:pos x="connsiteX0" y="connsiteY0"/>
                </a:cxn>
                <a:cxn ang="0">
                  <a:pos x="connsiteX1" y="connsiteY1"/>
                </a:cxn>
                <a:cxn ang="0">
                  <a:pos x="connsiteX2" y="connsiteY2"/>
                </a:cxn>
                <a:cxn ang="0">
                  <a:pos x="connsiteX3" y="connsiteY3"/>
                </a:cxn>
              </a:cxnLst>
              <a:rect l="l" t="t" r="r" b="b"/>
              <a:pathLst>
                <a:path w="68529" h="265853">
                  <a:moveTo>
                    <a:pt x="0" y="0"/>
                  </a:moveTo>
                  <a:lnTo>
                    <a:pt x="68530" y="0"/>
                  </a:lnTo>
                  <a:lnTo>
                    <a:pt x="68530" y="265854"/>
                  </a:lnTo>
                  <a:lnTo>
                    <a:pt x="0" y="265854"/>
                  </a:lnTo>
                  <a:close/>
                </a:path>
              </a:pathLst>
            </a:custGeom>
            <a:solidFill>
              <a:srgbClr val="008764"/>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92" name="Freeform: Shape 291">
              <a:extLst>
                <a:ext uri="{FF2B5EF4-FFF2-40B4-BE49-F238E27FC236}">
                  <a16:creationId xmlns:a16="http://schemas.microsoft.com/office/drawing/2014/main" id="{4EC79EB6-A6CE-99E5-BAC8-7A729614B180}"/>
                </a:ext>
              </a:extLst>
            </p:cNvPr>
            <p:cNvSpPr/>
            <p:nvPr/>
          </p:nvSpPr>
          <p:spPr>
            <a:xfrm>
              <a:off x="6049678" y="3592720"/>
              <a:ext cx="62718" cy="276948"/>
            </a:xfrm>
            <a:custGeom>
              <a:avLst/>
              <a:gdLst>
                <a:gd name="connsiteX0" fmla="*/ 0 w 68529"/>
                <a:gd name="connsiteY0" fmla="*/ 0 h 285942"/>
                <a:gd name="connsiteX1" fmla="*/ 68530 w 68529"/>
                <a:gd name="connsiteY1" fmla="*/ 0 h 285942"/>
                <a:gd name="connsiteX2" fmla="*/ 68530 w 68529"/>
                <a:gd name="connsiteY2" fmla="*/ 285942 h 285942"/>
                <a:gd name="connsiteX3" fmla="*/ 0 w 68529"/>
                <a:gd name="connsiteY3" fmla="*/ 285942 h 285942"/>
              </a:gdLst>
              <a:ahLst/>
              <a:cxnLst>
                <a:cxn ang="0">
                  <a:pos x="connsiteX0" y="connsiteY0"/>
                </a:cxn>
                <a:cxn ang="0">
                  <a:pos x="connsiteX1" y="connsiteY1"/>
                </a:cxn>
                <a:cxn ang="0">
                  <a:pos x="connsiteX2" y="connsiteY2"/>
                </a:cxn>
                <a:cxn ang="0">
                  <a:pos x="connsiteX3" y="connsiteY3"/>
                </a:cxn>
              </a:cxnLst>
              <a:rect l="l" t="t" r="r" b="b"/>
              <a:pathLst>
                <a:path w="68529" h="285942">
                  <a:moveTo>
                    <a:pt x="0" y="0"/>
                  </a:moveTo>
                  <a:lnTo>
                    <a:pt x="68530" y="0"/>
                  </a:lnTo>
                  <a:lnTo>
                    <a:pt x="68530" y="285942"/>
                  </a:lnTo>
                  <a:lnTo>
                    <a:pt x="0" y="285942"/>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93" name="Freeform: Shape 292">
              <a:extLst>
                <a:ext uri="{FF2B5EF4-FFF2-40B4-BE49-F238E27FC236}">
                  <a16:creationId xmlns:a16="http://schemas.microsoft.com/office/drawing/2014/main" id="{04E942E9-BC9E-1964-893E-592AD7267C77}"/>
                </a:ext>
              </a:extLst>
            </p:cNvPr>
            <p:cNvSpPr/>
            <p:nvPr/>
          </p:nvSpPr>
          <p:spPr>
            <a:xfrm>
              <a:off x="6125045" y="3592720"/>
              <a:ext cx="62718" cy="306748"/>
            </a:xfrm>
            <a:custGeom>
              <a:avLst/>
              <a:gdLst>
                <a:gd name="connsiteX0" fmla="*/ 0 w 68529"/>
                <a:gd name="connsiteY0" fmla="*/ 0 h 316710"/>
                <a:gd name="connsiteX1" fmla="*/ 68530 w 68529"/>
                <a:gd name="connsiteY1" fmla="*/ 0 h 316710"/>
                <a:gd name="connsiteX2" fmla="*/ 68530 w 68529"/>
                <a:gd name="connsiteY2" fmla="*/ 316711 h 316710"/>
                <a:gd name="connsiteX3" fmla="*/ 0 w 68529"/>
                <a:gd name="connsiteY3" fmla="*/ 316711 h 316710"/>
              </a:gdLst>
              <a:ahLst/>
              <a:cxnLst>
                <a:cxn ang="0">
                  <a:pos x="connsiteX0" y="connsiteY0"/>
                </a:cxn>
                <a:cxn ang="0">
                  <a:pos x="connsiteX1" y="connsiteY1"/>
                </a:cxn>
                <a:cxn ang="0">
                  <a:pos x="connsiteX2" y="connsiteY2"/>
                </a:cxn>
                <a:cxn ang="0">
                  <a:pos x="connsiteX3" y="connsiteY3"/>
                </a:cxn>
              </a:cxnLst>
              <a:rect l="l" t="t" r="r" b="b"/>
              <a:pathLst>
                <a:path w="68529" h="316710">
                  <a:moveTo>
                    <a:pt x="0" y="0"/>
                  </a:moveTo>
                  <a:lnTo>
                    <a:pt x="68530" y="0"/>
                  </a:lnTo>
                  <a:lnTo>
                    <a:pt x="68530" y="316711"/>
                  </a:lnTo>
                  <a:lnTo>
                    <a:pt x="0" y="316711"/>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94" name="Freeform: Shape 293">
              <a:extLst>
                <a:ext uri="{FF2B5EF4-FFF2-40B4-BE49-F238E27FC236}">
                  <a16:creationId xmlns:a16="http://schemas.microsoft.com/office/drawing/2014/main" id="{ECCF6A71-CAF1-4C40-ACEE-3FB483A8F727}"/>
                </a:ext>
              </a:extLst>
            </p:cNvPr>
            <p:cNvSpPr/>
            <p:nvPr/>
          </p:nvSpPr>
          <p:spPr>
            <a:xfrm>
              <a:off x="6200412" y="3592720"/>
              <a:ext cx="62718" cy="391225"/>
            </a:xfrm>
            <a:custGeom>
              <a:avLst/>
              <a:gdLst>
                <a:gd name="connsiteX0" fmla="*/ 0 w 68529"/>
                <a:gd name="connsiteY0" fmla="*/ 0 h 403930"/>
                <a:gd name="connsiteX1" fmla="*/ 68530 w 68529"/>
                <a:gd name="connsiteY1" fmla="*/ 0 h 403930"/>
                <a:gd name="connsiteX2" fmla="*/ 68530 w 68529"/>
                <a:gd name="connsiteY2" fmla="*/ 403930 h 403930"/>
                <a:gd name="connsiteX3" fmla="*/ 0 w 68529"/>
                <a:gd name="connsiteY3" fmla="*/ 403930 h 403930"/>
              </a:gdLst>
              <a:ahLst/>
              <a:cxnLst>
                <a:cxn ang="0">
                  <a:pos x="connsiteX0" y="connsiteY0"/>
                </a:cxn>
                <a:cxn ang="0">
                  <a:pos x="connsiteX1" y="connsiteY1"/>
                </a:cxn>
                <a:cxn ang="0">
                  <a:pos x="connsiteX2" y="connsiteY2"/>
                </a:cxn>
                <a:cxn ang="0">
                  <a:pos x="connsiteX3" y="connsiteY3"/>
                </a:cxn>
              </a:cxnLst>
              <a:rect l="l" t="t" r="r" b="b"/>
              <a:pathLst>
                <a:path w="68529" h="403930">
                  <a:moveTo>
                    <a:pt x="0" y="0"/>
                  </a:moveTo>
                  <a:lnTo>
                    <a:pt x="68530" y="0"/>
                  </a:lnTo>
                  <a:lnTo>
                    <a:pt x="68530" y="403930"/>
                  </a:lnTo>
                  <a:lnTo>
                    <a:pt x="0" y="403930"/>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95" name="Freeform: Shape 294">
              <a:extLst>
                <a:ext uri="{FF2B5EF4-FFF2-40B4-BE49-F238E27FC236}">
                  <a16:creationId xmlns:a16="http://schemas.microsoft.com/office/drawing/2014/main" id="{4322D212-116E-EAD1-868E-D5DF4FBDDEAF}"/>
                </a:ext>
              </a:extLst>
            </p:cNvPr>
            <p:cNvSpPr/>
            <p:nvPr/>
          </p:nvSpPr>
          <p:spPr>
            <a:xfrm>
              <a:off x="6275779" y="3592720"/>
              <a:ext cx="62718" cy="429522"/>
            </a:xfrm>
            <a:custGeom>
              <a:avLst/>
              <a:gdLst>
                <a:gd name="connsiteX0" fmla="*/ 0 w 68529"/>
                <a:gd name="connsiteY0" fmla="*/ 0 h 443471"/>
                <a:gd name="connsiteX1" fmla="*/ 68530 w 68529"/>
                <a:gd name="connsiteY1" fmla="*/ 0 h 443471"/>
                <a:gd name="connsiteX2" fmla="*/ 68530 w 68529"/>
                <a:gd name="connsiteY2" fmla="*/ 443471 h 443471"/>
                <a:gd name="connsiteX3" fmla="*/ 0 w 68529"/>
                <a:gd name="connsiteY3" fmla="*/ 443471 h 443471"/>
              </a:gdLst>
              <a:ahLst/>
              <a:cxnLst>
                <a:cxn ang="0">
                  <a:pos x="connsiteX0" y="connsiteY0"/>
                </a:cxn>
                <a:cxn ang="0">
                  <a:pos x="connsiteX1" y="connsiteY1"/>
                </a:cxn>
                <a:cxn ang="0">
                  <a:pos x="connsiteX2" y="connsiteY2"/>
                </a:cxn>
                <a:cxn ang="0">
                  <a:pos x="connsiteX3" y="connsiteY3"/>
                </a:cxn>
              </a:cxnLst>
              <a:rect l="l" t="t" r="r" b="b"/>
              <a:pathLst>
                <a:path w="68529" h="443471">
                  <a:moveTo>
                    <a:pt x="0" y="0"/>
                  </a:moveTo>
                  <a:lnTo>
                    <a:pt x="68530" y="0"/>
                  </a:lnTo>
                  <a:lnTo>
                    <a:pt x="68530" y="443471"/>
                  </a:lnTo>
                  <a:lnTo>
                    <a:pt x="0" y="443471"/>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96" name="Freeform: Shape 295">
              <a:extLst>
                <a:ext uri="{FF2B5EF4-FFF2-40B4-BE49-F238E27FC236}">
                  <a16:creationId xmlns:a16="http://schemas.microsoft.com/office/drawing/2014/main" id="{EF25941C-2FAB-E008-FFC5-E221A353980F}"/>
                </a:ext>
              </a:extLst>
            </p:cNvPr>
            <p:cNvSpPr/>
            <p:nvPr/>
          </p:nvSpPr>
          <p:spPr>
            <a:xfrm>
              <a:off x="6351147" y="3592720"/>
              <a:ext cx="62718" cy="439250"/>
            </a:xfrm>
            <a:custGeom>
              <a:avLst/>
              <a:gdLst>
                <a:gd name="connsiteX0" fmla="*/ 0 w 68529"/>
                <a:gd name="connsiteY0" fmla="*/ 0 h 453515"/>
                <a:gd name="connsiteX1" fmla="*/ 68530 w 68529"/>
                <a:gd name="connsiteY1" fmla="*/ 0 h 453515"/>
                <a:gd name="connsiteX2" fmla="*/ 68530 w 68529"/>
                <a:gd name="connsiteY2" fmla="*/ 453515 h 453515"/>
                <a:gd name="connsiteX3" fmla="*/ 0 w 68529"/>
                <a:gd name="connsiteY3" fmla="*/ 453515 h 453515"/>
              </a:gdLst>
              <a:ahLst/>
              <a:cxnLst>
                <a:cxn ang="0">
                  <a:pos x="connsiteX0" y="connsiteY0"/>
                </a:cxn>
                <a:cxn ang="0">
                  <a:pos x="connsiteX1" y="connsiteY1"/>
                </a:cxn>
                <a:cxn ang="0">
                  <a:pos x="connsiteX2" y="connsiteY2"/>
                </a:cxn>
                <a:cxn ang="0">
                  <a:pos x="connsiteX3" y="connsiteY3"/>
                </a:cxn>
              </a:cxnLst>
              <a:rect l="l" t="t" r="r" b="b"/>
              <a:pathLst>
                <a:path w="68529" h="453515">
                  <a:moveTo>
                    <a:pt x="0" y="0"/>
                  </a:moveTo>
                  <a:lnTo>
                    <a:pt x="68530" y="0"/>
                  </a:lnTo>
                  <a:lnTo>
                    <a:pt x="68530" y="453515"/>
                  </a:lnTo>
                  <a:lnTo>
                    <a:pt x="0" y="45351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97" name="Freeform: Shape 296">
              <a:extLst>
                <a:ext uri="{FF2B5EF4-FFF2-40B4-BE49-F238E27FC236}">
                  <a16:creationId xmlns:a16="http://schemas.microsoft.com/office/drawing/2014/main" id="{507B61AC-A898-F2DD-507B-48B364A1E41A}"/>
                </a:ext>
              </a:extLst>
            </p:cNvPr>
            <p:cNvSpPr/>
            <p:nvPr/>
          </p:nvSpPr>
          <p:spPr>
            <a:xfrm>
              <a:off x="6426514" y="3592720"/>
              <a:ext cx="62718" cy="457598"/>
            </a:xfrm>
            <a:custGeom>
              <a:avLst/>
              <a:gdLst>
                <a:gd name="connsiteX0" fmla="*/ 0 w 68529"/>
                <a:gd name="connsiteY0" fmla="*/ 0 h 472459"/>
                <a:gd name="connsiteX1" fmla="*/ 68530 w 68529"/>
                <a:gd name="connsiteY1" fmla="*/ 0 h 472459"/>
                <a:gd name="connsiteX2" fmla="*/ 68530 w 68529"/>
                <a:gd name="connsiteY2" fmla="*/ 472460 h 472459"/>
                <a:gd name="connsiteX3" fmla="*/ 0 w 68529"/>
                <a:gd name="connsiteY3" fmla="*/ 472460 h 472459"/>
              </a:gdLst>
              <a:ahLst/>
              <a:cxnLst>
                <a:cxn ang="0">
                  <a:pos x="connsiteX0" y="connsiteY0"/>
                </a:cxn>
                <a:cxn ang="0">
                  <a:pos x="connsiteX1" y="connsiteY1"/>
                </a:cxn>
                <a:cxn ang="0">
                  <a:pos x="connsiteX2" y="connsiteY2"/>
                </a:cxn>
                <a:cxn ang="0">
                  <a:pos x="connsiteX3" y="connsiteY3"/>
                </a:cxn>
              </a:cxnLst>
              <a:rect l="l" t="t" r="r" b="b"/>
              <a:pathLst>
                <a:path w="68529" h="472459">
                  <a:moveTo>
                    <a:pt x="0" y="0"/>
                  </a:moveTo>
                  <a:lnTo>
                    <a:pt x="68530" y="0"/>
                  </a:lnTo>
                  <a:lnTo>
                    <a:pt x="68530" y="472460"/>
                  </a:lnTo>
                  <a:lnTo>
                    <a:pt x="0" y="472460"/>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98" name="Freeform: Shape 297">
              <a:extLst>
                <a:ext uri="{FF2B5EF4-FFF2-40B4-BE49-F238E27FC236}">
                  <a16:creationId xmlns:a16="http://schemas.microsoft.com/office/drawing/2014/main" id="{4DEE3E44-A486-5900-884C-AA93A78DDC33}"/>
                </a:ext>
              </a:extLst>
            </p:cNvPr>
            <p:cNvSpPr/>
            <p:nvPr/>
          </p:nvSpPr>
          <p:spPr>
            <a:xfrm>
              <a:off x="6501881" y="3592720"/>
              <a:ext cx="62718" cy="486167"/>
            </a:xfrm>
            <a:custGeom>
              <a:avLst/>
              <a:gdLst>
                <a:gd name="connsiteX0" fmla="*/ 0 w 68529"/>
                <a:gd name="connsiteY0" fmla="*/ 0 h 501956"/>
                <a:gd name="connsiteX1" fmla="*/ 68530 w 68529"/>
                <a:gd name="connsiteY1" fmla="*/ 0 h 501956"/>
                <a:gd name="connsiteX2" fmla="*/ 68530 w 68529"/>
                <a:gd name="connsiteY2" fmla="*/ 501957 h 501956"/>
                <a:gd name="connsiteX3" fmla="*/ 0 w 68529"/>
                <a:gd name="connsiteY3" fmla="*/ 501957 h 501956"/>
              </a:gdLst>
              <a:ahLst/>
              <a:cxnLst>
                <a:cxn ang="0">
                  <a:pos x="connsiteX0" y="connsiteY0"/>
                </a:cxn>
                <a:cxn ang="0">
                  <a:pos x="connsiteX1" y="connsiteY1"/>
                </a:cxn>
                <a:cxn ang="0">
                  <a:pos x="connsiteX2" y="connsiteY2"/>
                </a:cxn>
                <a:cxn ang="0">
                  <a:pos x="connsiteX3" y="connsiteY3"/>
                </a:cxn>
              </a:cxnLst>
              <a:rect l="l" t="t" r="r" b="b"/>
              <a:pathLst>
                <a:path w="68529" h="501956">
                  <a:moveTo>
                    <a:pt x="0" y="0"/>
                  </a:moveTo>
                  <a:lnTo>
                    <a:pt x="68530" y="0"/>
                  </a:lnTo>
                  <a:lnTo>
                    <a:pt x="68530" y="501957"/>
                  </a:lnTo>
                  <a:lnTo>
                    <a:pt x="0" y="501957"/>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299" name="Freeform: Shape 298">
              <a:extLst>
                <a:ext uri="{FF2B5EF4-FFF2-40B4-BE49-F238E27FC236}">
                  <a16:creationId xmlns:a16="http://schemas.microsoft.com/office/drawing/2014/main" id="{AA568B02-4295-108A-E1F2-351720384ADC}"/>
                </a:ext>
              </a:extLst>
            </p:cNvPr>
            <p:cNvSpPr/>
            <p:nvPr/>
          </p:nvSpPr>
          <p:spPr>
            <a:xfrm>
              <a:off x="6577248" y="3592720"/>
              <a:ext cx="62718" cy="495280"/>
            </a:xfrm>
            <a:custGeom>
              <a:avLst/>
              <a:gdLst>
                <a:gd name="connsiteX0" fmla="*/ 0 w 68529"/>
                <a:gd name="connsiteY0" fmla="*/ 0 h 511365"/>
                <a:gd name="connsiteX1" fmla="*/ 68530 w 68529"/>
                <a:gd name="connsiteY1" fmla="*/ 0 h 511365"/>
                <a:gd name="connsiteX2" fmla="*/ 68530 w 68529"/>
                <a:gd name="connsiteY2" fmla="*/ 511365 h 511365"/>
                <a:gd name="connsiteX3" fmla="*/ 0 w 68529"/>
                <a:gd name="connsiteY3" fmla="*/ 511365 h 511365"/>
              </a:gdLst>
              <a:ahLst/>
              <a:cxnLst>
                <a:cxn ang="0">
                  <a:pos x="connsiteX0" y="connsiteY0"/>
                </a:cxn>
                <a:cxn ang="0">
                  <a:pos x="connsiteX1" y="connsiteY1"/>
                </a:cxn>
                <a:cxn ang="0">
                  <a:pos x="connsiteX2" y="connsiteY2"/>
                </a:cxn>
                <a:cxn ang="0">
                  <a:pos x="connsiteX3" y="connsiteY3"/>
                </a:cxn>
              </a:cxnLst>
              <a:rect l="l" t="t" r="r" b="b"/>
              <a:pathLst>
                <a:path w="68529" h="511365">
                  <a:moveTo>
                    <a:pt x="0" y="0"/>
                  </a:moveTo>
                  <a:lnTo>
                    <a:pt x="68530" y="0"/>
                  </a:lnTo>
                  <a:lnTo>
                    <a:pt x="68530" y="511365"/>
                  </a:lnTo>
                  <a:lnTo>
                    <a:pt x="0" y="51136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00" name="Freeform: Shape 299">
              <a:extLst>
                <a:ext uri="{FF2B5EF4-FFF2-40B4-BE49-F238E27FC236}">
                  <a16:creationId xmlns:a16="http://schemas.microsoft.com/office/drawing/2014/main" id="{86530A3C-E0F7-0783-A82F-2CAD3431E8E2}"/>
                </a:ext>
              </a:extLst>
            </p:cNvPr>
            <p:cNvSpPr/>
            <p:nvPr/>
          </p:nvSpPr>
          <p:spPr>
            <a:xfrm>
              <a:off x="6652616" y="3592720"/>
              <a:ext cx="62718" cy="495280"/>
            </a:xfrm>
            <a:custGeom>
              <a:avLst/>
              <a:gdLst>
                <a:gd name="connsiteX0" fmla="*/ 0 w 68529"/>
                <a:gd name="connsiteY0" fmla="*/ 0 h 511365"/>
                <a:gd name="connsiteX1" fmla="*/ 68530 w 68529"/>
                <a:gd name="connsiteY1" fmla="*/ 0 h 511365"/>
                <a:gd name="connsiteX2" fmla="*/ 68530 w 68529"/>
                <a:gd name="connsiteY2" fmla="*/ 511365 h 511365"/>
                <a:gd name="connsiteX3" fmla="*/ 0 w 68529"/>
                <a:gd name="connsiteY3" fmla="*/ 511365 h 511365"/>
              </a:gdLst>
              <a:ahLst/>
              <a:cxnLst>
                <a:cxn ang="0">
                  <a:pos x="connsiteX0" y="connsiteY0"/>
                </a:cxn>
                <a:cxn ang="0">
                  <a:pos x="connsiteX1" y="connsiteY1"/>
                </a:cxn>
                <a:cxn ang="0">
                  <a:pos x="connsiteX2" y="connsiteY2"/>
                </a:cxn>
                <a:cxn ang="0">
                  <a:pos x="connsiteX3" y="connsiteY3"/>
                </a:cxn>
              </a:cxnLst>
              <a:rect l="l" t="t" r="r" b="b"/>
              <a:pathLst>
                <a:path w="68529" h="511365">
                  <a:moveTo>
                    <a:pt x="0" y="0"/>
                  </a:moveTo>
                  <a:lnTo>
                    <a:pt x="68530" y="0"/>
                  </a:lnTo>
                  <a:lnTo>
                    <a:pt x="68530" y="511365"/>
                  </a:lnTo>
                  <a:lnTo>
                    <a:pt x="0" y="51136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01" name="Freeform: Shape 300">
              <a:extLst>
                <a:ext uri="{FF2B5EF4-FFF2-40B4-BE49-F238E27FC236}">
                  <a16:creationId xmlns:a16="http://schemas.microsoft.com/office/drawing/2014/main" id="{94FC76C6-03BD-5FD3-AE7A-693EEDD5C10C}"/>
                </a:ext>
              </a:extLst>
            </p:cNvPr>
            <p:cNvSpPr/>
            <p:nvPr/>
          </p:nvSpPr>
          <p:spPr>
            <a:xfrm>
              <a:off x="6727983" y="3592720"/>
              <a:ext cx="62718" cy="495280"/>
            </a:xfrm>
            <a:custGeom>
              <a:avLst/>
              <a:gdLst>
                <a:gd name="connsiteX0" fmla="*/ 0 w 68529"/>
                <a:gd name="connsiteY0" fmla="*/ 0 h 511365"/>
                <a:gd name="connsiteX1" fmla="*/ 68530 w 68529"/>
                <a:gd name="connsiteY1" fmla="*/ 0 h 511365"/>
                <a:gd name="connsiteX2" fmla="*/ 68530 w 68529"/>
                <a:gd name="connsiteY2" fmla="*/ 511365 h 511365"/>
                <a:gd name="connsiteX3" fmla="*/ 0 w 68529"/>
                <a:gd name="connsiteY3" fmla="*/ 511365 h 511365"/>
              </a:gdLst>
              <a:ahLst/>
              <a:cxnLst>
                <a:cxn ang="0">
                  <a:pos x="connsiteX0" y="connsiteY0"/>
                </a:cxn>
                <a:cxn ang="0">
                  <a:pos x="connsiteX1" y="connsiteY1"/>
                </a:cxn>
                <a:cxn ang="0">
                  <a:pos x="connsiteX2" y="connsiteY2"/>
                </a:cxn>
                <a:cxn ang="0">
                  <a:pos x="connsiteX3" y="connsiteY3"/>
                </a:cxn>
              </a:cxnLst>
              <a:rect l="l" t="t" r="r" b="b"/>
              <a:pathLst>
                <a:path w="68529" h="511365">
                  <a:moveTo>
                    <a:pt x="0" y="0"/>
                  </a:moveTo>
                  <a:lnTo>
                    <a:pt x="68530" y="0"/>
                  </a:lnTo>
                  <a:lnTo>
                    <a:pt x="68530" y="511365"/>
                  </a:lnTo>
                  <a:lnTo>
                    <a:pt x="0" y="51136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02" name="Freeform: Shape 301">
              <a:extLst>
                <a:ext uri="{FF2B5EF4-FFF2-40B4-BE49-F238E27FC236}">
                  <a16:creationId xmlns:a16="http://schemas.microsoft.com/office/drawing/2014/main" id="{23DFFA97-133C-3002-7618-CBFF45B4BAB7}"/>
                </a:ext>
              </a:extLst>
            </p:cNvPr>
            <p:cNvSpPr/>
            <p:nvPr/>
          </p:nvSpPr>
          <p:spPr>
            <a:xfrm>
              <a:off x="6803350" y="3592720"/>
              <a:ext cx="62718" cy="637017"/>
            </a:xfrm>
            <a:custGeom>
              <a:avLst/>
              <a:gdLst>
                <a:gd name="connsiteX0" fmla="*/ 0 w 68529"/>
                <a:gd name="connsiteY0" fmla="*/ 0 h 657705"/>
                <a:gd name="connsiteX1" fmla="*/ 68530 w 68529"/>
                <a:gd name="connsiteY1" fmla="*/ 0 h 657705"/>
                <a:gd name="connsiteX2" fmla="*/ 68530 w 68529"/>
                <a:gd name="connsiteY2" fmla="*/ 657705 h 657705"/>
                <a:gd name="connsiteX3" fmla="*/ 0 w 68529"/>
                <a:gd name="connsiteY3" fmla="*/ 657705 h 657705"/>
              </a:gdLst>
              <a:ahLst/>
              <a:cxnLst>
                <a:cxn ang="0">
                  <a:pos x="connsiteX0" y="connsiteY0"/>
                </a:cxn>
                <a:cxn ang="0">
                  <a:pos x="connsiteX1" y="connsiteY1"/>
                </a:cxn>
                <a:cxn ang="0">
                  <a:pos x="connsiteX2" y="connsiteY2"/>
                </a:cxn>
                <a:cxn ang="0">
                  <a:pos x="connsiteX3" y="connsiteY3"/>
                </a:cxn>
              </a:cxnLst>
              <a:rect l="l" t="t" r="r" b="b"/>
              <a:pathLst>
                <a:path w="68529" h="657705">
                  <a:moveTo>
                    <a:pt x="0" y="0"/>
                  </a:moveTo>
                  <a:lnTo>
                    <a:pt x="68530" y="0"/>
                  </a:lnTo>
                  <a:lnTo>
                    <a:pt x="68530" y="657705"/>
                  </a:lnTo>
                  <a:lnTo>
                    <a:pt x="0" y="65770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03" name="Freeform: Shape 302">
              <a:extLst>
                <a:ext uri="{FF2B5EF4-FFF2-40B4-BE49-F238E27FC236}">
                  <a16:creationId xmlns:a16="http://schemas.microsoft.com/office/drawing/2014/main" id="{7A007820-66A0-7C65-52CB-E1DF8A296351}"/>
                </a:ext>
              </a:extLst>
            </p:cNvPr>
            <p:cNvSpPr/>
            <p:nvPr/>
          </p:nvSpPr>
          <p:spPr>
            <a:xfrm>
              <a:off x="6878717" y="3592720"/>
              <a:ext cx="62718" cy="637017"/>
            </a:xfrm>
            <a:custGeom>
              <a:avLst/>
              <a:gdLst>
                <a:gd name="connsiteX0" fmla="*/ 0 w 68529"/>
                <a:gd name="connsiteY0" fmla="*/ 0 h 657705"/>
                <a:gd name="connsiteX1" fmla="*/ 68530 w 68529"/>
                <a:gd name="connsiteY1" fmla="*/ 0 h 657705"/>
                <a:gd name="connsiteX2" fmla="*/ 68530 w 68529"/>
                <a:gd name="connsiteY2" fmla="*/ 657705 h 657705"/>
                <a:gd name="connsiteX3" fmla="*/ 0 w 68529"/>
                <a:gd name="connsiteY3" fmla="*/ 657705 h 657705"/>
              </a:gdLst>
              <a:ahLst/>
              <a:cxnLst>
                <a:cxn ang="0">
                  <a:pos x="connsiteX0" y="connsiteY0"/>
                </a:cxn>
                <a:cxn ang="0">
                  <a:pos x="connsiteX1" y="connsiteY1"/>
                </a:cxn>
                <a:cxn ang="0">
                  <a:pos x="connsiteX2" y="connsiteY2"/>
                </a:cxn>
                <a:cxn ang="0">
                  <a:pos x="connsiteX3" y="connsiteY3"/>
                </a:cxn>
              </a:cxnLst>
              <a:rect l="l" t="t" r="r" b="b"/>
              <a:pathLst>
                <a:path w="68529" h="657705">
                  <a:moveTo>
                    <a:pt x="0" y="0"/>
                  </a:moveTo>
                  <a:lnTo>
                    <a:pt x="68530" y="0"/>
                  </a:lnTo>
                  <a:lnTo>
                    <a:pt x="68530" y="657705"/>
                  </a:lnTo>
                  <a:lnTo>
                    <a:pt x="0" y="65770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04" name="Freeform: Shape 303">
              <a:extLst>
                <a:ext uri="{FF2B5EF4-FFF2-40B4-BE49-F238E27FC236}">
                  <a16:creationId xmlns:a16="http://schemas.microsoft.com/office/drawing/2014/main" id="{E12203A7-F663-B7A1-F524-0D6C11128AF5}"/>
                </a:ext>
              </a:extLst>
            </p:cNvPr>
            <p:cNvSpPr/>
            <p:nvPr/>
          </p:nvSpPr>
          <p:spPr>
            <a:xfrm>
              <a:off x="6954085" y="3592720"/>
              <a:ext cx="62718" cy="637017"/>
            </a:xfrm>
            <a:custGeom>
              <a:avLst/>
              <a:gdLst>
                <a:gd name="connsiteX0" fmla="*/ 0 w 68529"/>
                <a:gd name="connsiteY0" fmla="*/ 0 h 657705"/>
                <a:gd name="connsiteX1" fmla="*/ 68530 w 68529"/>
                <a:gd name="connsiteY1" fmla="*/ 0 h 657705"/>
                <a:gd name="connsiteX2" fmla="*/ 68530 w 68529"/>
                <a:gd name="connsiteY2" fmla="*/ 657705 h 657705"/>
                <a:gd name="connsiteX3" fmla="*/ 0 w 68529"/>
                <a:gd name="connsiteY3" fmla="*/ 657705 h 657705"/>
              </a:gdLst>
              <a:ahLst/>
              <a:cxnLst>
                <a:cxn ang="0">
                  <a:pos x="connsiteX0" y="connsiteY0"/>
                </a:cxn>
                <a:cxn ang="0">
                  <a:pos x="connsiteX1" y="connsiteY1"/>
                </a:cxn>
                <a:cxn ang="0">
                  <a:pos x="connsiteX2" y="connsiteY2"/>
                </a:cxn>
                <a:cxn ang="0">
                  <a:pos x="connsiteX3" y="connsiteY3"/>
                </a:cxn>
              </a:cxnLst>
              <a:rect l="l" t="t" r="r" b="b"/>
              <a:pathLst>
                <a:path w="68529" h="657705">
                  <a:moveTo>
                    <a:pt x="0" y="0"/>
                  </a:moveTo>
                  <a:lnTo>
                    <a:pt x="68530" y="0"/>
                  </a:lnTo>
                  <a:lnTo>
                    <a:pt x="68530" y="657705"/>
                  </a:lnTo>
                  <a:lnTo>
                    <a:pt x="0" y="65770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05" name="Freeform: Shape 304">
              <a:extLst>
                <a:ext uri="{FF2B5EF4-FFF2-40B4-BE49-F238E27FC236}">
                  <a16:creationId xmlns:a16="http://schemas.microsoft.com/office/drawing/2014/main" id="{75CD104C-1B35-EA14-EAE4-CCB163856BF9}"/>
                </a:ext>
              </a:extLst>
            </p:cNvPr>
            <p:cNvSpPr/>
            <p:nvPr/>
          </p:nvSpPr>
          <p:spPr>
            <a:xfrm>
              <a:off x="7029452" y="3592720"/>
              <a:ext cx="62718" cy="760037"/>
            </a:xfrm>
            <a:custGeom>
              <a:avLst/>
              <a:gdLst>
                <a:gd name="connsiteX0" fmla="*/ 0 w 68529"/>
                <a:gd name="connsiteY0" fmla="*/ 0 h 784720"/>
                <a:gd name="connsiteX1" fmla="*/ 68530 w 68529"/>
                <a:gd name="connsiteY1" fmla="*/ 0 h 784720"/>
                <a:gd name="connsiteX2" fmla="*/ 68530 w 68529"/>
                <a:gd name="connsiteY2" fmla="*/ 784720 h 784720"/>
                <a:gd name="connsiteX3" fmla="*/ 0 w 68529"/>
                <a:gd name="connsiteY3" fmla="*/ 784720 h 784720"/>
              </a:gdLst>
              <a:ahLst/>
              <a:cxnLst>
                <a:cxn ang="0">
                  <a:pos x="connsiteX0" y="connsiteY0"/>
                </a:cxn>
                <a:cxn ang="0">
                  <a:pos x="connsiteX1" y="connsiteY1"/>
                </a:cxn>
                <a:cxn ang="0">
                  <a:pos x="connsiteX2" y="connsiteY2"/>
                </a:cxn>
                <a:cxn ang="0">
                  <a:pos x="connsiteX3" y="connsiteY3"/>
                </a:cxn>
              </a:cxnLst>
              <a:rect l="l" t="t" r="r" b="b"/>
              <a:pathLst>
                <a:path w="68529" h="784720">
                  <a:moveTo>
                    <a:pt x="0" y="0"/>
                  </a:moveTo>
                  <a:lnTo>
                    <a:pt x="68530" y="0"/>
                  </a:lnTo>
                  <a:lnTo>
                    <a:pt x="68530" y="784720"/>
                  </a:lnTo>
                  <a:lnTo>
                    <a:pt x="0" y="784720"/>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06" name="Freeform: Shape 305">
              <a:extLst>
                <a:ext uri="{FF2B5EF4-FFF2-40B4-BE49-F238E27FC236}">
                  <a16:creationId xmlns:a16="http://schemas.microsoft.com/office/drawing/2014/main" id="{93A637B6-BF14-3D42-F6A3-D97436391888}"/>
                </a:ext>
              </a:extLst>
            </p:cNvPr>
            <p:cNvSpPr/>
            <p:nvPr/>
          </p:nvSpPr>
          <p:spPr>
            <a:xfrm>
              <a:off x="7104819" y="3592720"/>
              <a:ext cx="62718" cy="760037"/>
            </a:xfrm>
            <a:custGeom>
              <a:avLst/>
              <a:gdLst>
                <a:gd name="connsiteX0" fmla="*/ 0 w 68529"/>
                <a:gd name="connsiteY0" fmla="*/ 0 h 784720"/>
                <a:gd name="connsiteX1" fmla="*/ 68530 w 68529"/>
                <a:gd name="connsiteY1" fmla="*/ 0 h 784720"/>
                <a:gd name="connsiteX2" fmla="*/ 68530 w 68529"/>
                <a:gd name="connsiteY2" fmla="*/ 784720 h 784720"/>
                <a:gd name="connsiteX3" fmla="*/ 0 w 68529"/>
                <a:gd name="connsiteY3" fmla="*/ 784720 h 784720"/>
              </a:gdLst>
              <a:ahLst/>
              <a:cxnLst>
                <a:cxn ang="0">
                  <a:pos x="connsiteX0" y="connsiteY0"/>
                </a:cxn>
                <a:cxn ang="0">
                  <a:pos x="connsiteX1" y="connsiteY1"/>
                </a:cxn>
                <a:cxn ang="0">
                  <a:pos x="connsiteX2" y="connsiteY2"/>
                </a:cxn>
                <a:cxn ang="0">
                  <a:pos x="connsiteX3" y="connsiteY3"/>
                </a:cxn>
              </a:cxnLst>
              <a:rect l="l" t="t" r="r" b="b"/>
              <a:pathLst>
                <a:path w="68529" h="784720">
                  <a:moveTo>
                    <a:pt x="0" y="0"/>
                  </a:moveTo>
                  <a:lnTo>
                    <a:pt x="68530" y="0"/>
                  </a:lnTo>
                  <a:lnTo>
                    <a:pt x="68530" y="784720"/>
                  </a:lnTo>
                  <a:lnTo>
                    <a:pt x="0" y="784720"/>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07" name="Freeform: Shape 306">
              <a:extLst>
                <a:ext uri="{FF2B5EF4-FFF2-40B4-BE49-F238E27FC236}">
                  <a16:creationId xmlns:a16="http://schemas.microsoft.com/office/drawing/2014/main" id="{8CF08DD7-286C-6527-8FFA-C75F5FEFF82E}"/>
                </a:ext>
              </a:extLst>
            </p:cNvPr>
            <p:cNvSpPr/>
            <p:nvPr/>
          </p:nvSpPr>
          <p:spPr>
            <a:xfrm>
              <a:off x="7180186" y="3592720"/>
              <a:ext cx="62718" cy="760037"/>
            </a:xfrm>
            <a:custGeom>
              <a:avLst/>
              <a:gdLst>
                <a:gd name="connsiteX0" fmla="*/ 0 w 68529"/>
                <a:gd name="connsiteY0" fmla="*/ 0 h 784720"/>
                <a:gd name="connsiteX1" fmla="*/ 68530 w 68529"/>
                <a:gd name="connsiteY1" fmla="*/ 0 h 784720"/>
                <a:gd name="connsiteX2" fmla="*/ 68530 w 68529"/>
                <a:gd name="connsiteY2" fmla="*/ 784720 h 784720"/>
                <a:gd name="connsiteX3" fmla="*/ 0 w 68529"/>
                <a:gd name="connsiteY3" fmla="*/ 784720 h 784720"/>
              </a:gdLst>
              <a:ahLst/>
              <a:cxnLst>
                <a:cxn ang="0">
                  <a:pos x="connsiteX0" y="connsiteY0"/>
                </a:cxn>
                <a:cxn ang="0">
                  <a:pos x="connsiteX1" y="connsiteY1"/>
                </a:cxn>
                <a:cxn ang="0">
                  <a:pos x="connsiteX2" y="connsiteY2"/>
                </a:cxn>
                <a:cxn ang="0">
                  <a:pos x="connsiteX3" y="connsiteY3"/>
                </a:cxn>
              </a:cxnLst>
              <a:rect l="l" t="t" r="r" b="b"/>
              <a:pathLst>
                <a:path w="68529" h="784720">
                  <a:moveTo>
                    <a:pt x="0" y="0"/>
                  </a:moveTo>
                  <a:lnTo>
                    <a:pt x="68530" y="0"/>
                  </a:lnTo>
                  <a:lnTo>
                    <a:pt x="68530" y="784720"/>
                  </a:lnTo>
                  <a:lnTo>
                    <a:pt x="0" y="784720"/>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08" name="Freeform: Shape 307">
              <a:extLst>
                <a:ext uri="{FF2B5EF4-FFF2-40B4-BE49-F238E27FC236}">
                  <a16:creationId xmlns:a16="http://schemas.microsoft.com/office/drawing/2014/main" id="{4393A334-5C84-1A0E-D7C6-E0B8C19C7E57}"/>
                </a:ext>
              </a:extLst>
            </p:cNvPr>
            <p:cNvSpPr/>
            <p:nvPr/>
          </p:nvSpPr>
          <p:spPr>
            <a:xfrm>
              <a:off x="7255554" y="3592720"/>
              <a:ext cx="62718" cy="846113"/>
            </a:xfrm>
            <a:custGeom>
              <a:avLst/>
              <a:gdLst>
                <a:gd name="connsiteX0" fmla="*/ 0 w 68529"/>
                <a:gd name="connsiteY0" fmla="*/ 0 h 873592"/>
                <a:gd name="connsiteX1" fmla="*/ 68530 w 68529"/>
                <a:gd name="connsiteY1" fmla="*/ 0 h 873592"/>
                <a:gd name="connsiteX2" fmla="*/ 68530 w 68529"/>
                <a:gd name="connsiteY2" fmla="*/ 873593 h 873592"/>
                <a:gd name="connsiteX3" fmla="*/ 0 w 68529"/>
                <a:gd name="connsiteY3" fmla="*/ 873593 h 873592"/>
              </a:gdLst>
              <a:ahLst/>
              <a:cxnLst>
                <a:cxn ang="0">
                  <a:pos x="connsiteX0" y="connsiteY0"/>
                </a:cxn>
                <a:cxn ang="0">
                  <a:pos x="connsiteX1" y="connsiteY1"/>
                </a:cxn>
                <a:cxn ang="0">
                  <a:pos x="connsiteX2" y="connsiteY2"/>
                </a:cxn>
                <a:cxn ang="0">
                  <a:pos x="connsiteX3" y="connsiteY3"/>
                </a:cxn>
              </a:cxnLst>
              <a:rect l="l" t="t" r="r" b="b"/>
              <a:pathLst>
                <a:path w="68529" h="873592">
                  <a:moveTo>
                    <a:pt x="0" y="0"/>
                  </a:moveTo>
                  <a:lnTo>
                    <a:pt x="68530" y="0"/>
                  </a:lnTo>
                  <a:lnTo>
                    <a:pt x="68530" y="873593"/>
                  </a:lnTo>
                  <a:lnTo>
                    <a:pt x="0" y="873593"/>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09" name="Freeform: Shape 308">
              <a:extLst>
                <a:ext uri="{FF2B5EF4-FFF2-40B4-BE49-F238E27FC236}">
                  <a16:creationId xmlns:a16="http://schemas.microsoft.com/office/drawing/2014/main" id="{FBC0A50B-8A72-E118-E6C2-D286A8CD849D}"/>
                </a:ext>
              </a:extLst>
            </p:cNvPr>
            <p:cNvSpPr/>
            <p:nvPr/>
          </p:nvSpPr>
          <p:spPr>
            <a:xfrm>
              <a:off x="7330921" y="3592720"/>
              <a:ext cx="62718" cy="927880"/>
            </a:xfrm>
            <a:custGeom>
              <a:avLst/>
              <a:gdLst>
                <a:gd name="connsiteX0" fmla="*/ 0 w 68529"/>
                <a:gd name="connsiteY0" fmla="*/ 0 h 958014"/>
                <a:gd name="connsiteX1" fmla="*/ 68530 w 68529"/>
                <a:gd name="connsiteY1" fmla="*/ 0 h 958014"/>
                <a:gd name="connsiteX2" fmla="*/ 68530 w 68529"/>
                <a:gd name="connsiteY2" fmla="*/ 958015 h 958014"/>
                <a:gd name="connsiteX3" fmla="*/ 0 w 68529"/>
                <a:gd name="connsiteY3" fmla="*/ 958015 h 958014"/>
              </a:gdLst>
              <a:ahLst/>
              <a:cxnLst>
                <a:cxn ang="0">
                  <a:pos x="connsiteX0" y="connsiteY0"/>
                </a:cxn>
                <a:cxn ang="0">
                  <a:pos x="connsiteX1" y="connsiteY1"/>
                </a:cxn>
                <a:cxn ang="0">
                  <a:pos x="connsiteX2" y="connsiteY2"/>
                </a:cxn>
                <a:cxn ang="0">
                  <a:pos x="connsiteX3" y="connsiteY3"/>
                </a:cxn>
              </a:cxnLst>
              <a:rect l="l" t="t" r="r" b="b"/>
              <a:pathLst>
                <a:path w="68529" h="958014">
                  <a:moveTo>
                    <a:pt x="0" y="0"/>
                  </a:moveTo>
                  <a:lnTo>
                    <a:pt x="68530" y="0"/>
                  </a:lnTo>
                  <a:lnTo>
                    <a:pt x="68530" y="958015"/>
                  </a:lnTo>
                  <a:lnTo>
                    <a:pt x="0" y="958015"/>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10" name="Freeform: Shape 309">
              <a:extLst>
                <a:ext uri="{FF2B5EF4-FFF2-40B4-BE49-F238E27FC236}">
                  <a16:creationId xmlns:a16="http://schemas.microsoft.com/office/drawing/2014/main" id="{C22C4140-EBF3-7F6C-C7E4-6707704CE781}"/>
                </a:ext>
              </a:extLst>
            </p:cNvPr>
            <p:cNvSpPr/>
            <p:nvPr/>
          </p:nvSpPr>
          <p:spPr>
            <a:xfrm>
              <a:off x="7406288" y="3592720"/>
              <a:ext cx="62718" cy="1017283"/>
            </a:xfrm>
            <a:custGeom>
              <a:avLst/>
              <a:gdLst>
                <a:gd name="connsiteX0" fmla="*/ 0 w 68529"/>
                <a:gd name="connsiteY0" fmla="*/ 0 h 1050320"/>
                <a:gd name="connsiteX1" fmla="*/ 68530 w 68529"/>
                <a:gd name="connsiteY1" fmla="*/ 0 h 1050320"/>
                <a:gd name="connsiteX2" fmla="*/ 68530 w 68529"/>
                <a:gd name="connsiteY2" fmla="*/ 1050320 h 1050320"/>
                <a:gd name="connsiteX3" fmla="*/ 0 w 68529"/>
                <a:gd name="connsiteY3" fmla="*/ 1050320 h 1050320"/>
              </a:gdLst>
              <a:ahLst/>
              <a:cxnLst>
                <a:cxn ang="0">
                  <a:pos x="connsiteX0" y="connsiteY0"/>
                </a:cxn>
                <a:cxn ang="0">
                  <a:pos x="connsiteX1" y="connsiteY1"/>
                </a:cxn>
                <a:cxn ang="0">
                  <a:pos x="connsiteX2" y="connsiteY2"/>
                </a:cxn>
                <a:cxn ang="0">
                  <a:pos x="connsiteX3" y="connsiteY3"/>
                </a:cxn>
              </a:cxnLst>
              <a:rect l="l" t="t" r="r" b="b"/>
              <a:pathLst>
                <a:path w="68529" h="1050320">
                  <a:moveTo>
                    <a:pt x="0" y="0"/>
                  </a:moveTo>
                  <a:lnTo>
                    <a:pt x="68530" y="0"/>
                  </a:lnTo>
                  <a:lnTo>
                    <a:pt x="68530" y="1050320"/>
                  </a:lnTo>
                  <a:lnTo>
                    <a:pt x="0" y="1050320"/>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11" name="Freeform: Shape 310">
              <a:extLst>
                <a:ext uri="{FF2B5EF4-FFF2-40B4-BE49-F238E27FC236}">
                  <a16:creationId xmlns:a16="http://schemas.microsoft.com/office/drawing/2014/main" id="{081BFC3D-1F8C-42CA-5457-A49B4B52A3F3}"/>
                </a:ext>
              </a:extLst>
            </p:cNvPr>
            <p:cNvSpPr/>
            <p:nvPr/>
          </p:nvSpPr>
          <p:spPr>
            <a:xfrm>
              <a:off x="7484506" y="3592720"/>
              <a:ext cx="57016" cy="1070971"/>
            </a:xfrm>
            <a:custGeom>
              <a:avLst/>
              <a:gdLst>
                <a:gd name="connsiteX0" fmla="*/ 0 w 68529"/>
                <a:gd name="connsiteY0" fmla="*/ 0 h 1105753"/>
                <a:gd name="connsiteX1" fmla="*/ 68530 w 68529"/>
                <a:gd name="connsiteY1" fmla="*/ 0 h 1105753"/>
                <a:gd name="connsiteX2" fmla="*/ 68530 w 68529"/>
                <a:gd name="connsiteY2" fmla="*/ 1105754 h 1105753"/>
                <a:gd name="connsiteX3" fmla="*/ 0 w 68529"/>
                <a:gd name="connsiteY3" fmla="*/ 1105754 h 1105753"/>
              </a:gdLst>
              <a:ahLst/>
              <a:cxnLst>
                <a:cxn ang="0">
                  <a:pos x="connsiteX0" y="connsiteY0"/>
                </a:cxn>
                <a:cxn ang="0">
                  <a:pos x="connsiteX1" y="connsiteY1"/>
                </a:cxn>
                <a:cxn ang="0">
                  <a:pos x="connsiteX2" y="connsiteY2"/>
                </a:cxn>
                <a:cxn ang="0">
                  <a:pos x="connsiteX3" y="connsiteY3"/>
                </a:cxn>
              </a:cxnLst>
              <a:rect l="l" t="t" r="r" b="b"/>
              <a:pathLst>
                <a:path w="68529" h="1105753">
                  <a:moveTo>
                    <a:pt x="0" y="0"/>
                  </a:moveTo>
                  <a:lnTo>
                    <a:pt x="68530" y="0"/>
                  </a:lnTo>
                  <a:lnTo>
                    <a:pt x="68530" y="1105754"/>
                  </a:lnTo>
                  <a:lnTo>
                    <a:pt x="0" y="1105754"/>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12" name="Freeform: Shape 311">
              <a:extLst>
                <a:ext uri="{FF2B5EF4-FFF2-40B4-BE49-F238E27FC236}">
                  <a16:creationId xmlns:a16="http://schemas.microsoft.com/office/drawing/2014/main" id="{A3187E9A-71BE-590D-205E-54CB88BB91ED}"/>
                </a:ext>
              </a:extLst>
            </p:cNvPr>
            <p:cNvSpPr/>
            <p:nvPr/>
          </p:nvSpPr>
          <p:spPr>
            <a:xfrm>
              <a:off x="7559874" y="3592720"/>
              <a:ext cx="57016" cy="1070971"/>
            </a:xfrm>
            <a:custGeom>
              <a:avLst/>
              <a:gdLst>
                <a:gd name="connsiteX0" fmla="*/ 0 w 68529"/>
                <a:gd name="connsiteY0" fmla="*/ 0 h 1105753"/>
                <a:gd name="connsiteX1" fmla="*/ 68530 w 68529"/>
                <a:gd name="connsiteY1" fmla="*/ 0 h 1105753"/>
                <a:gd name="connsiteX2" fmla="*/ 68530 w 68529"/>
                <a:gd name="connsiteY2" fmla="*/ 1105754 h 1105753"/>
                <a:gd name="connsiteX3" fmla="*/ 0 w 68529"/>
                <a:gd name="connsiteY3" fmla="*/ 1105754 h 1105753"/>
              </a:gdLst>
              <a:ahLst/>
              <a:cxnLst>
                <a:cxn ang="0">
                  <a:pos x="connsiteX0" y="connsiteY0"/>
                </a:cxn>
                <a:cxn ang="0">
                  <a:pos x="connsiteX1" y="connsiteY1"/>
                </a:cxn>
                <a:cxn ang="0">
                  <a:pos x="connsiteX2" y="connsiteY2"/>
                </a:cxn>
                <a:cxn ang="0">
                  <a:pos x="connsiteX3" y="connsiteY3"/>
                </a:cxn>
              </a:cxnLst>
              <a:rect l="l" t="t" r="r" b="b"/>
              <a:pathLst>
                <a:path w="68529" h="1105753">
                  <a:moveTo>
                    <a:pt x="0" y="0"/>
                  </a:moveTo>
                  <a:lnTo>
                    <a:pt x="68530" y="0"/>
                  </a:lnTo>
                  <a:lnTo>
                    <a:pt x="68530" y="1105754"/>
                  </a:lnTo>
                  <a:lnTo>
                    <a:pt x="0" y="1105754"/>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13" name="Freeform: Shape 312">
              <a:extLst>
                <a:ext uri="{FF2B5EF4-FFF2-40B4-BE49-F238E27FC236}">
                  <a16:creationId xmlns:a16="http://schemas.microsoft.com/office/drawing/2014/main" id="{CA668EC8-0C5D-504B-7CA3-85D4A8B98D8A}"/>
                </a:ext>
              </a:extLst>
            </p:cNvPr>
            <p:cNvSpPr/>
            <p:nvPr/>
          </p:nvSpPr>
          <p:spPr>
            <a:xfrm>
              <a:off x="7632390" y="3592720"/>
              <a:ext cx="62718" cy="1158034"/>
            </a:xfrm>
            <a:custGeom>
              <a:avLst/>
              <a:gdLst>
                <a:gd name="connsiteX0" fmla="*/ 0 w 68529"/>
                <a:gd name="connsiteY0" fmla="*/ 0 h 1195643"/>
                <a:gd name="connsiteX1" fmla="*/ 68530 w 68529"/>
                <a:gd name="connsiteY1" fmla="*/ 0 h 1195643"/>
                <a:gd name="connsiteX2" fmla="*/ 68530 w 68529"/>
                <a:gd name="connsiteY2" fmla="*/ 1195643 h 1195643"/>
                <a:gd name="connsiteX3" fmla="*/ 0 w 68529"/>
                <a:gd name="connsiteY3" fmla="*/ 1195643 h 1195643"/>
              </a:gdLst>
              <a:ahLst/>
              <a:cxnLst>
                <a:cxn ang="0">
                  <a:pos x="connsiteX0" y="connsiteY0"/>
                </a:cxn>
                <a:cxn ang="0">
                  <a:pos x="connsiteX1" y="connsiteY1"/>
                </a:cxn>
                <a:cxn ang="0">
                  <a:pos x="connsiteX2" y="connsiteY2"/>
                </a:cxn>
                <a:cxn ang="0">
                  <a:pos x="connsiteX3" y="connsiteY3"/>
                </a:cxn>
              </a:cxnLst>
              <a:rect l="l" t="t" r="r" b="b"/>
              <a:pathLst>
                <a:path w="68529" h="1195643">
                  <a:moveTo>
                    <a:pt x="0" y="0"/>
                  </a:moveTo>
                  <a:lnTo>
                    <a:pt x="68530" y="0"/>
                  </a:lnTo>
                  <a:lnTo>
                    <a:pt x="68530" y="1195643"/>
                  </a:lnTo>
                  <a:lnTo>
                    <a:pt x="0" y="1195643"/>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14" name="Freeform: Shape 313">
              <a:extLst>
                <a:ext uri="{FF2B5EF4-FFF2-40B4-BE49-F238E27FC236}">
                  <a16:creationId xmlns:a16="http://schemas.microsoft.com/office/drawing/2014/main" id="{1CD2D3C8-BCFC-1B67-F6FB-F70951B09F4D}"/>
                </a:ext>
              </a:extLst>
            </p:cNvPr>
            <p:cNvSpPr/>
            <p:nvPr/>
          </p:nvSpPr>
          <p:spPr>
            <a:xfrm>
              <a:off x="7710608" y="3592720"/>
              <a:ext cx="57016" cy="1158034"/>
            </a:xfrm>
            <a:custGeom>
              <a:avLst/>
              <a:gdLst>
                <a:gd name="connsiteX0" fmla="*/ 0 w 68529"/>
                <a:gd name="connsiteY0" fmla="*/ 0 h 1195643"/>
                <a:gd name="connsiteX1" fmla="*/ 68530 w 68529"/>
                <a:gd name="connsiteY1" fmla="*/ 0 h 1195643"/>
                <a:gd name="connsiteX2" fmla="*/ 68530 w 68529"/>
                <a:gd name="connsiteY2" fmla="*/ 1195643 h 1195643"/>
                <a:gd name="connsiteX3" fmla="*/ 0 w 68529"/>
                <a:gd name="connsiteY3" fmla="*/ 1195643 h 1195643"/>
              </a:gdLst>
              <a:ahLst/>
              <a:cxnLst>
                <a:cxn ang="0">
                  <a:pos x="connsiteX0" y="connsiteY0"/>
                </a:cxn>
                <a:cxn ang="0">
                  <a:pos x="connsiteX1" y="connsiteY1"/>
                </a:cxn>
                <a:cxn ang="0">
                  <a:pos x="connsiteX2" y="connsiteY2"/>
                </a:cxn>
                <a:cxn ang="0">
                  <a:pos x="connsiteX3" y="connsiteY3"/>
                </a:cxn>
              </a:cxnLst>
              <a:rect l="l" t="t" r="r" b="b"/>
              <a:pathLst>
                <a:path w="68529" h="1195643">
                  <a:moveTo>
                    <a:pt x="0" y="0"/>
                  </a:moveTo>
                  <a:lnTo>
                    <a:pt x="68530" y="0"/>
                  </a:lnTo>
                  <a:lnTo>
                    <a:pt x="68530" y="1195643"/>
                  </a:lnTo>
                  <a:lnTo>
                    <a:pt x="0" y="1195643"/>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15" name="Freeform: Shape 314">
              <a:extLst>
                <a:ext uri="{FF2B5EF4-FFF2-40B4-BE49-F238E27FC236}">
                  <a16:creationId xmlns:a16="http://schemas.microsoft.com/office/drawing/2014/main" id="{0143692C-4114-82C0-5CFB-06130EA7E5F6}"/>
                </a:ext>
              </a:extLst>
            </p:cNvPr>
            <p:cNvSpPr/>
            <p:nvPr/>
          </p:nvSpPr>
          <p:spPr>
            <a:xfrm>
              <a:off x="7785975" y="3592720"/>
              <a:ext cx="57016" cy="1183648"/>
            </a:xfrm>
            <a:custGeom>
              <a:avLst/>
              <a:gdLst>
                <a:gd name="connsiteX0" fmla="*/ 0 w 68529"/>
                <a:gd name="connsiteY0" fmla="*/ 0 h 1222088"/>
                <a:gd name="connsiteX1" fmla="*/ 68530 w 68529"/>
                <a:gd name="connsiteY1" fmla="*/ 0 h 1222088"/>
                <a:gd name="connsiteX2" fmla="*/ 68530 w 68529"/>
                <a:gd name="connsiteY2" fmla="*/ 1222089 h 1222088"/>
                <a:gd name="connsiteX3" fmla="*/ 0 w 68529"/>
                <a:gd name="connsiteY3" fmla="*/ 1222089 h 1222088"/>
              </a:gdLst>
              <a:ahLst/>
              <a:cxnLst>
                <a:cxn ang="0">
                  <a:pos x="connsiteX0" y="connsiteY0"/>
                </a:cxn>
                <a:cxn ang="0">
                  <a:pos x="connsiteX1" y="connsiteY1"/>
                </a:cxn>
                <a:cxn ang="0">
                  <a:pos x="connsiteX2" y="connsiteY2"/>
                </a:cxn>
                <a:cxn ang="0">
                  <a:pos x="connsiteX3" y="connsiteY3"/>
                </a:cxn>
              </a:cxnLst>
              <a:rect l="l" t="t" r="r" b="b"/>
              <a:pathLst>
                <a:path w="68529" h="1222088">
                  <a:moveTo>
                    <a:pt x="0" y="0"/>
                  </a:moveTo>
                  <a:lnTo>
                    <a:pt x="68530" y="0"/>
                  </a:lnTo>
                  <a:lnTo>
                    <a:pt x="68530" y="1222089"/>
                  </a:lnTo>
                  <a:lnTo>
                    <a:pt x="0" y="1222089"/>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16" name="Freeform: Shape 315">
              <a:extLst>
                <a:ext uri="{FF2B5EF4-FFF2-40B4-BE49-F238E27FC236}">
                  <a16:creationId xmlns:a16="http://schemas.microsoft.com/office/drawing/2014/main" id="{A17E0590-A1B4-7C51-7FF5-049D4EC66DD8}"/>
                </a:ext>
              </a:extLst>
            </p:cNvPr>
            <p:cNvSpPr/>
            <p:nvPr/>
          </p:nvSpPr>
          <p:spPr>
            <a:xfrm>
              <a:off x="7861343" y="3592720"/>
              <a:ext cx="57016" cy="1280931"/>
            </a:xfrm>
            <a:custGeom>
              <a:avLst/>
              <a:gdLst>
                <a:gd name="connsiteX0" fmla="*/ 0 w 68529"/>
                <a:gd name="connsiteY0" fmla="*/ 0 h 1322531"/>
                <a:gd name="connsiteX1" fmla="*/ 68530 w 68529"/>
                <a:gd name="connsiteY1" fmla="*/ 0 h 1322531"/>
                <a:gd name="connsiteX2" fmla="*/ 68530 w 68529"/>
                <a:gd name="connsiteY2" fmla="*/ 1322531 h 1322531"/>
                <a:gd name="connsiteX3" fmla="*/ 0 w 68529"/>
                <a:gd name="connsiteY3" fmla="*/ 1322531 h 1322531"/>
              </a:gdLst>
              <a:ahLst/>
              <a:cxnLst>
                <a:cxn ang="0">
                  <a:pos x="connsiteX0" y="connsiteY0"/>
                </a:cxn>
                <a:cxn ang="0">
                  <a:pos x="connsiteX1" y="connsiteY1"/>
                </a:cxn>
                <a:cxn ang="0">
                  <a:pos x="connsiteX2" y="connsiteY2"/>
                </a:cxn>
                <a:cxn ang="0">
                  <a:pos x="connsiteX3" y="connsiteY3"/>
                </a:cxn>
              </a:cxnLst>
              <a:rect l="l" t="t" r="r" b="b"/>
              <a:pathLst>
                <a:path w="68529" h="1322531">
                  <a:moveTo>
                    <a:pt x="0" y="0"/>
                  </a:moveTo>
                  <a:lnTo>
                    <a:pt x="68530" y="0"/>
                  </a:lnTo>
                  <a:lnTo>
                    <a:pt x="68530" y="1322531"/>
                  </a:lnTo>
                  <a:lnTo>
                    <a:pt x="0" y="1322531"/>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317" name="Freeform: Shape 316">
              <a:extLst>
                <a:ext uri="{FF2B5EF4-FFF2-40B4-BE49-F238E27FC236}">
                  <a16:creationId xmlns:a16="http://schemas.microsoft.com/office/drawing/2014/main" id="{A9DBD4E7-3165-4CF0-18B5-010B5EBBDC98}"/>
                </a:ext>
              </a:extLst>
            </p:cNvPr>
            <p:cNvSpPr/>
            <p:nvPr/>
          </p:nvSpPr>
          <p:spPr>
            <a:xfrm>
              <a:off x="7936673" y="3592720"/>
              <a:ext cx="57016" cy="1539900"/>
            </a:xfrm>
            <a:custGeom>
              <a:avLst/>
              <a:gdLst>
                <a:gd name="connsiteX0" fmla="*/ 0 w 68529"/>
                <a:gd name="connsiteY0" fmla="*/ 0 h 1589910"/>
                <a:gd name="connsiteX1" fmla="*/ 68530 w 68529"/>
                <a:gd name="connsiteY1" fmla="*/ 0 h 1589910"/>
                <a:gd name="connsiteX2" fmla="*/ 68530 w 68529"/>
                <a:gd name="connsiteY2" fmla="*/ 1589911 h 1589910"/>
                <a:gd name="connsiteX3" fmla="*/ 0 w 68529"/>
                <a:gd name="connsiteY3" fmla="*/ 1589911 h 1589910"/>
              </a:gdLst>
              <a:ahLst/>
              <a:cxnLst>
                <a:cxn ang="0">
                  <a:pos x="connsiteX0" y="connsiteY0"/>
                </a:cxn>
                <a:cxn ang="0">
                  <a:pos x="connsiteX1" y="connsiteY1"/>
                </a:cxn>
                <a:cxn ang="0">
                  <a:pos x="connsiteX2" y="connsiteY2"/>
                </a:cxn>
                <a:cxn ang="0">
                  <a:pos x="connsiteX3" y="connsiteY3"/>
                </a:cxn>
              </a:cxnLst>
              <a:rect l="l" t="t" r="r" b="b"/>
              <a:pathLst>
                <a:path w="68529" h="1589910">
                  <a:moveTo>
                    <a:pt x="0" y="0"/>
                  </a:moveTo>
                  <a:lnTo>
                    <a:pt x="68530" y="0"/>
                  </a:lnTo>
                  <a:lnTo>
                    <a:pt x="68530" y="1589911"/>
                  </a:lnTo>
                  <a:lnTo>
                    <a:pt x="0" y="1589911"/>
                  </a:lnTo>
                  <a:close/>
                </a:path>
              </a:pathLst>
            </a:custGeom>
            <a:solidFill>
              <a:srgbClr val="FFFF66"/>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grpSp>
          <p:nvGrpSpPr>
            <p:cNvPr id="318" name="Group 317">
              <a:extLst>
                <a:ext uri="{FF2B5EF4-FFF2-40B4-BE49-F238E27FC236}">
                  <a16:creationId xmlns:a16="http://schemas.microsoft.com/office/drawing/2014/main" id="{2BC350AF-BC39-1AD5-8845-B7FEDE1E4D6A}"/>
                </a:ext>
              </a:extLst>
            </p:cNvPr>
            <p:cNvGrpSpPr/>
            <p:nvPr/>
          </p:nvGrpSpPr>
          <p:grpSpPr>
            <a:xfrm>
              <a:off x="4535562" y="3392834"/>
              <a:ext cx="3467261" cy="1801112"/>
              <a:chOff x="4045930" y="3320477"/>
              <a:chExt cx="3645841" cy="1801112"/>
            </a:xfrm>
          </p:grpSpPr>
          <p:sp>
            <p:nvSpPr>
              <p:cNvPr id="441" name="Freeform: Shape 440">
                <a:extLst>
                  <a:ext uri="{FF2B5EF4-FFF2-40B4-BE49-F238E27FC236}">
                    <a16:creationId xmlns:a16="http://schemas.microsoft.com/office/drawing/2014/main" id="{D9DD2998-C4C3-A12C-3F00-79D15328C55E}"/>
                  </a:ext>
                </a:extLst>
              </p:cNvPr>
              <p:cNvSpPr/>
              <p:nvPr/>
            </p:nvSpPr>
            <p:spPr>
              <a:xfrm>
                <a:off x="7612609" y="4997708"/>
                <a:ext cx="79162" cy="123881"/>
              </a:xfrm>
              <a:custGeom>
                <a:avLst/>
                <a:gdLst>
                  <a:gd name="connsiteX0" fmla="*/ 41738 w 82260"/>
                  <a:gd name="connsiteY0" fmla="*/ 128181 h 127904"/>
                  <a:gd name="connsiteX1" fmla="*/ 544 w 82260"/>
                  <a:gd name="connsiteY1" fmla="*/ 64229 h 127904"/>
                  <a:gd name="connsiteX2" fmla="*/ 41738 w 82260"/>
                  <a:gd name="connsiteY2" fmla="*/ 276 h 127904"/>
                  <a:gd name="connsiteX3" fmla="*/ 82804 w 82260"/>
                  <a:gd name="connsiteY3" fmla="*/ 64229 h 127904"/>
                  <a:gd name="connsiteX4" fmla="*/ 41738 w 82260"/>
                  <a:gd name="connsiteY4" fmla="*/ 128181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738" y="128181"/>
                    </a:moveTo>
                    <a:lnTo>
                      <a:pt x="544" y="64229"/>
                    </a:lnTo>
                    <a:lnTo>
                      <a:pt x="41738" y="276"/>
                    </a:lnTo>
                    <a:lnTo>
                      <a:pt x="82804" y="64229"/>
                    </a:lnTo>
                    <a:lnTo>
                      <a:pt x="41738" y="128181"/>
                    </a:lnTo>
                    <a:close/>
                  </a:path>
                </a:pathLst>
              </a:custGeom>
              <a:solidFill>
                <a:schemeClr val="accent2"/>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42" name="Freeform: Shape 441">
                <a:extLst>
                  <a:ext uri="{FF2B5EF4-FFF2-40B4-BE49-F238E27FC236}">
                    <a16:creationId xmlns:a16="http://schemas.microsoft.com/office/drawing/2014/main" id="{F69F41B0-605A-87C7-710F-8D88A8499525}"/>
                  </a:ext>
                </a:extLst>
              </p:cNvPr>
              <p:cNvSpPr/>
              <p:nvPr/>
            </p:nvSpPr>
            <p:spPr>
              <a:xfrm>
                <a:off x="7533324" y="4741940"/>
                <a:ext cx="79162" cy="123881"/>
              </a:xfrm>
              <a:custGeom>
                <a:avLst/>
                <a:gdLst>
                  <a:gd name="connsiteX0" fmla="*/ 41731 w 82260"/>
                  <a:gd name="connsiteY0" fmla="*/ 128160 h 127904"/>
                  <a:gd name="connsiteX1" fmla="*/ 537 w 82260"/>
                  <a:gd name="connsiteY1" fmla="*/ 64208 h 127904"/>
                  <a:gd name="connsiteX2" fmla="*/ 41731 w 82260"/>
                  <a:gd name="connsiteY2" fmla="*/ 255 h 127904"/>
                  <a:gd name="connsiteX3" fmla="*/ 82798 w 82260"/>
                  <a:gd name="connsiteY3" fmla="*/ 64208 h 127904"/>
                  <a:gd name="connsiteX4" fmla="*/ 41731 w 82260"/>
                  <a:gd name="connsiteY4" fmla="*/ 128160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731" y="128160"/>
                    </a:moveTo>
                    <a:lnTo>
                      <a:pt x="537" y="64208"/>
                    </a:lnTo>
                    <a:lnTo>
                      <a:pt x="41731" y="255"/>
                    </a:lnTo>
                    <a:lnTo>
                      <a:pt x="82798" y="64208"/>
                    </a:lnTo>
                    <a:lnTo>
                      <a:pt x="41731" y="128160"/>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43" name="Freeform: Shape 442">
                <a:extLst>
                  <a:ext uri="{FF2B5EF4-FFF2-40B4-BE49-F238E27FC236}">
                    <a16:creationId xmlns:a16="http://schemas.microsoft.com/office/drawing/2014/main" id="{C967B68D-73A0-45C8-7DF4-FBF49E0CC8E0}"/>
                  </a:ext>
                </a:extLst>
              </p:cNvPr>
              <p:cNvSpPr/>
              <p:nvPr/>
            </p:nvSpPr>
            <p:spPr>
              <a:xfrm>
                <a:off x="7454161" y="4637638"/>
                <a:ext cx="79162" cy="123881"/>
              </a:xfrm>
              <a:custGeom>
                <a:avLst/>
                <a:gdLst>
                  <a:gd name="connsiteX0" fmla="*/ 41725 w 82260"/>
                  <a:gd name="connsiteY0" fmla="*/ 128152 h 127904"/>
                  <a:gd name="connsiteX1" fmla="*/ 531 w 82260"/>
                  <a:gd name="connsiteY1" fmla="*/ 64199 h 127904"/>
                  <a:gd name="connsiteX2" fmla="*/ 41725 w 82260"/>
                  <a:gd name="connsiteY2" fmla="*/ 247 h 127904"/>
                  <a:gd name="connsiteX3" fmla="*/ 82791 w 82260"/>
                  <a:gd name="connsiteY3" fmla="*/ 64199 h 127904"/>
                  <a:gd name="connsiteX4" fmla="*/ 41725 w 82260"/>
                  <a:gd name="connsiteY4" fmla="*/ 128152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725" y="128152"/>
                    </a:moveTo>
                    <a:lnTo>
                      <a:pt x="531" y="64199"/>
                    </a:lnTo>
                    <a:lnTo>
                      <a:pt x="41725" y="247"/>
                    </a:lnTo>
                    <a:lnTo>
                      <a:pt x="82791" y="64199"/>
                    </a:lnTo>
                    <a:lnTo>
                      <a:pt x="41725" y="128152"/>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44" name="Freeform: Shape 443">
                <a:extLst>
                  <a:ext uri="{FF2B5EF4-FFF2-40B4-BE49-F238E27FC236}">
                    <a16:creationId xmlns:a16="http://schemas.microsoft.com/office/drawing/2014/main" id="{567420A6-5C4F-A629-B45A-9F28D2F3CBC8}"/>
                  </a:ext>
                </a:extLst>
              </p:cNvPr>
              <p:cNvSpPr/>
              <p:nvPr/>
            </p:nvSpPr>
            <p:spPr>
              <a:xfrm>
                <a:off x="7374876" y="4607099"/>
                <a:ext cx="79162" cy="123881"/>
              </a:xfrm>
              <a:custGeom>
                <a:avLst/>
                <a:gdLst>
                  <a:gd name="connsiteX0" fmla="*/ 41718 w 82260"/>
                  <a:gd name="connsiteY0" fmla="*/ 128149 h 127904"/>
                  <a:gd name="connsiteX1" fmla="*/ 524 w 82260"/>
                  <a:gd name="connsiteY1" fmla="*/ 64197 h 127904"/>
                  <a:gd name="connsiteX2" fmla="*/ 41718 w 82260"/>
                  <a:gd name="connsiteY2" fmla="*/ 244 h 127904"/>
                  <a:gd name="connsiteX3" fmla="*/ 82785 w 82260"/>
                  <a:gd name="connsiteY3" fmla="*/ 64197 h 127904"/>
                  <a:gd name="connsiteX4" fmla="*/ 41718 w 82260"/>
                  <a:gd name="connsiteY4" fmla="*/ 128149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718" y="128149"/>
                    </a:moveTo>
                    <a:lnTo>
                      <a:pt x="524" y="64197"/>
                    </a:lnTo>
                    <a:lnTo>
                      <a:pt x="41718" y="244"/>
                    </a:lnTo>
                    <a:lnTo>
                      <a:pt x="82785" y="64197"/>
                    </a:lnTo>
                    <a:lnTo>
                      <a:pt x="41718" y="128149"/>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45" name="Freeform: Shape 444">
                <a:extLst>
                  <a:ext uri="{FF2B5EF4-FFF2-40B4-BE49-F238E27FC236}">
                    <a16:creationId xmlns:a16="http://schemas.microsoft.com/office/drawing/2014/main" id="{009E8502-1B79-D062-9933-A1FB62FA0DA3}"/>
                  </a:ext>
                </a:extLst>
              </p:cNvPr>
              <p:cNvSpPr/>
              <p:nvPr/>
            </p:nvSpPr>
            <p:spPr>
              <a:xfrm>
                <a:off x="7295714" y="4592198"/>
                <a:ext cx="79162" cy="123881"/>
              </a:xfrm>
              <a:custGeom>
                <a:avLst/>
                <a:gdLst>
                  <a:gd name="connsiteX0" fmla="*/ 41712 w 82260"/>
                  <a:gd name="connsiteY0" fmla="*/ 128148 h 127904"/>
                  <a:gd name="connsiteX1" fmla="*/ 518 w 82260"/>
                  <a:gd name="connsiteY1" fmla="*/ 64196 h 127904"/>
                  <a:gd name="connsiteX2" fmla="*/ 41712 w 82260"/>
                  <a:gd name="connsiteY2" fmla="*/ 243 h 127904"/>
                  <a:gd name="connsiteX3" fmla="*/ 82778 w 82260"/>
                  <a:gd name="connsiteY3" fmla="*/ 64196 h 127904"/>
                  <a:gd name="connsiteX4" fmla="*/ 41712 w 82260"/>
                  <a:gd name="connsiteY4" fmla="*/ 128148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712" y="128148"/>
                    </a:moveTo>
                    <a:lnTo>
                      <a:pt x="518" y="64196"/>
                    </a:lnTo>
                    <a:lnTo>
                      <a:pt x="41712" y="243"/>
                    </a:lnTo>
                    <a:lnTo>
                      <a:pt x="82778" y="64196"/>
                    </a:lnTo>
                    <a:lnTo>
                      <a:pt x="41712" y="128148"/>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46" name="Freeform: Shape 445">
                <a:extLst>
                  <a:ext uri="{FF2B5EF4-FFF2-40B4-BE49-F238E27FC236}">
                    <a16:creationId xmlns:a16="http://schemas.microsoft.com/office/drawing/2014/main" id="{524C1CBA-8AE0-E28F-3D35-D337404FD299}"/>
                  </a:ext>
                </a:extLst>
              </p:cNvPr>
              <p:cNvSpPr/>
              <p:nvPr/>
            </p:nvSpPr>
            <p:spPr>
              <a:xfrm>
                <a:off x="7216429" y="4530258"/>
                <a:ext cx="79162" cy="123881"/>
              </a:xfrm>
              <a:custGeom>
                <a:avLst/>
                <a:gdLst>
                  <a:gd name="connsiteX0" fmla="*/ 41705 w 82260"/>
                  <a:gd name="connsiteY0" fmla="*/ 128143 h 127904"/>
                  <a:gd name="connsiteX1" fmla="*/ 511 w 82260"/>
                  <a:gd name="connsiteY1" fmla="*/ 64191 h 127904"/>
                  <a:gd name="connsiteX2" fmla="*/ 41705 w 82260"/>
                  <a:gd name="connsiteY2" fmla="*/ 238 h 127904"/>
                  <a:gd name="connsiteX3" fmla="*/ 82772 w 82260"/>
                  <a:gd name="connsiteY3" fmla="*/ 64191 h 127904"/>
                  <a:gd name="connsiteX4" fmla="*/ 41705 w 82260"/>
                  <a:gd name="connsiteY4" fmla="*/ 128143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705" y="128143"/>
                    </a:moveTo>
                    <a:lnTo>
                      <a:pt x="511" y="64191"/>
                    </a:lnTo>
                    <a:lnTo>
                      <a:pt x="41705" y="238"/>
                    </a:lnTo>
                    <a:lnTo>
                      <a:pt x="82772" y="64191"/>
                    </a:lnTo>
                    <a:lnTo>
                      <a:pt x="41705" y="128143"/>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47" name="Freeform: Shape 446">
                <a:extLst>
                  <a:ext uri="{FF2B5EF4-FFF2-40B4-BE49-F238E27FC236}">
                    <a16:creationId xmlns:a16="http://schemas.microsoft.com/office/drawing/2014/main" id="{5E51659F-260A-6D31-B2B8-EE54EA4F37D3}"/>
                  </a:ext>
                </a:extLst>
              </p:cNvPr>
              <p:cNvSpPr/>
              <p:nvPr/>
            </p:nvSpPr>
            <p:spPr>
              <a:xfrm>
                <a:off x="7137266" y="4513880"/>
                <a:ext cx="79162" cy="123881"/>
              </a:xfrm>
              <a:custGeom>
                <a:avLst/>
                <a:gdLst>
                  <a:gd name="connsiteX0" fmla="*/ 41699 w 82260"/>
                  <a:gd name="connsiteY0" fmla="*/ 128142 h 127904"/>
                  <a:gd name="connsiteX1" fmla="*/ 505 w 82260"/>
                  <a:gd name="connsiteY1" fmla="*/ 64189 h 127904"/>
                  <a:gd name="connsiteX2" fmla="*/ 41699 w 82260"/>
                  <a:gd name="connsiteY2" fmla="*/ 237 h 127904"/>
                  <a:gd name="connsiteX3" fmla="*/ 82766 w 82260"/>
                  <a:gd name="connsiteY3" fmla="*/ 64189 h 127904"/>
                  <a:gd name="connsiteX4" fmla="*/ 41699 w 82260"/>
                  <a:gd name="connsiteY4" fmla="*/ 128142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699" y="128142"/>
                    </a:moveTo>
                    <a:lnTo>
                      <a:pt x="505" y="64189"/>
                    </a:lnTo>
                    <a:lnTo>
                      <a:pt x="41699" y="237"/>
                    </a:lnTo>
                    <a:lnTo>
                      <a:pt x="82766" y="64189"/>
                    </a:lnTo>
                    <a:lnTo>
                      <a:pt x="41699" y="128142"/>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48" name="Freeform: Shape 447">
                <a:extLst>
                  <a:ext uri="{FF2B5EF4-FFF2-40B4-BE49-F238E27FC236}">
                    <a16:creationId xmlns:a16="http://schemas.microsoft.com/office/drawing/2014/main" id="{DCC9A86E-11D6-1F4B-E3CF-E58953610C5A}"/>
                  </a:ext>
                </a:extLst>
              </p:cNvPr>
              <p:cNvSpPr/>
              <p:nvPr/>
            </p:nvSpPr>
            <p:spPr>
              <a:xfrm>
                <a:off x="7058103" y="4474966"/>
                <a:ext cx="79162" cy="123881"/>
              </a:xfrm>
              <a:custGeom>
                <a:avLst/>
                <a:gdLst>
                  <a:gd name="connsiteX0" fmla="*/ 41692 w 82260"/>
                  <a:gd name="connsiteY0" fmla="*/ 128139 h 127904"/>
                  <a:gd name="connsiteX1" fmla="*/ 498 w 82260"/>
                  <a:gd name="connsiteY1" fmla="*/ 64186 h 127904"/>
                  <a:gd name="connsiteX2" fmla="*/ 41692 w 82260"/>
                  <a:gd name="connsiteY2" fmla="*/ 234 h 127904"/>
                  <a:gd name="connsiteX3" fmla="*/ 82759 w 82260"/>
                  <a:gd name="connsiteY3" fmla="*/ 64186 h 127904"/>
                  <a:gd name="connsiteX4" fmla="*/ 41692 w 82260"/>
                  <a:gd name="connsiteY4" fmla="*/ 128139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692" y="128139"/>
                    </a:moveTo>
                    <a:lnTo>
                      <a:pt x="498" y="64186"/>
                    </a:lnTo>
                    <a:lnTo>
                      <a:pt x="41692" y="234"/>
                    </a:lnTo>
                    <a:lnTo>
                      <a:pt x="82759" y="64186"/>
                    </a:lnTo>
                    <a:lnTo>
                      <a:pt x="41692" y="128139"/>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49" name="Freeform: Shape 448">
                <a:extLst>
                  <a:ext uri="{FF2B5EF4-FFF2-40B4-BE49-F238E27FC236}">
                    <a16:creationId xmlns:a16="http://schemas.microsoft.com/office/drawing/2014/main" id="{EEA4A963-E0A1-44F3-2793-149F5E99E302}"/>
                  </a:ext>
                </a:extLst>
              </p:cNvPr>
              <p:cNvSpPr/>
              <p:nvPr/>
            </p:nvSpPr>
            <p:spPr>
              <a:xfrm>
                <a:off x="6978818" y="4375591"/>
                <a:ext cx="79162" cy="123881"/>
              </a:xfrm>
              <a:custGeom>
                <a:avLst/>
                <a:gdLst>
                  <a:gd name="connsiteX0" fmla="*/ 41686 w 82260"/>
                  <a:gd name="connsiteY0" fmla="*/ 128131 h 127904"/>
                  <a:gd name="connsiteX1" fmla="*/ 492 w 82260"/>
                  <a:gd name="connsiteY1" fmla="*/ 64178 h 127904"/>
                  <a:gd name="connsiteX2" fmla="*/ 41686 w 82260"/>
                  <a:gd name="connsiteY2" fmla="*/ 226 h 127904"/>
                  <a:gd name="connsiteX3" fmla="*/ 82753 w 82260"/>
                  <a:gd name="connsiteY3" fmla="*/ 64178 h 127904"/>
                  <a:gd name="connsiteX4" fmla="*/ 41686 w 82260"/>
                  <a:gd name="connsiteY4" fmla="*/ 128131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686" y="128131"/>
                    </a:moveTo>
                    <a:lnTo>
                      <a:pt x="492" y="64178"/>
                    </a:lnTo>
                    <a:lnTo>
                      <a:pt x="41686" y="226"/>
                    </a:lnTo>
                    <a:lnTo>
                      <a:pt x="82753" y="64178"/>
                    </a:lnTo>
                    <a:lnTo>
                      <a:pt x="41686" y="128131"/>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50" name="Freeform: Shape 449">
                <a:extLst>
                  <a:ext uri="{FF2B5EF4-FFF2-40B4-BE49-F238E27FC236}">
                    <a16:creationId xmlns:a16="http://schemas.microsoft.com/office/drawing/2014/main" id="{B78F93F5-B3FB-7C3B-DA45-ECDAF684875A}"/>
                  </a:ext>
                </a:extLst>
              </p:cNvPr>
              <p:cNvSpPr/>
              <p:nvPr/>
            </p:nvSpPr>
            <p:spPr>
              <a:xfrm>
                <a:off x="6899656" y="4304414"/>
                <a:ext cx="79162" cy="123881"/>
              </a:xfrm>
              <a:custGeom>
                <a:avLst/>
                <a:gdLst>
                  <a:gd name="connsiteX0" fmla="*/ 41679 w 82260"/>
                  <a:gd name="connsiteY0" fmla="*/ 128125 h 127904"/>
                  <a:gd name="connsiteX1" fmla="*/ 485 w 82260"/>
                  <a:gd name="connsiteY1" fmla="*/ 64172 h 127904"/>
                  <a:gd name="connsiteX2" fmla="*/ 41679 w 82260"/>
                  <a:gd name="connsiteY2" fmla="*/ 220 h 127904"/>
                  <a:gd name="connsiteX3" fmla="*/ 82746 w 82260"/>
                  <a:gd name="connsiteY3" fmla="*/ 64172 h 127904"/>
                  <a:gd name="connsiteX4" fmla="*/ 41679 w 82260"/>
                  <a:gd name="connsiteY4" fmla="*/ 128125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679" y="128125"/>
                    </a:moveTo>
                    <a:lnTo>
                      <a:pt x="485" y="64172"/>
                    </a:lnTo>
                    <a:lnTo>
                      <a:pt x="41679" y="220"/>
                    </a:lnTo>
                    <a:lnTo>
                      <a:pt x="82746" y="64172"/>
                    </a:lnTo>
                    <a:lnTo>
                      <a:pt x="41679" y="128125"/>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51" name="Freeform: Shape 450">
                <a:extLst>
                  <a:ext uri="{FF2B5EF4-FFF2-40B4-BE49-F238E27FC236}">
                    <a16:creationId xmlns:a16="http://schemas.microsoft.com/office/drawing/2014/main" id="{3F816B6C-779E-2A94-E998-133900C041C3}"/>
                  </a:ext>
                </a:extLst>
              </p:cNvPr>
              <p:cNvSpPr/>
              <p:nvPr/>
            </p:nvSpPr>
            <p:spPr>
              <a:xfrm>
                <a:off x="6820371" y="4215012"/>
                <a:ext cx="79162" cy="123881"/>
              </a:xfrm>
              <a:custGeom>
                <a:avLst/>
                <a:gdLst>
                  <a:gd name="connsiteX0" fmla="*/ 41673 w 82260"/>
                  <a:gd name="connsiteY0" fmla="*/ 128117 h 127904"/>
                  <a:gd name="connsiteX1" fmla="*/ 479 w 82260"/>
                  <a:gd name="connsiteY1" fmla="*/ 64165 h 127904"/>
                  <a:gd name="connsiteX2" fmla="*/ 41673 w 82260"/>
                  <a:gd name="connsiteY2" fmla="*/ 213 h 127904"/>
                  <a:gd name="connsiteX3" fmla="*/ 82740 w 82260"/>
                  <a:gd name="connsiteY3" fmla="*/ 64165 h 127904"/>
                  <a:gd name="connsiteX4" fmla="*/ 41673 w 82260"/>
                  <a:gd name="connsiteY4" fmla="*/ 128117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673" y="128117"/>
                    </a:moveTo>
                    <a:lnTo>
                      <a:pt x="479" y="64165"/>
                    </a:lnTo>
                    <a:lnTo>
                      <a:pt x="41673" y="213"/>
                    </a:lnTo>
                    <a:lnTo>
                      <a:pt x="82740" y="64165"/>
                    </a:lnTo>
                    <a:lnTo>
                      <a:pt x="41673" y="128117"/>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52" name="Freeform: Shape 451">
                <a:extLst>
                  <a:ext uri="{FF2B5EF4-FFF2-40B4-BE49-F238E27FC236}">
                    <a16:creationId xmlns:a16="http://schemas.microsoft.com/office/drawing/2014/main" id="{249C66C6-98D0-73B6-12FB-4133AC266FBD}"/>
                  </a:ext>
                </a:extLst>
              </p:cNvPr>
              <p:cNvSpPr/>
              <p:nvPr/>
            </p:nvSpPr>
            <p:spPr>
              <a:xfrm>
                <a:off x="6741208" y="4204299"/>
                <a:ext cx="79162" cy="123881"/>
              </a:xfrm>
              <a:custGeom>
                <a:avLst/>
                <a:gdLst>
                  <a:gd name="connsiteX0" fmla="*/ 41666 w 82260"/>
                  <a:gd name="connsiteY0" fmla="*/ 128117 h 127904"/>
                  <a:gd name="connsiteX1" fmla="*/ 472 w 82260"/>
                  <a:gd name="connsiteY1" fmla="*/ 64164 h 127904"/>
                  <a:gd name="connsiteX2" fmla="*/ 41666 w 82260"/>
                  <a:gd name="connsiteY2" fmla="*/ 212 h 127904"/>
                  <a:gd name="connsiteX3" fmla="*/ 82733 w 82260"/>
                  <a:gd name="connsiteY3" fmla="*/ 64164 h 127904"/>
                  <a:gd name="connsiteX4" fmla="*/ 41666 w 82260"/>
                  <a:gd name="connsiteY4" fmla="*/ 128117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666" y="128117"/>
                    </a:moveTo>
                    <a:lnTo>
                      <a:pt x="472" y="64164"/>
                    </a:lnTo>
                    <a:lnTo>
                      <a:pt x="41666" y="212"/>
                    </a:lnTo>
                    <a:lnTo>
                      <a:pt x="82733" y="64164"/>
                    </a:lnTo>
                    <a:lnTo>
                      <a:pt x="41666" y="128117"/>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53" name="Freeform: Shape 452">
                <a:extLst>
                  <a:ext uri="{FF2B5EF4-FFF2-40B4-BE49-F238E27FC236}">
                    <a16:creationId xmlns:a16="http://schemas.microsoft.com/office/drawing/2014/main" id="{926BA776-F1D2-DCDC-BAC2-7F471CD401B5}"/>
                  </a:ext>
                </a:extLst>
              </p:cNvPr>
              <p:cNvSpPr/>
              <p:nvPr/>
            </p:nvSpPr>
            <p:spPr>
              <a:xfrm>
                <a:off x="6661923" y="4187675"/>
                <a:ext cx="79162" cy="123881"/>
              </a:xfrm>
              <a:custGeom>
                <a:avLst/>
                <a:gdLst>
                  <a:gd name="connsiteX0" fmla="*/ 41660 w 82260"/>
                  <a:gd name="connsiteY0" fmla="*/ 128115 h 127904"/>
                  <a:gd name="connsiteX1" fmla="*/ 466 w 82260"/>
                  <a:gd name="connsiteY1" fmla="*/ 64163 h 127904"/>
                  <a:gd name="connsiteX2" fmla="*/ 41660 w 82260"/>
                  <a:gd name="connsiteY2" fmla="*/ 210 h 127904"/>
                  <a:gd name="connsiteX3" fmla="*/ 82727 w 82260"/>
                  <a:gd name="connsiteY3" fmla="*/ 64163 h 127904"/>
                  <a:gd name="connsiteX4" fmla="*/ 41660 w 82260"/>
                  <a:gd name="connsiteY4" fmla="*/ 128115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660" y="128115"/>
                    </a:moveTo>
                    <a:lnTo>
                      <a:pt x="466" y="64163"/>
                    </a:lnTo>
                    <a:lnTo>
                      <a:pt x="41660" y="210"/>
                    </a:lnTo>
                    <a:lnTo>
                      <a:pt x="82727" y="64163"/>
                    </a:lnTo>
                    <a:lnTo>
                      <a:pt x="41660" y="128115"/>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54" name="Freeform: Shape 453">
                <a:extLst>
                  <a:ext uri="{FF2B5EF4-FFF2-40B4-BE49-F238E27FC236}">
                    <a16:creationId xmlns:a16="http://schemas.microsoft.com/office/drawing/2014/main" id="{063F206C-461E-A52A-5939-0546F905E279}"/>
                  </a:ext>
                </a:extLst>
              </p:cNvPr>
              <p:cNvSpPr/>
              <p:nvPr/>
            </p:nvSpPr>
            <p:spPr>
              <a:xfrm>
                <a:off x="6582761" y="4095810"/>
                <a:ext cx="79162" cy="123881"/>
              </a:xfrm>
              <a:custGeom>
                <a:avLst/>
                <a:gdLst>
                  <a:gd name="connsiteX0" fmla="*/ 41653 w 82260"/>
                  <a:gd name="connsiteY0" fmla="*/ 128108 h 127904"/>
                  <a:gd name="connsiteX1" fmla="*/ 459 w 82260"/>
                  <a:gd name="connsiteY1" fmla="*/ 64155 h 127904"/>
                  <a:gd name="connsiteX2" fmla="*/ 41653 w 82260"/>
                  <a:gd name="connsiteY2" fmla="*/ 203 h 127904"/>
                  <a:gd name="connsiteX3" fmla="*/ 82720 w 82260"/>
                  <a:gd name="connsiteY3" fmla="*/ 64155 h 127904"/>
                  <a:gd name="connsiteX4" fmla="*/ 41653 w 82260"/>
                  <a:gd name="connsiteY4" fmla="*/ 128108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653" y="128108"/>
                    </a:moveTo>
                    <a:lnTo>
                      <a:pt x="459" y="64155"/>
                    </a:lnTo>
                    <a:lnTo>
                      <a:pt x="41653" y="203"/>
                    </a:lnTo>
                    <a:lnTo>
                      <a:pt x="82720" y="64155"/>
                    </a:lnTo>
                    <a:lnTo>
                      <a:pt x="41653" y="128108"/>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55" name="Freeform: Shape 454">
                <a:extLst>
                  <a:ext uri="{FF2B5EF4-FFF2-40B4-BE49-F238E27FC236}">
                    <a16:creationId xmlns:a16="http://schemas.microsoft.com/office/drawing/2014/main" id="{7E2CAAD9-9825-0FFA-B4E5-639706FFC7DF}"/>
                  </a:ext>
                </a:extLst>
              </p:cNvPr>
              <p:cNvSpPr/>
              <p:nvPr/>
            </p:nvSpPr>
            <p:spPr>
              <a:xfrm>
                <a:off x="6424313" y="4063793"/>
                <a:ext cx="79162" cy="123881"/>
              </a:xfrm>
              <a:custGeom>
                <a:avLst/>
                <a:gdLst>
                  <a:gd name="connsiteX0" fmla="*/ 41640 w 82260"/>
                  <a:gd name="connsiteY0" fmla="*/ 128105 h 127904"/>
                  <a:gd name="connsiteX1" fmla="*/ 446 w 82260"/>
                  <a:gd name="connsiteY1" fmla="*/ 64153 h 127904"/>
                  <a:gd name="connsiteX2" fmla="*/ 41640 w 82260"/>
                  <a:gd name="connsiteY2" fmla="*/ 200 h 127904"/>
                  <a:gd name="connsiteX3" fmla="*/ 82707 w 82260"/>
                  <a:gd name="connsiteY3" fmla="*/ 64153 h 127904"/>
                  <a:gd name="connsiteX4" fmla="*/ 41640 w 82260"/>
                  <a:gd name="connsiteY4" fmla="*/ 128105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640" y="128105"/>
                    </a:moveTo>
                    <a:lnTo>
                      <a:pt x="446" y="64153"/>
                    </a:lnTo>
                    <a:lnTo>
                      <a:pt x="41640" y="200"/>
                    </a:lnTo>
                    <a:lnTo>
                      <a:pt x="82707" y="64153"/>
                    </a:lnTo>
                    <a:lnTo>
                      <a:pt x="41640" y="128105"/>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56" name="Freeform: Shape 455">
                <a:extLst>
                  <a:ext uri="{FF2B5EF4-FFF2-40B4-BE49-F238E27FC236}">
                    <a16:creationId xmlns:a16="http://schemas.microsoft.com/office/drawing/2014/main" id="{16476DE4-2B8F-4F0B-3998-91646B3A1526}"/>
                  </a:ext>
                </a:extLst>
              </p:cNvPr>
              <p:cNvSpPr/>
              <p:nvPr/>
            </p:nvSpPr>
            <p:spPr>
              <a:xfrm>
                <a:off x="6345151" y="3980302"/>
                <a:ext cx="79162" cy="123881"/>
              </a:xfrm>
              <a:custGeom>
                <a:avLst/>
                <a:gdLst>
                  <a:gd name="connsiteX0" fmla="*/ 41634 w 82260"/>
                  <a:gd name="connsiteY0" fmla="*/ 128098 h 127904"/>
                  <a:gd name="connsiteX1" fmla="*/ 440 w 82260"/>
                  <a:gd name="connsiteY1" fmla="*/ 64146 h 127904"/>
                  <a:gd name="connsiteX2" fmla="*/ 41634 w 82260"/>
                  <a:gd name="connsiteY2" fmla="*/ 194 h 127904"/>
                  <a:gd name="connsiteX3" fmla="*/ 82701 w 82260"/>
                  <a:gd name="connsiteY3" fmla="*/ 64146 h 127904"/>
                  <a:gd name="connsiteX4" fmla="*/ 41634 w 82260"/>
                  <a:gd name="connsiteY4" fmla="*/ 128098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634" y="128098"/>
                    </a:moveTo>
                    <a:lnTo>
                      <a:pt x="440" y="64146"/>
                    </a:lnTo>
                    <a:lnTo>
                      <a:pt x="41634" y="194"/>
                    </a:lnTo>
                    <a:lnTo>
                      <a:pt x="82701" y="64146"/>
                    </a:lnTo>
                    <a:lnTo>
                      <a:pt x="41634" y="128098"/>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57" name="Freeform: Shape 456">
                <a:extLst>
                  <a:ext uri="{FF2B5EF4-FFF2-40B4-BE49-F238E27FC236}">
                    <a16:creationId xmlns:a16="http://schemas.microsoft.com/office/drawing/2014/main" id="{54E5F8CE-4140-506A-2361-DF03C60FCF0B}"/>
                  </a:ext>
                </a:extLst>
              </p:cNvPr>
              <p:cNvSpPr/>
              <p:nvPr/>
            </p:nvSpPr>
            <p:spPr>
              <a:xfrm>
                <a:off x="6265866" y="3980302"/>
                <a:ext cx="79162" cy="123881"/>
              </a:xfrm>
              <a:custGeom>
                <a:avLst/>
                <a:gdLst>
                  <a:gd name="connsiteX0" fmla="*/ 41627 w 82260"/>
                  <a:gd name="connsiteY0" fmla="*/ 128098 h 127904"/>
                  <a:gd name="connsiteX1" fmla="*/ 433 w 82260"/>
                  <a:gd name="connsiteY1" fmla="*/ 64146 h 127904"/>
                  <a:gd name="connsiteX2" fmla="*/ 41627 w 82260"/>
                  <a:gd name="connsiteY2" fmla="*/ 194 h 127904"/>
                  <a:gd name="connsiteX3" fmla="*/ 82694 w 82260"/>
                  <a:gd name="connsiteY3" fmla="*/ 64146 h 127904"/>
                  <a:gd name="connsiteX4" fmla="*/ 41627 w 82260"/>
                  <a:gd name="connsiteY4" fmla="*/ 128098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627" y="128098"/>
                    </a:moveTo>
                    <a:lnTo>
                      <a:pt x="433" y="64146"/>
                    </a:lnTo>
                    <a:lnTo>
                      <a:pt x="41627" y="194"/>
                    </a:lnTo>
                    <a:lnTo>
                      <a:pt x="82694" y="64146"/>
                    </a:lnTo>
                    <a:lnTo>
                      <a:pt x="41627" y="128098"/>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58" name="Freeform: Shape 457">
                <a:extLst>
                  <a:ext uri="{FF2B5EF4-FFF2-40B4-BE49-F238E27FC236}">
                    <a16:creationId xmlns:a16="http://schemas.microsoft.com/office/drawing/2014/main" id="{FA46694A-9500-F635-5E26-9A237F97C118}"/>
                  </a:ext>
                </a:extLst>
              </p:cNvPr>
              <p:cNvSpPr/>
              <p:nvPr/>
            </p:nvSpPr>
            <p:spPr>
              <a:xfrm>
                <a:off x="5075528" y="3539130"/>
                <a:ext cx="79162" cy="123881"/>
              </a:xfrm>
              <a:custGeom>
                <a:avLst/>
                <a:gdLst>
                  <a:gd name="connsiteX0" fmla="*/ 41530 w 82260"/>
                  <a:gd name="connsiteY0" fmla="*/ 128062 h 127904"/>
                  <a:gd name="connsiteX1" fmla="*/ 336 w 82260"/>
                  <a:gd name="connsiteY1" fmla="*/ 64110 h 127904"/>
                  <a:gd name="connsiteX2" fmla="*/ 41530 w 82260"/>
                  <a:gd name="connsiteY2" fmla="*/ 157 h 127904"/>
                  <a:gd name="connsiteX3" fmla="*/ 82597 w 82260"/>
                  <a:gd name="connsiteY3" fmla="*/ 64110 h 127904"/>
                  <a:gd name="connsiteX4" fmla="*/ 41530 w 82260"/>
                  <a:gd name="connsiteY4" fmla="*/ 128062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530" y="128062"/>
                    </a:moveTo>
                    <a:lnTo>
                      <a:pt x="336" y="64110"/>
                    </a:lnTo>
                    <a:lnTo>
                      <a:pt x="41530" y="157"/>
                    </a:lnTo>
                    <a:lnTo>
                      <a:pt x="82597" y="64110"/>
                    </a:lnTo>
                    <a:lnTo>
                      <a:pt x="41530" y="128062"/>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59" name="Freeform: Shape 458">
                <a:extLst>
                  <a:ext uri="{FF2B5EF4-FFF2-40B4-BE49-F238E27FC236}">
                    <a16:creationId xmlns:a16="http://schemas.microsoft.com/office/drawing/2014/main" id="{D66180C4-8F61-5D1B-30BF-5519275FEE51}"/>
                  </a:ext>
                </a:extLst>
              </p:cNvPr>
              <p:cNvSpPr/>
              <p:nvPr/>
            </p:nvSpPr>
            <p:spPr>
              <a:xfrm>
                <a:off x="4757739" y="3454729"/>
                <a:ext cx="79162" cy="123881"/>
              </a:xfrm>
              <a:custGeom>
                <a:avLst/>
                <a:gdLst>
                  <a:gd name="connsiteX0" fmla="*/ 41504 w 82260"/>
                  <a:gd name="connsiteY0" fmla="*/ 128056 h 127904"/>
                  <a:gd name="connsiteX1" fmla="*/ 310 w 82260"/>
                  <a:gd name="connsiteY1" fmla="*/ 64103 h 127904"/>
                  <a:gd name="connsiteX2" fmla="*/ 41504 w 82260"/>
                  <a:gd name="connsiteY2" fmla="*/ 151 h 127904"/>
                  <a:gd name="connsiteX3" fmla="*/ 82571 w 82260"/>
                  <a:gd name="connsiteY3" fmla="*/ 64103 h 127904"/>
                  <a:gd name="connsiteX4" fmla="*/ 41504 w 82260"/>
                  <a:gd name="connsiteY4" fmla="*/ 128056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504" y="128056"/>
                    </a:moveTo>
                    <a:lnTo>
                      <a:pt x="310" y="64103"/>
                    </a:lnTo>
                    <a:lnTo>
                      <a:pt x="41504" y="151"/>
                    </a:lnTo>
                    <a:lnTo>
                      <a:pt x="82571" y="64103"/>
                    </a:lnTo>
                    <a:lnTo>
                      <a:pt x="41504" y="128056"/>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460" name="Freeform: Shape 459">
                <a:extLst>
                  <a:ext uri="{FF2B5EF4-FFF2-40B4-BE49-F238E27FC236}">
                    <a16:creationId xmlns:a16="http://schemas.microsoft.com/office/drawing/2014/main" id="{F52DB3EA-700E-D491-7A6D-41FC9CBA4E7B}"/>
                  </a:ext>
                </a:extLst>
              </p:cNvPr>
              <p:cNvSpPr/>
              <p:nvPr/>
            </p:nvSpPr>
            <p:spPr>
              <a:xfrm>
                <a:off x="4045930" y="3320477"/>
                <a:ext cx="79162" cy="123881"/>
              </a:xfrm>
              <a:custGeom>
                <a:avLst/>
                <a:gdLst>
                  <a:gd name="connsiteX0" fmla="*/ 41446 w 82260"/>
                  <a:gd name="connsiteY0" fmla="*/ 128045 h 127904"/>
                  <a:gd name="connsiteX1" fmla="*/ 252 w 82260"/>
                  <a:gd name="connsiteY1" fmla="*/ 64093 h 127904"/>
                  <a:gd name="connsiteX2" fmla="*/ 41446 w 82260"/>
                  <a:gd name="connsiteY2" fmla="*/ 140 h 127904"/>
                  <a:gd name="connsiteX3" fmla="*/ 82513 w 82260"/>
                  <a:gd name="connsiteY3" fmla="*/ 64093 h 127904"/>
                  <a:gd name="connsiteX4" fmla="*/ 41446 w 82260"/>
                  <a:gd name="connsiteY4" fmla="*/ 128045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446" y="128045"/>
                    </a:moveTo>
                    <a:lnTo>
                      <a:pt x="252" y="64093"/>
                    </a:lnTo>
                    <a:lnTo>
                      <a:pt x="41446" y="140"/>
                    </a:lnTo>
                    <a:lnTo>
                      <a:pt x="82513" y="64093"/>
                    </a:lnTo>
                    <a:lnTo>
                      <a:pt x="41446" y="128045"/>
                    </a:lnTo>
                    <a:close/>
                  </a:path>
                </a:pathLst>
              </a:custGeom>
              <a:solidFill>
                <a:srgbClr val="ED7D31"/>
              </a:solidFill>
              <a:ln w="12712"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grpSp>
        <p:sp>
          <p:nvSpPr>
            <p:cNvPr id="319" name="TextBox 318">
              <a:extLst>
                <a:ext uri="{FF2B5EF4-FFF2-40B4-BE49-F238E27FC236}">
                  <a16:creationId xmlns:a16="http://schemas.microsoft.com/office/drawing/2014/main" id="{5AF0391C-E88C-E8E4-FE6F-F08408CD50A1}"/>
                </a:ext>
              </a:extLst>
            </p:cNvPr>
            <p:cNvSpPr txBox="1"/>
            <p:nvPr/>
          </p:nvSpPr>
          <p:spPr>
            <a:xfrm>
              <a:off x="1581693" y="1606664"/>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20" name="TextBox 319">
              <a:extLst>
                <a:ext uri="{FF2B5EF4-FFF2-40B4-BE49-F238E27FC236}">
                  <a16:creationId xmlns:a16="http://schemas.microsoft.com/office/drawing/2014/main" id="{6F9CC2E6-33C5-D9BE-1B11-B5A4A8C44488}"/>
                </a:ext>
              </a:extLst>
            </p:cNvPr>
            <p:cNvSpPr txBox="1"/>
            <p:nvPr/>
          </p:nvSpPr>
          <p:spPr>
            <a:xfrm>
              <a:off x="1656981" y="2032408"/>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21" name="TextBox 320">
              <a:extLst>
                <a:ext uri="{FF2B5EF4-FFF2-40B4-BE49-F238E27FC236}">
                  <a16:creationId xmlns:a16="http://schemas.microsoft.com/office/drawing/2014/main" id="{7D0E2C6B-8F44-4A83-488A-6C0796901137}"/>
                </a:ext>
              </a:extLst>
            </p:cNvPr>
            <p:cNvSpPr txBox="1"/>
            <p:nvPr/>
          </p:nvSpPr>
          <p:spPr>
            <a:xfrm>
              <a:off x="1732268" y="2229284"/>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22" name="TextBox 321">
              <a:extLst>
                <a:ext uri="{FF2B5EF4-FFF2-40B4-BE49-F238E27FC236}">
                  <a16:creationId xmlns:a16="http://schemas.microsoft.com/office/drawing/2014/main" id="{E1E1E86E-2907-58BF-C90C-D3DEB4F62CF1}"/>
                </a:ext>
              </a:extLst>
            </p:cNvPr>
            <p:cNvSpPr txBox="1"/>
            <p:nvPr/>
          </p:nvSpPr>
          <p:spPr>
            <a:xfrm>
              <a:off x="1807555" y="226712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23" name="TextBox 322">
              <a:extLst>
                <a:ext uri="{FF2B5EF4-FFF2-40B4-BE49-F238E27FC236}">
                  <a16:creationId xmlns:a16="http://schemas.microsoft.com/office/drawing/2014/main" id="{978ECDC9-E097-E845-5EAC-5993FD376A89}"/>
                </a:ext>
              </a:extLst>
            </p:cNvPr>
            <p:cNvSpPr txBox="1"/>
            <p:nvPr/>
          </p:nvSpPr>
          <p:spPr>
            <a:xfrm>
              <a:off x="1882843" y="2380644"/>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24" name="TextBox 323">
              <a:extLst>
                <a:ext uri="{FF2B5EF4-FFF2-40B4-BE49-F238E27FC236}">
                  <a16:creationId xmlns:a16="http://schemas.microsoft.com/office/drawing/2014/main" id="{C899E2BB-DE87-2131-913C-1234A8BFA9C5}"/>
                </a:ext>
              </a:extLst>
            </p:cNvPr>
            <p:cNvSpPr txBox="1"/>
            <p:nvPr/>
          </p:nvSpPr>
          <p:spPr>
            <a:xfrm>
              <a:off x="1958130" y="2473051"/>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25" name="TextBox 324">
              <a:extLst>
                <a:ext uri="{FF2B5EF4-FFF2-40B4-BE49-F238E27FC236}">
                  <a16:creationId xmlns:a16="http://schemas.microsoft.com/office/drawing/2014/main" id="{7864573E-324B-E4BE-8566-63269951129E}"/>
                </a:ext>
              </a:extLst>
            </p:cNvPr>
            <p:cNvSpPr txBox="1"/>
            <p:nvPr/>
          </p:nvSpPr>
          <p:spPr>
            <a:xfrm>
              <a:off x="2033417" y="2509269"/>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26" name="TextBox 325">
              <a:extLst>
                <a:ext uri="{FF2B5EF4-FFF2-40B4-BE49-F238E27FC236}">
                  <a16:creationId xmlns:a16="http://schemas.microsoft.com/office/drawing/2014/main" id="{9C9EDCB5-44C2-1368-9B0D-84FCFEA92501}"/>
                </a:ext>
              </a:extLst>
            </p:cNvPr>
            <p:cNvSpPr txBox="1"/>
            <p:nvPr/>
          </p:nvSpPr>
          <p:spPr>
            <a:xfrm>
              <a:off x="2108705" y="2662931"/>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27" name="TextBox 326">
              <a:extLst>
                <a:ext uri="{FF2B5EF4-FFF2-40B4-BE49-F238E27FC236}">
                  <a16:creationId xmlns:a16="http://schemas.microsoft.com/office/drawing/2014/main" id="{447D98DC-2910-4530-4837-304DE1871D87}"/>
                </a:ext>
              </a:extLst>
            </p:cNvPr>
            <p:cNvSpPr txBox="1"/>
            <p:nvPr/>
          </p:nvSpPr>
          <p:spPr>
            <a:xfrm>
              <a:off x="2183991" y="2683883"/>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28" name="TextBox 327">
              <a:extLst>
                <a:ext uri="{FF2B5EF4-FFF2-40B4-BE49-F238E27FC236}">
                  <a16:creationId xmlns:a16="http://schemas.microsoft.com/office/drawing/2014/main" id="{0BA8A4CF-3401-CA90-E6CD-1262DD154868}"/>
                </a:ext>
              </a:extLst>
            </p:cNvPr>
            <p:cNvSpPr txBox="1"/>
            <p:nvPr/>
          </p:nvSpPr>
          <p:spPr>
            <a:xfrm>
              <a:off x="2259279" y="2723601"/>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29" name="TextBox 328">
              <a:extLst>
                <a:ext uri="{FF2B5EF4-FFF2-40B4-BE49-F238E27FC236}">
                  <a16:creationId xmlns:a16="http://schemas.microsoft.com/office/drawing/2014/main" id="{95D5BA99-E75F-501B-5A6F-9A89C0434D64}"/>
                </a:ext>
              </a:extLst>
            </p:cNvPr>
            <p:cNvSpPr txBox="1"/>
            <p:nvPr/>
          </p:nvSpPr>
          <p:spPr>
            <a:xfrm>
              <a:off x="2334567" y="275487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30" name="TextBox 329">
              <a:extLst>
                <a:ext uri="{FF2B5EF4-FFF2-40B4-BE49-F238E27FC236}">
                  <a16:creationId xmlns:a16="http://schemas.microsoft.com/office/drawing/2014/main" id="{B991E1AC-3153-89BA-1343-2A43CB69FCEA}"/>
                </a:ext>
              </a:extLst>
            </p:cNvPr>
            <p:cNvSpPr txBox="1"/>
            <p:nvPr/>
          </p:nvSpPr>
          <p:spPr>
            <a:xfrm>
              <a:off x="2409855" y="279588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31" name="TextBox 330">
              <a:extLst>
                <a:ext uri="{FF2B5EF4-FFF2-40B4-BE49-F238E27FC236}">
                  <a16:creationId xmlns:a16="http://schemas.microsoft.com/office/drawing/2014/main" id="{56B2982F-5FD8-7C95-758D-FE9B5D4702C2}"/>
                </a:ext>
              </a:extLst>
            </p:cNvPr>
            <p:cNvSpPr txBox="1"/>
            <p:nvPr/>
          </p:nvSpPr>
          <p:spPr>
            <a:xfrm>
              <a:off x="2485141" y="279588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32" name="TextBox 331">
              <a:extLst>
                <a:ext uri="{FF2B5EF4-FFF2-40B4-BE49-F238E27FC236}">
                  <a16:creationId xmlns:a16="http://schemas.microsoft.com/office/drawing/2014/main" id="{0C32ABE3-9320-A987-E26A-2F50E50FC315}"/>
                </a:ext>
              </a:extLst>
            </p:cNvPr>
            <p:cNvSpPr txBox="1"/>
            <p:nvPr/>
          </p:nvSpPr>
          <p:spPr>
            <a:xfrm>
              <a:off x="2560429" y="2842792"/>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33" name="TextBox 332">
              <a:extLst>
                <a:ext uri="{FF2B5EF4-FFF2-40B4-BE49-F238E27FC236}">
                  <a16:creationId xmlns:a16="http://schemas.microsoft.com/office/drawing/2014/main" id="{CA592884-5198-C271-8AAB-BBD654A3A014}"/>
                </a:ext>
              </a:extLst>
            </p:cNvPr>
            <p:cNvSpPr txBox="1"/>
            <p:nvPr/>
          </p:nvSpPr>
          <p:spPr>
            <a:xfrm>
              <a:off x="2635716" y="2852758"/>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34" name="TextBox 333">
              <a:extLst>
                <a:ext uri="{FF2B5EF4-FFF2-40B4-BE49-F238E27FC236}">
                  <a16:creationId xmlns:a16="http://schemas.microsoft.com/office/drawing/2014/main" id="{8763BA48-651C-A63A-FC67-F8882451B298}"/>
                </a:ext>
              </a:extLst>
            </p:cNvPr>
            <p:cNvSpPr txBox="1"/>
            <p:nvPr/>
          </p:nvSpPr>
          <p:spPr>
            <a:xfrm>
              <a:off x="2711004" y="2914548"/>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35" name="TextBox 334">
              <a:extLst>
                <a:ext uri="{FF2B5EF4-FFF2-40B4-BE49-F238E27FC236}">
                  <a16:creationId xmlns:a16="http://schemas.microsoft.com/office/drawing/2014/main" id="{1F9D9791-38D6-3B7B-709F-5E2FA15CCE57}"/>
                </a:ext>
              </a:extLst>
            </p:cNvPr>
            <p:cNvSpPr txBox="1"/>
            <p:nvPr/>
          </p:nvSpPr>
          <p:spPr>
            <a:xfrm>
              <a:off x="2786291" y="291962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36" name="TextBox 335">
              <a:extLst>
                <a:ext uri="{FF2B5EF4-FFF2-40B4-BE49-F238E27FC236}">
                  <a16:creationId xmlns:a16="http://schemas.microsoft.com/office/drawing/2014/main" id="{F993747A-CB90-B7A8-5ABA-262AAA5E42F8}"/>
                </a:ext>
              </a:extLst>
            </p:cNvPr>
            <p:cNvSpPr txBox="1"/>
            <p:nvPr/>
          </p:nvSpPr>
          <p:spPr>
            <a:xfrm>
              <a:off x="2861578" y="2962055"/>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37" name="TextBox 336">
              <a:extLst>
                <a:ext uri="{FF2B5EF4-FFF2-40B4-BE49-F238E27FC236}">
                  <a16:creationId xmlns:a16="http://schemas.microsoft.com/office/drawing/2014/main" id="{DBC0DE58-F8AA-CFF8-87AB-4A6A4DEECEE3}"/>
                </a:ext>
              </a:extLst>
            </p:cNvPr>
            <p:cNvSpPr txBox="1"/>
            <p:nvPr/>
          </p:nvSpPr>
          <p:spPr>
            <a:xfrm>
              <a:off x="2936866" y="2962055"/>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38" name="TextBox 337">
              <a:extLst>
                <a:ext uri="{FF2B5EF4-FFF2-40B4-BE49-F238E27FC236}">
                  <a16:creationId xmlns:a16="http://schemas.microsoft.com/office/drawing/2014/main" id="{D9550EDD-2C93-F559-AB8E-2E4A36EE6FB7}"/>
                </a:ext>
              </a:extLst>
            </p:cNvPr>
            <p:cNvSpPr txBox="1"/>
            <p:nvPr/>
          </p:nvSpPr>
          <p:spPr>
            <a:xfrm>
              <a:off x="3012153" y="301344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39" name="TextBox 338">
              <a:extLst>
                <a:ext uri="{FF2B5EF4-FFF2-40B4-BE49-F238E27FC236}">
                  <a16:creationId xmlns:a16="http://schemas.microsoft.com/office/drawing/2014/main" id="{2A5E99E9-D668-18B1-2474-1DDB2846BB1F}"/>
                </a:ext>
              </a:extLst>
            </p:cNvPr>
            <p:cNvSpPr txBox="1"/>
            <p:nvPr/>
          </p:nvSpPr>
          <p:spPr>
            <a:xfrm>
              <a:off x="3087440" y="3051282"/>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40" name="TextBox 339">
              <a:extLst>
                <a:ext uri="{FF2B5EF4-FFF2-40B4-BE49-F238E27FC236}">
                  <a16:creationId xmlns:a16="http://schemas.microsoft.com/office/drawing/2014/main" id="{AE560735-CDA0-4E1A-8BC4-1B2CEC4DE2F5}"/>
                </a:ext>
              </a:extLst>
            </p:cNvPr>
            <p:cNvSpPr txBox="1"/>
            <p:nvPr/>
          </p:nvSpPr>
          <p:spPr>
            <a:xfrm>
              <a:off x="3162728" y="3064827"/>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41" name="TextBox 340">
              <a:extLst>
                <a:ext uri="{FF2B5EF4-FFF2-40B4-BE49-F238E27FC236}">
                  <a16:creationId xmlns:a16="http://schemas.microsoft.com/office/drawing/2014/main" id="{3EC007EB-3991-ADBE-F26B-6802A2B95D8D}"/>
                </a:ext>
              </a:extLst>
            </p:cNvPr>
            <p:cNvSpPr txBox="1"/>
            <p:nvPr/>
          </p:nvSpPr>
          <p:spPr>
            <a:xfrm>
              <a:off x="3238014" y="3071158"/>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42" name="TextBox 341">
              <a:extLst>
                <a:ext uri="{FF2B5EF4-FFF2-40B4-BE49-F238E27FC236}">
                  <a16:creationId xmlns:a16="http://schemas.microsoft.com/office/drawing/2014/main" id="{C90EA91B-FDD8-CF49-34CE-90927958E1CC}"/>
                </a:ext>
              </a:extLst>
            </p:cNvPr>
            <p:cNvSpPr txBox="1"/>
            <p:nvPr/>
          </p:nvSpPr>
          <p:spPr>
            <a:xfrm>
              <a:off x="3316585" y="3067823"/>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43" name="TextBox 342">
              <a:extLst>
                <a:ext uri="{FF2B5EF4-FFF2-40B4-BE49-F238E27FC236}">
                  <a16:creationId xmlns:a16="http://schemas.microsoft.com/office/drawing/2014/main" id="{68D3B85B-948B-0E0C-02BB-8964B6A553B7}"/>
                </a:ext>
              </a:extLst>
            </p:cNvPr>
            <p:cNvSpPr txBox="1"/>
            <p:nvPr/>
          </p:nvSpPr>
          <p:spPr>
            <a:xfrm>
              <a:off x="3388590" y="3078919"/>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44" name="TextBox 343">
              <a:extLst>
                <a:ext uri="{FF2B5EF4-FFF2-40B4-BE49-F238E27FC236}">
                  <a16:creationId xmlns:a16="http://schemas.microsoft.com/office/drawing/2014/main" id="{B7461EBC-A79C-8417-AE30-90AC52255355}"/>
                </a:ext>
              </a:extLst>
            </p:cNvPr>
            <p:cNvSpPr txBox="1"/>
            <p:nvPr/>
          </p:nvSpPr>
          <p:spPr>
            <a:xfrm>
              <a:off x="3463878" y="309246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45" name="TextBox 344">
              <a:extLst>
                <a:ext uri="{FF2B5EF4-FFF2-40B4-BE49-F238E27FC236}">
                  <a16:creationId xmlns:a16="http://schemas.microsoft.com/office/drawing/2014/main" id="{2265BC21-E696-D283-EFE1-563DEDA32B3D}"/>
                </a:ext>
              </a:extLst>
            </p:cNvPr>
            <p:cNvSpPr txBox="1"/>
            <p:nvPr/>
          </p:nvSpPr>
          <p:spPr>
            <a:xfrm>
              <a:off x="3539165" y="311587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46" name="TextBox 345">
              <a:extLst>
                <a:ext uri="{FF2B5EF4-FFF2-40B4-BE49-F238E27FC236}">
                  <a16:creationId xmlns:a16="http://schemas.microsoft.com/office/drawing/2014/main" id="{B8147F79-9C05-6CE1-54FD-78549EA87906}"/>
                </a:ext>
              </a:extLst>
            </p:cNvPr>
            <p:cNvSpPr txBox="1"/>
            <p:nvPr/>
          </p:nvSpPr>
          <p:spPr>
            <a:xfrm>
              <a:off x="3614452" y="3115752"/>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47" name="TextBox 346">
              <a:extLst>
                <a:ext uri="{FF2B5EF4-FFF2-40B4-BE49-F238E27FC236}">
                  <a16:creationId xmlns:a16="http://schemas.microsoft.com/office/drawing/2014/main" id="{06AD780C-2982-18A2-D541-20B39968EDFC}"/>
                </a:ext>
              </a:extLst>
            </p:cNvPr>
            <p:cNvSpPr txBox="1"/>
            <p:nvPr/>
          </p:nvSpPr>
          <p:spPr>
            <a:xfrm>
              <a:off x="3689739" y="3139658"/>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48" name="TextBox 347">
              <a:extLst>
                <a:ext uri="{FF2B5EF4-FFF2-40B4-BE49-F238E27FC236}">
                  <a16:creationId xmlns:a16="http://schemas.microsoft.com/office/drawing/2014/main" id="{4A24703E-27B6-A577-67C6-0C1C8DB9FE6E}"/>
                </a:ext>
              </a:extLst>
            </p:cNvPr>
            <p:cNvSpPr txBox="1"/>
            <p:nvPr/>
          </p:nvSpPr>
          <p:spPr>
            <a:xfrm>
              <a:off x="3765027" y="3143822"/>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49" name="TextBox 348">
              <a:extLst>
                <a:ext uri="{FF2B5EF4-FFF2-40B4-BE49-F238E27FC236}">
                  <a16:creationId xmlns:a16="http://schemas.microsoft.com/office/drawing/2014/main" id="{144FEC8F-D9C5-386F-2B85-1008D29BCD9E}"/>
                </a:ext>
              </a:extLst>
            </p:cNvPr>
            <p:cNvSpPr txBox="1"/>
            <p:nvPr/>
          </p:nvSpPr>
          <p:spPr>
            <a:xfrm>
              <a:off x="3840314" y="3153535"/>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50" name="TextBox 349">
              <a:extLst>
                <a:ext uri="{FF2B5EF4-FFF2-40B4-BE49-F238E27FC236}">
                  <a16:creationId xmlns:a16="http://schemas.microsoft.com/office/drawing/2014/main" id="{B917A910-1BEA-167B-2CA8-26EC2BDF65C1}"/>
                </a:ext>
              </a:extLst>
            </p:cNvPr>
            <p:cNvSpPr txBox="1"/>
            <p:nvPr/>
          </p:nvSpPr>
          <p:spPr>
            <a:xfrm>
              <a:off x="3915601" y="3190037"/>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51" name="TextBox 350">
              <a:extLst>
                <a:ext uri="{FF2B5EF4-FFF2-40B4-BE49-F238E27FC236}">
                  <a16:creationId xmlns:a16="http://schemas.microsoft.com/office/drawing/2014/main" id="{1A48AF4D-8B21-6986-1CC0-9E5D9F45DEFC}"/>
                </a:ext>
              </a:extLst>
            </p:cNvPr>
            <p:cNvSpPr txBox="1"/>
            <p:nvPr/>
          </p:nvSpPr>
          <p:spPr>
            <a:xfrm>
              <a:off x="3990889" y="3191473"/>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52" name="TextBox 351">
              <a:extLst>
                <a:ext uri="{FF2B5EF4-FFF2-40B4-BE49-F238E27FC236}">
                  <a16:creationId xmlns:a16="http://schemas.microsoft.com/office/drawing/2014/main" id="{C987CECC-F2D2-70BA-6CDD-CE894BA159EF}"/>
                </a:ext>
              </a:extLst>
            </p:cNvPr>
            <p:cNvSpPr txBox="1"/>
            <p:nvPr/>
          </p:nvSpPr>
          <p:spPr>
            <a:xfrm>
              <a:off x="4066176" y="3195394"/>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53" name="TextBox 352">
              <a:extLst>
                <a:ext uri="{FF2B5EF4-FFF2-40B4-BE49-F238E27FC236}">
                  <a16:creationId xmlns:a16="http://schemas.microsoft.com/office/drawing/2014/main" id="{05BFA75F-4C2B-04C3-6454-022201C549AD}"/>
                </a:ext>
              </a:extLst>
            </p:cNvPr>
            <p:cNvSpPr txBox="1"/>
            <p:nvPr/>
          </p:nvSpPr>
          <p:spPr>
            <a:xfrm>
              <a:off x="4141463" y="329281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54" name="TextBox 353">
              <a:extLst>
                <a:ext uri="{FF2B5EF4-FFF2-40B4-BE49-F238E27FC236}">
                  <a16:creationId xmlns:a16="http://schemas.microsoft.com/office/drawing/2014/main" id="{7740B58F-A3EE-7E3D-CB64-6E59518B965B}"/>
                </a:ext>
              </a:extLst>
            </p:cNvPr>
            <p:cNvSpPr txBox="1"/>
            <p:nvPr/>
          </p:nvSpPr>
          <p:spPr>
            <a:xfrm>
              <a:off x="4216751" y="329281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55" name="TextBox 354">
              <a:extLst>
                <a:ext uri="{FF2B5EF4-FFF2-40B4-BE49-F238E27FC236}">
                  <a16:creationId xmlns:a16="http://schemas.microsoft.com/office/drawing/2014/main" id="{6BC7CCFD-EB96-6FB3-3B88-73A0E3A918C5}"/>
                </a:ext>
              </a:extLst>
            </p:cNvPr>
            <p:cNvSpPr txBox="1"/>
            <p:nvPr/>
          </p:nvSpPr>
          <p:spPr>
            <a:xfrm>
              <a:off x="4292037" y="329281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56" name="TextBox 355">
              <a:extLst>
                <a:ext uri="{FF2B5EF4-FFF2-40B4-BE49-F238E27FC236}">
                  <a16:creationId xmlns:a16="http://schemas.microsoft.com/office/drawing/2014/main" id="{86994DE8-9341-5018-3545-5EBE00D33963}"/>
                </a:ext>
              </a:extLst>
            </p:cNvPr>
            <p:cNvSpPr txBox="1"/>
            <p:nvPr/>
          </p:nvSpPr>
          <p:spPr>
            <a:xfrm>
              <a:off x="4519116" y="3345008"/>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57" name="TextBox 356">
              <a:extLst>
                <a:ext uri="{FF2B5EF4-FFF2-40B4-BE49-F238E27FC236}">
                  <a16:creationId xmlns:a16="http://schemas.microsoft.com/office/drawing/2014/main" id="{79D307C6-B2AA-9107-A04F-7B2C0E5F1A1D}"/>
                </a:ext>
              </a:extLst>
            </p:cNvPr>
            <p:cNvSpPr txBox="1"/>
            <p:nvPr/>
          </p:nvSpPr>
          <p:spPr>
            <a:xfrm>
              <a:off x="4367730" y="3340675"/>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58" name="TextBox 357">
              <a:extLst>
                <a:ext uri="{FF2B5EF4-FFF2-40B4-BE49-F238E27FC236}">
                  <a16:creationId xmlns:a16="http://schemas.microsoft.com/office/drawing/2014/main" id="{E515A8BF-4DD1-D574-E627-A578B9ECCCCA}"/>
                </a:ext>
              </a:extLst>
            </p:cNvPr>
            <p:cNvSpPr txBox="1"/>
            <p:nvPr/>
          </p:nvSpPr>
          <p:spPr>
            <a:xfrm>
              <a:off x="4443423" y="3345008"/>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59" name="TextBox 358">
              <a:extLst>
                <a:ext uri="{FF2B5EF4-FFF2-40B4-BE49-F238E27FC236}">
                  <a16:creationId xmlns:a16="http://schemas.microsoft.com/office/drawing/2014/main" id="{F86047B8-EF6D-BFC8-8247-2C2A6619BD76}"/>
                </a:ext>
              </a:extLst>
            </p:cNvPr>
            <p:cNvSpPr txBox="1"/>
            <p:nvPr/>
          </p:nvSpPr>
          <p:spPr>
            <a:xfrm>
              <a:off x="4594808" y="3401567"/>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60" name="TextBox 359">
              <a:extLst>
                <a:ext uri="{FF2B5EF4-FFF2-40B4-BE49-F238E27FC236}">
                  <a16:creationId xmlns:a16="http://schemas.microsoft.com/office/drawing/2014/main" id="{98A6DA7E-F3DE-A79A-E5FE-FA0102410238}"/>
                </a:ext>
              </a:extLst>
            </p:cNvPr>
            <p:cNvSpPr txBox="1"/>
            <p:nvPr/>
          </p:nvSpPr>
          <p:spPr>
            <a:xfrm>
              <a:off x="4670501" y="3409961"/>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61" name="TextBox 360">
              <a:extLst>
                <a:ext uri="{FF2B5EF4-FFF2-40B4-BE49-F238E27FC236}">
                  <a16:creationId xmlns:a16="http://schemas.microsoft.com/office/drawing/2014/main" id="{F5CEADAE-C97A-C156-0ED7-0D8BE423BB99}"/>
                </a:ext>
              </a:extLst>
            </p:cNvPr>
            <p:cNvSpPr txBox="1"/>
            <p:nvPr/>
          </p:nvSpPr>
          <p:spPr>
            <a:xfrm>
              <a:off x="4746193" y="344671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62" name="TextBox 361">
              <a:extLst>
                <a:ext uri="{FF2B5EF4-FFF2-40B4-BE49-F238E27FC236}">
                  <a16:creationId xmlns:a16="http://schemas.microsoft.com/office/drawing/2014/main" id="{8C15E1D8-2B84-2DA5-8F52-F4CA10F21506}"/>
                </a:ext>
              </a:extLst>
            </p:cNvPr>
            <p:cNvSpPr txBox="1"/>
            <p:nvPr/>
          </p:nvSpPr>
          <p:spPr>
            <a:xfrm>
              <a:off x="4821885" y="3442312"/>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63" name="TextBox 362">
              <a:extLst>
                <a:ext uri="{FF2B5EF4-FFF2-40B4-BE49-F238E27FC236}">
                  <a16:creationId xmlns:a16="http://schemas.microsoft.com/office/drawing/2014/main" id="{0FAB9389-89BA-B7EA-B803-DA08DD0CA922}"/>
                </a:ext>
              </a:extLst>
            </p:cNvPr>
            <p:cNvSpPr txBox="1"/>
            <p:nvPr/>
          </p:nvSpPr>
          <p:spPr>
            <a:xfrm>
              <a:off x="4896793" y="3444222"/>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64" name="TextBox 363">
              <a:extLst>
                <a:ext uri="{FF2B5EF4-FFF2-40B4-BE49-F238E27FC236}">
                  <a16:creationId xmlns:a16="http://schemas.microsoft.com/office/drawing/2014/main" id="{1352DB63-A31B-589C-EFAE-E646136B9A81}"/>
                </a:ext>
              </a:extLst>
            </p:cNvPr>
            <p:cNvSpPr txBox="1"/>
            <p:nvPr/>
          </p:nvSpPr>
          <p:spPr>
            <a:xfrm>
              <a:off x="4968540" y="3439391"/>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65" name="TextBox 364">
              <a:extLst>
                <a:ext uri="{FF2B5EF4-FFF2-40B4-BE49-F238E27FC236}">
                  <a16:creationId xmlns:a16="http://schemas.microsoft.com/office/drawing/2014/main" id="{BE6A8529-F02D-E2EB-38F3-1F4F46F2BB13}"/>
                </a:ext>
              </a:extLst>
            </p:cNvPr>
            <p:cNvSpPr txBox="1"/>
            <p:nvPr/>
          </p:nvSpPr>
          <p:spPr>
            <a:xfrm>
              <a:off x="5049748" y="3449297"/>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66" name="TextBox 365">
              <a:extLst>
                <a:ext uri="{FF2B5EF4-FFF2-40B4-BE49-F238E27FC236}">
                  <a16:creationId xmlns:a16="http://schemas.microsoft.com/office/drawing/2014/main" id="{2B1C5C6D-DD1F-4945-436F-80884339F68E}"/>
                </a:ext>
              </a:extLst>
            </p:cNvPr>
            <p:cNvSpPr txBox="1"/>
            <p:nvPr/>
          </p:nvSpPr>
          <p:spPr>
            <a:xfrm>
              <a:off x="5124656" y="350933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67" name="TextBox 366">
              <a:extLst>
                <a:ext uri="{FF2B5EF4-FFF2-40B4-BE49-F238E27FC236}">
                  <a16:creationId xmlns:a16="http://schemas.microsoft.com/office/drawing/2014/main" id="{1EBB5CF8-4A95-AC6D-A47B-2C862A7CAFA6}"/>
                </a:ext>
              </a:extLst>
            </p:cNvPr>
            <p:cNvSpPr txBox="1"/>
            <p:nvPr/>
          </p:nvSpPr>
          <p:spPr>
            <a:xfrm>
              <a:off x="5274620" y="363309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68" name="TextBox 367">
              <a:extLst>
                <a:ext uri="{FF2B5EF4-FFF2-40B4-BE49-F238E27FC236}">
                  <a16:creationId xmlns:a16="http://schemas.microsoft.com/office/drawing/2014/main" id="{FE3F9EAC-1271-B974-01B9-AF7677769C67}"/>
                </a:ext>
              </a:extLst>
            </p:cNvPr>
            <p:cNvSpPr txBox="1"/>
            <p:nvPr/>
          </p:nvSpPr>
          <p:spPr>
            <a:xfrm>
              <a:off x="5345117" y="3644347"/>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69" name="TextBox 368">
              <a:extLst>
                <a:ext uri="{FF2B5EF4-FFF2-40B4-BE49-F238E27FC236}">
                  <a16:creationId xmlns:a16="http://schemas.microsoft.com/office/drawing/2014/main" id="{AA6EA26D-C59D-2662-5699-9C495DD48D58}"/>
                </a:ext>
              </a:extLst>
            </p:cNvPr>
            <p:cNvSpPr txBox="1"/>
            <p:nvPr/>
          </p:nvSpPr>
          <p:spPr>
            <a:xfrm>
              <a:off x="5426870" y="3655958"/>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70" name="TextBox 369">
              <a:extLst>
                <a:ext uri="{FF2B5EF4-FFF2-40B4-BE49-F238E27FC236}">
                  <a16:creationId xmlns:a16="http://schemas.microsoft.com/office/drawing/2014/main" id="{6DB7F462-7077-D342-6353-489EFD299170}"/>
                </a:ext>
              </a:extLst>
            </p:cNvPr>
            <p:cNvSpPr txBox="1"/>
            <p:nvPr/>
          </p:nvSpPr>
          <p:spPr>
            <a:xfrm>
              <a:off x="5501945" y="372812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71" name="TextBox 370">
              <a:extLst>
                <a:ext uri="{FF2B5EF4-FFF2-40B4-BE49-F238E27FC236}">
                  <a16:creationId xmlns:a16="http://schemas.microsoft.com/office/drawing/2014/main" id="{E9544016-5265-3F3C-8DDB-067C3561E637}"/>
                </a:ext>
              </a:extLst>
            </p:cNvPr>
            <p:cNvSpPr txBox="1"/>
            <p:nvPr/>
          </p:nvSpPr>
          <p:spPr>
            <a:xfrm>
              <a:off x="5577021" y="3700849"/>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72" name="TextBox 371">
              <a:extLst>
                <a:ext uri="{FF2B5EF4-FFF2-40B4-BE49-F238E27FC236}">
                  <a16:creationId xmlns:a16="http://schemas.microsoft.com/office/drawing/2014/main" id="{CCB3F9D3-53BC-5735-30B5-4B54B3D07A79}"/>
                </a:ext>
              </a:extLst>
            </p:cNvPr>
            <p:cNvSpPr txBox="1"/>
            <p:nvPr/>
          </p:nvSpPr>
          <p:spPr>
            <a:xfrm>
              <a:off x="5652096" y="3722525"/>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73" name="TextBox 372">
              <a:extLst>
                <a:ext uri="{FF2B5EF4-FFF2-40B4-BE49-F238E27FC236}">
                  <a16:creationId xmlns:a16="http://schemas.microsoft.com/office/drawing/2014/main" id="{EE364D99-51EB-4932-BA3E-F3848278D504}"/>
                </a:ext>
              </a:extLst>
            </p:cNvPr>
            <p:cNvSpPr txBox="1"/>
            <p:nvPr/>
          </p:nvSpPr>
          <p:spPr>
            <a:xfrm>
              <a:off x="5727171" y="374780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SDO</a:t>
              </a:r>
            </a:p>
          </p:txBody>
        </p:sp>
        <p:sp>
          <p:nvSpPr>
            <p:cNvPr id="374" name="TextBox 373">
              <a:extLst>
                <a:ext uri="{FF2B5EF4-FFF2-40B4-BE49-F238E27FC236}">
                  <a16:creationId xmlns:a16="http://schemas.microsoft.com/office/drawing/2014/main" id="{62385F1E-895C-A883-6733-BEE06DEACF35}"/>
                </a:ext>
              </a:extLst>
            </p:cNvPr>
            <p:cNvSpPr txBox="1"/>
            <p:nvPr/>
          </p:nvSpPr>
          <p:spPr>
            <a:xfrm>
              <a:off x="5802246" y="379861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75" name="TextBox 374">
              <a:extLst>
                <a:ext uri="{FF2B5EF4-FFF2-40B4-BE49-F238E27FC236}">
                  <a16:creationId xmlns:a16="http://schemas.microsoft.com/office/drawing/2014/main" id="{97796DE7-59B7-21E4-F22C-E19DD7B06932}"/>
                </a:ext>
              </a:extLst>
            </p:cNvPr>
            <p:cNvSpPr txBox="1"/>
            <p:nvPr/>
          </p:nvSpPr>
          <p:spPr>
            <a:xfrm>
              <a:off x="5877322" y="3850599"/>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76" name="TextBox 375">
              <a:extLst>
                <a:ext uri="{FF2B5EF4-FFF2-40B4-BE49-F238E27FC236}">
                  <a16:creationId xmlns:a16="http://schemas.microsoft.com/office/drawing/2014/main" id="{81AE92B1-96A5-D887-7F99-5689E7135547}"/>
                </a:ext>
              </a:extLst>
            </p:cNvPr>
            <p:cNvSpPr txBox="1"/>
            <p:nvPr/>
          </p:nvSpPr>
          <p:spPr>
            <a:xfrm>
              <a:off x="5952397" y="3850599"/>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77" name="TextBox 376">
              <a:extLst>
                <a:ext uri="{FF2B5EF4-FFF2-40B4-BE49-F238E27FC236}">
                  <a16:creationId xmlns:a16="http://schemas.microsoft.com/office/drawing/2014/main" id="{E0B1D4EA-9FB8-5CF5-EBF2-2719C7156B60}"/>
                </a:ext>
              </a:extLst>
            </p:cNvPr>
            <p:cNvSpPr txBox="1"/>
            <p:nvPr/>
          </p:nvSpPr>
          <p:spPr>
            <a:xfrm>
              <a:off x="6027471" y="3878278"/>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78" name="TextBox 377">
              <a:extLst>
                <a:ext uri="{FF2B5EF4-FFF2-40B4-BE49-F238E27FC236}">
                  <a16:creationId xmlns:a16="http://schemas.microsoft.com/office/drawing/2014/main" id="{3E774469-BCC1-74CF-2E10-858C4B867DB8}"/>
                </a:ext>
              </a:extLst>
            </p:cNvPr>
            <p:cNvSpPr txBox="1"/>
            <p:nvPr/>
          </p:nvSpPr>
          <p:spPr>
            <a:xfrm>
              <a:off x="6102548" y="390630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79" name="TextBox 378">
              <a:extLst>
                <a:ext uri="{FF2B5EF4-FFF2-40B4-BE49-F238E27FC236}">
                  <a16:creationId xmlns:a16="http://schemas.microsoft.com/office/drawing/2014/main" id="{6393B691-7C51-DDC0-99AD-5FEF78E1427D}"/>
                </a:ext>
              </a:extLst>
            </p:cNvPr>
            <p:cNvSpPr txBox="1"/>
            <p:nvPr/>
          </p:nvSpPr>
          <p:spPr>
            <a:xfrm>
              <a:off x="6177623" y="399255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80" name="TextBox 379">
              <a:extLst>
                <a:ext uri="{FF2B5EF4-FFF2-40B4-BE49-F238E27FC236}">
                  <a16:creationId xmlns:a16="http://schemas.microsoft.com/office/drawing/2014/main" id="{C6EFD2BE-D2C0-FC6E-EA87-8A3568CB6126}"/>
                </a:ext>
              </a:extLst>
            </p:cNvPr>
            <p:cNvSpPr txBox="1"/>
            <p:nvPr/>
          </p:nvSpPr>
          <p:spPr>
            <a:xfrm>
              <a:off x="6252698" y="4028625"/>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81" name="TextBox 380">
              <a:extLst>
                <a:ext uri="{FF2B5EF4-FFF2-40B4-BE49-F238E27FC236}">
                  <a16:creationId xmlns:a16="http://schemas.microsoft.com/office/drawing/2014/main" id="{F6E00489-F969-811C-1EB2-D103B0282EA5}"/>
                </a:ext>
              </a:extLst>
            </p:cNvPr>
            <p:cNvSpPr txBox="1"/>
            <p:nvPr/>
          </p:nvSpPr>
          <p:spPr>
            <a:xfrm>
              <a:off x="6327774" y="4030851"/>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PD</a:t>
              </a:r>
            </a:p>
          </p:txBody>
        </p:sp>
        <p:sp>
          <p:nvSpPr>
            <p:cNvPr id="382" name="TextBox 381">
              <a:extLst>
                <a:ext uri="{FF2B5EF4-FFF2-40B4-BE49-F238E27FC236}">
                  <a16:creationId xmlns:a16="http://schemas.microsoft.com/office/drawing/2014/main" id="{F5A5B315-4A19-0C94-982F-D260579410F4}"/>
                </a:ext>
              </a:extLst>
            </p:cNvPr>
            <p:cNvSpPr txBox="1"/>
            <p:nvPr/>
          </p:nvSpPr>
          <p:spPr>
            <a:xfrm>
              <a:off x="6402849" y="4108775"/>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83" name="TextBox 382">
              <a:extLst>
                <a:ext uri="{FF2B5EF4-FFF2-40B4-BE49-F238E27FC236}">
                  <a16:creationId xmlns:a16="http://schemas.microsoft.com/office/drawing/2014/main" id="{B50219F6-1AAA-8C60-7233-B8EA55F4F868}"/>
                </a:ext>
              </a:extLst>
            </p:cNvPr>
            <p:cNvSpPr txBox="1"/>
            <p:nvPr/>
          </p:nvSpPr>
          <p:spPr>
            <a:xfrm>
              <a:off x="6477924" y="411142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84" name="TextBox 383">
              <a:extLst>
                <a:ext uri="{FF2B5EF4-FFF2-40B4-BE49-F238E27FC236}">
                  <a16:creationId xmlns:a16="http://schemas.microsoft.com/office/drawing/2014/main" id="{5C393DB1-0691-7194-1713-60E021C091DB}"/>
                </a:ext>
              </a:extLst>
            </p:cNvPr>
            <p:cNvSpPr txBox="1"/>
            <p:nvPr/>
          </p:nvSpPr>
          <p:spPr>
            <a:xfrm>
              <a:off x="6552999" y="4110969"/>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sp>
          <p:nvSpPr>
            <p:cNvPr id="385" name="TextBox 384">
              <a:extLst>
                <a:ext uri="{FF2B5EF4-FFF2-40B4-BE49-F238E27FC236}">
                  <a16:creationId xmlns:a16="http://schemas.microsoft.com/office/drawing/2014/main" id="{0FD869F0-441E-D42A-2735-6BA173B16DFE}"/>
                </a:ext>
              </a:extLst>
            </p:cNvPr>
            <p:cNvSpPr txBox="1"/>
            <p:nvPr/>
          </p:nvSpPr>
          <p:spPr>
            <a:xfrm>
              <a:off x="6628074" y="4180964"/>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86" name="TextBox 385">
              <a:extLst>
                <a:ext uri="{FF2B5EF4-FFF2-40B4-BE49-F238E27FC236}">
                  <a16:creationId xmlns:a16="http://schemas.microsoft.com/office/drawing/2014/main" id="{032A3BA8-D04B-37D5-8AF6-58E101D6E5D4}"/>
                </a:ext>
              </a:extLst>
            </p:cNvPr>
            <p:cNvSpPr txBox="1"/>
            <p:nvPr/>
          </p:nvSpPr>
          <p:spPr>
            <a:xfrm>
              <a:off x="6703150" y="4180964"/>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87" name="TextBox 386">
              <a:extLst>
                <a:ext uri="{FF2B5EF4-FFF2-40B4-BE49-F238E27FC236}">
                  <a16:creationId xmlns:a16="http://schemas.microsoft.com/office/drawing/2014/main" id="{9CCE6663-B1E5-0D2A-BCE2-DF8068E9DEEF}"/>
                </a:ext>
              </a:extLst>
            </p:cNvPr>
            <p:cNvSpPr txBox="1"/>
            <p:nvPr/>
          </p:nvSpPr>
          <p:spPr>
            <a:xfrm>
              <a:off x="6778225" y="4270338"/>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88" name="TextBox 387">
              <a:extLst>
                <a:ext uri="{FF2B5EF4-FFF2-40B4-BE49-F238E27FC236}">
                  <a16:creationId xmlns:a16="http://schemas.microsoft.com/office/drawing/2014/main" id="{9890437B-51C6-12F1-AC96-7D3A46917520}"/>
                </a:ext>
              </a:extLst>
            </p:cNvPr>
            <p:cNvSpPr txBox="1"/>
            <p:nvPr/>
          </p:nvSpPr>
          <p:spPr>
            <a:xfrm>
              <a:off x="6853300" y="4270338"/>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89" name="TextBox 388">
              <a:extLst>
                <a:ext uri="{FF2B5EF4-FFF2-40B4-BE49-F238E27FC236}">
                  <a16:creationId xmlns:a16="http://schemas.microsoft.com/office/drawing/2014/main" id="{7E4FE4CA-6AEB-4E61-D7C6-FEA23D67AF30}"/>
                </a:ext>
              </a:extLst>
            </p:cNvPr>
            <p:cNvSpPr txBox="1"/>
            <p:nvPr/>
          </p:nvSpPr>
          <p:spPr>
            <a:xfrm>
              <a:off x="6928377" y="4301096"/>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90" name="TextBox 389">
              <a:extLst>
                <a:ext uri="{FF2B5EF4-FFF2-40B4-BE49-F238E27FC236}">
                  <a16:creationId xmlns:a16="http://schemas.microsoft.com/office/drawing/2014/main" id="{621DAD8B-ABAF-C786-FD52-4D849B98DE58}"/>
                </a:ext>
              </a:extLst>
            </p:cNvPr>
            <p:cNvSpPr txBox="1"/>
            <p:nvPr/>
          </p:nvSpPr>
          <p:spPr>
            <a:xfrm>
              <a:off x="7003451" y="440656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91" name="TextBox 390">
              <a:extLst>
                <a:ext uri="{FF2B5EF4-FFF2-40B4-BE49-F238E27FC236}">
                  <a16:creationId xmlns:a16="http://schemas.microsoft.com/office/drawing/2014/main" id="{517626FF-CA72-CE0E-CC11-D9D7D3C05EE2}"/>
                </a:ext>
              </a:extLst>
            </p:cNvPr>
            <p:cNvSpPr txBox="1"/>
            <p:nvPr/>
          </p:nvSpPr>
          <p:spPr>
            <a:xfrm>
              <a:off x="7078526" y="440656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92" name="TextBox 391">
              <a:extLst>
                <a:ext uri="{FF2B5EF4-FFF2-40B4-BE49-F238E27FC236}">
                  <a16:creationId xmlns:a16="http://schemas.microsoft.com/office/drawing/2014/main" id="{71CAEB71-673F-8314-2919-9977B1373C89}"/>
                </a:ext>
              </a:extLst>
            </p:cNvPr>
            <p:cNvSpPr txBox="1"/>
            <p:nvPr/>
          </p:nvSpPr>
          <p:spPr>
            <a:xfrm>
              <a:off x="7153602" y="4427649"/>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93" name="TextBox 392">
              <a:extLst>
                <a:ext uri="{FF2B5EF4-FFF2-40B4-BE49-F238E27FC236}">
                  <a16:creationId xmlns:a16="http://schemas.microsoft.com/office/drawing/2014/main" id="{FF5CBA74-468F-D9D8-E354-0792C6277833}"/>
                </a:ext>
              </a:extLst>
            </p:cNvPr>
            <p:cNvSpPr txBox="1"/>
            <p:nvPr/>
          </p:nvSpPr>
          <p:spPr>
            <a:xfrm>
              <a:off x="7228677" y="4507265"/>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94" name="TextBox 393">
              <a:extLst>
                <a:ext uri="{FF2B5EF4-FFF2-40B4-BE49-F238E27FC236}">
                  <a16:creationId xmlns:a16="http://schemas.microsoft.com/office/drawing/2014/main" id="{362F7C17-2B67-50C8-A817-F6C5C276E79C}"/>
                </a:ext>
              </a:extLst>
            </p:cNvPr>
            <p:cNvSpPr txBox="1"/>
            <p:nvPr/>
          </p:nvSpPr>
          <p:spPr>
            <a:xfrm>
              <a:off x="7303752" y="4578024"/>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95" name="TextBox 394">
              <a:extLst>
                <a:ext uri="{FF2B5EF4-FFF2-40B4-BE49-F238E27FC236}">
                  <a16:creationId xmlns:a16="http://schemas.microsoft.com/office/drawing/2014/main" id="{3D8B12CB-A8CD-D3A2-642F-8EC2F86E2D48}"/>
                </a:ext>
              </a:extLst>
            </p:cNvPr>
            <p:cNvSpPr txBox="1"/>
            <p:nvPr/>
          </p:nvSpPr>
          <p:spPr>
            <a:xfrm>
              <a:off x="7378827" y="4683343"/>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96" name="TextBox 395">
              <a:extLst>
                <a:ext uri="{FF2B5EF4-FFF2-40B4-BE49-F238E27FC236}">
                  <a16:creationId xmlns:a16="http://schemas.microsoft.com/office/drawing/2014/main" id="{35EE42D2-F86D-7FA9-DC14-D5AD055FF25B}"/>
                </a:ext>
              </a:extLst>
            </p:cNvPr>
            <p:cNvSpPr txBox="1"/>
            <p:nvPr/>
          </p:nvSpPr>
          <p:spPr>
            <a:xfrm>
              <a:off x="7453903" y="4733317"/>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97" name="TextBox 396">
              <a:extLst>
                <a:ext uri="{FF2B5EF4-FFF2-40B4-BE49-F238E27FC236}">
                  <a16:creationId xmlns:a16="http://schemas.microsoft.com/office/drawing/2014/main" id="{54A9D48D-3332-CB71-3DAF-F0753ACCEE3A}"/>
                </a:ext>
              </a:extLst>
            </p:cNvPr>
            <p:cNvSpPr txBox="1"/>
            <p:nvPr/>
          </p:nvSpPr>
          <p:spPr>
            <a:xfrm>
              <a:off x="7528978" y="4733317"/>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398" name="TextBox 397">
              <a:extLst>
                <a:ext uri="{FF2B5EF4-FFF2-40B4-BE49-F238E27FC236}">
                  <a16:creationId xmlns:a16="http://schemas.microsoft.com/office/drawing/2014/main" id="{E34D0A95-B408-D5F3-570D-1B72DCE16306}"/>
                </a:ext>
              </a:extLst>
            </p:cNvPr>
            <p:cNvSpPr txBox="1"/>
            <p:nvPr/>
          </p:nvSpPr>
          <p:spPr>
            <a:xfrm>
              <a:off x="7604053" y="4801950"/>
              <a:ext cx="103027" cy="43763"/>
            </a:xfrm>
            <a:prstGeom prst="rect">
              <a:avLst/>
            </a:prstGeom>
            <a:noFill/>
          </p:spPr>
          <p:txBody>
            <a:bodyPr wrap="square" lIns="0" tIns="0" rIns="0" bIns="0" rtlCol="0">
              <a:spAutoFit/>
            </a:bodyPr>
            <a:lstStyle/>
            <a:p>
              <a:pPr algn="ctr" defTabSz="1219170">
                <a:defRPr/>
              </a:pPr>
              <a:r>
                <a:rPr lang="en-GB" sz="267" spc="-53" dirty="0">
                  <a:solidFill>
                    <a:schemeClr val="accent6"/>
                  </a:solidFill>
                  <a:latin typeface="Arial" panose="020B0604020202020204"/>
                </a:rPr>
                <a:t>PR</a:t>
              </a:r>
            </a:p>
          </p:txBody>
        </p:sp>
        <p:sp>
          <p:nvSpPr>
            <p:cNvPr id="399" name="TextBox 398">
              <a:extLst>
                <a:ext uri="{FF2B5EF4-FFF2-40B4-BE49-F238E27FC236}">
                  <a16:creationId xmlns:a16="http://schemas.microsoft.com/office/drawing/2014/main" id="{B0E2223C-EEF4-0726-EF45-6054071738D2}"/>
                </a:ext>
              </a:extLst>
            </p:cNvPr>
            <p:cNvSpPr txBox="1"/>
            <p:nvPr/>
          </p:nvSpPr>
          <p:spPr>
            <a:xfrm>
              <a:off x="7679129" y="4807713"/>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400" name="TextBox 399">
              <a:extLst>
                <a:ext uri="{FF2B5EF4-FFF2-40B4-BE49-F238E27FC236}">
                  <a16:creationId xmlns:a16="http://schemas.microsoft.com/office/drawing/2014/main" id="{356C2A5E-9ACF-D673-60BB-43CB584F4955}"/>
                </a:ext>
              </a:extLst>
            </p:cNvPr>
            <p:cNvSpPr txBox="1"/>
            <p:nvPr/>
          </p:nvSpPr>
          <p:spPr>
            <a:xfrm>
              <a:off x="7754203" y="4833205"/>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401" name="TextBox 400">
              <a:extLst>
                <a:ext uri="{FF2B5EF4-FFF2-40B4-BE49-F238E27FC236}">
                  <a16:creationId xmlns:a16="http://schemas.microsoft.com/office/drawing/2014/main" id="{68F11B81-ACCE-7415-0324-4F9783896A5F}"/>
                </a:ext>
              </a:extLst>
            </p:cNvPr>
            <p:cNvSpPr txBox="1"/>
            <p:nvPr/>
          </p:nvSpPr>
          <p:spPr>
            <a:xfrm>
              <a:off x="7829279" y="4946389"/>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402" name="TextBox 401">
              <a:extLst>
                <a:ext uri="{FF2B5EF4-FFF2-40B4-BE49-F238E27FC236}">
                  <a16:creationId xmlns:a16="http://schemas.microsoft.com/office/drawing/2014/main" id="{46E83A63-31CF-15D9-4719-2201794263D2}"/>
                </a:ext>
              </a:extLst>
            </p:cNvPr>
            <p:cNvSpPr txBox="1"/>
            <p:nvPr/>
          </p:nvSpPr>
          <p:spPr>
            <a:xfrm>
              <a:off x="7904362" y="5200619"/>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PR</a:t>
              </a:r>
            </a:p>
          </p:txBody>
        </p:sp>
        <p:sp>
          <p:nvSpPr>
            <p:cNvPr id="403" name="TextBox 402">
              <a:extLst>
                <a:ext uri="{FF2B5EF4-FFF2-40B4-BE49-F238E27FC236}">
                  <a16:creationId xmlns:a16="http://schemas.microsoft.com/office/drawing/2014/main" id="{25034A8A-AC2A-B02D-DBF3-C639FB1CA314}"/>
                </a:ext>
              </a:extLst>
            </p:cNvPr>
            <p:cNvSpPr txBox="1"/>
            <p:nvPr/>
          </p:nvSpPr>
          <p:spPr>
            <a:xfrm>
              <a:off x="5200342" y="3469990"/>
              <a:ext cx="103027" cy="43763"/>
            </a:xfrm>
            <a:prstGeom prst="rect">
              <a:avLst/>
            </a:prstGeom>
            <a:noFill/>
          </p:spPr>
          <p:txBody>
            <a:bodyPr wrap="square" lIns="0" tIns="0" rIns="0" bIns="0" rtlCol="0">
              <a:spAutoFit/>
            </a:bodyPr>
            <a:lstStyle/>
            <a:p>
              <a:pPr algn="ctr" defTabSz="1219170">
                <a:defRPr/>
              </a:pPr>
              <a:r>
                <a:rPr lang="en-GB" sz="267" spc="-53">
                  <a:solidFill>
                    <a:schemeClr val="accent6"/>
                  </a:solidFill>
                  <a:latin typeface="Arial" panose="020B0604020202020204"/>
                </a:rPr>
                <a:t>SD</a:t>
              </a:r>
            </a:p>
          </p:txBody>
        </p:sp>
        <p:cxnSp>
          <p:nvCxnSpPr>
            <p:cNvPr id="404" name="Straight Connector 403">
              <a:extLst>
                <a:ext uri="{FF2B5EF4-FFF2-40B4-BE49-F238E27FC236}">
                  <a16:creationId xmlns:a16="http://schemas.microsoft.com/office/drawing/2014/main" id="{29682CF1-0916-833E-68BF-112888AE4427}"/>
                </a:ext>
              </a:extLst>
            </p:cNvPr>
            <p:cNvCxnSpPr>
              <a:cxnSpLocks/>
            </p:cNvCxnSpPr>
            <p:nvPr/>
          </p:nvCxnSpPr>
          <p:spPr>
            <a:xfrm>
              <a:off x="1544904" y="3586336"/>
              <a:ext cx="6512373"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5" name="Straight Connector 404">
              <a:extLst>
                <a:ext uri="{FF2B5EF4-FFF2-40B4-BE49-F238E27FC236}">
                  <a16:creationId xmlns:a16="http://schemas.microsoft.com/office/drawing/2014/main" id="{5101369C-C766-5A2C-2709-C1E6DD1003A6}"/>
                </a:ext>
              </a:extLst>
            </p:cNvPr>
            <p:cNvCxnSpPr>
              <a:cxnSpLocks/>
            </p:cNvCxnSpPr>
            <p:nvPr/>
          </p:nvCxnSpPr>
          <p:spPr>
            <a:xfrm>
              <a:off x="1544904" y="3266522"/>
              <a:ext cx="6512373"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6" name="Straight Connector 405">
              <a:extLst>
                <a:ext uri="{FF2B5EF4-FFF2-40B4-BE49-F238E27FC236}">
                  <a16:creationId xmlns:a16="http://schemas.microsoft.com/office/drawing/2014/main" id="{4E68825D-0DDF-5E18-A42E-AEC0D634DE38}"/>
                </a:ext>
              </a:extLst>
            </p:cNvPr>
            <p:cNvCxnSpPr>
              <a:cxnSpLocks/>
            </p:cNvCxnSpPr>
            <p:nvPr/>
          </p:nvCxnSpPr>
          <p:spPr>
            <a:xfrm flipV="1">
              <a:off x="1544205" y="4083773"/>
              <a:ext cx="6482445"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407" name="Group 406">
              <a:extLst>
                <a:ext uri="{FF2B5EF4-FFF2-40B4-BE49-F238E27FC236}">
                  <a16:creationId xmlns:a16="http://schemas.microsoft.com/office/drawing/2014/main" id="{EECB19A3-CE8B-4819-6812-BC2304EAAA9D}"/>
                </a:ext>
              </a:extLst>
            </p:cNvPr>
            <p:cNvGrpSpPr/>
            <p:nvPr/>
          </p:nvGrpSpPr>
          <p:grpSpPr>
            <a:xfrm>
              <a:off x="1996750" y="1112966"/>
              <a:ext cx="1517972" cy="903863"/>
              <a:chOff x="-535085" y="1718157"/>
              <a:chExt cx="1055643" cy="552176"/>
            </a:xfrm>
          </p:grpSpPr>
          <p:sp>
            <p:nvSpPr>
              <p:cNvPr id="434" name="TextBox 433">
                <a:extLst>
                  <a:ext uri="{FF2B5EF4-FFF2-40B4-BE49-F238E27FC236}">
                    <a16:creationId xmlns:a16="http://schemas.microsoft.com/office/drawing/2014/main" id="{2042725B-2C0A-D60F-69AB-AB051D207AA2}"/>
                  </a:ext>
                </a:extLst>
              </p:cNvPr>
              <p:cNvSpPr txBox="1"/>
              <p:nvPr/>
            </p:nvSpPr>
            <p:spPr>
              <a:xfrm>
                <a:off x="-535085" y="1718157"/>
                <a:ext cx="1055643" cy="146851"/>
              </a:xfrm>
              <a:prstGeom prst="rect">
                <a:avLst/>
              </a:prstGeom>
              <a:noFill/>
            </p:spPr>
            <p:txBody>
              <a:bodyPr wrap="square" lIns="0" tIns="0" rIns="0" bIns="0" rtlCol="0">
                <a:spAutoFit/>
              </a:bodyPr>
              <a:lstStyle/>
              <a:p>
                <a:pPr defTabSz="1219170">
                  <a:defRPr/>
                </a:pPr>
                <a:r>
                  <a:rPr lang="en-GB" sz="1467" b="1">
                    <a:solidFill>
                      <a:schemeClr val="accent6"/>
                    </a:solidFill>
                    <a:latin typeface="Arial" panose="020B0604020202020204"/>
                  </a:rPr>
                  <a:t>Dose level, µg/kg</a:t>
                </a:r>
              </a:p>
            </p:txBody>
          </p:sp>
          <p:grpSp>
            <p:nvGrpSpPr>
              <p:cNvPr id="435" name="Group 434">
                <a:extLst>
                  <a:ext uri="{FF2B5EF4-FFF2-40B4-BE49-F238E27FC236}">
                    <a16:creationId xmlns:a16="http://schemas.microsoft.com/office/drawing/2014/main" id="{F368F3E4-7523-A5FC-70DA-55CFA59EEDB5}"/>
                  </a:ext>
                </a:extLst>
              </p:cNvPr>
              <p:cNvGrpSpPr/>
              <p:nvPr/>
            </p:nvGrpSpPr>
            <p:grpSpPr>
              <a:xfrm>
                <a:off x="-381850" y="1913533"/>
                <a:ext cx="424316" cy="329422"/>
                <a:chOff x="-381850" y="1913533"/>
                <a:chExt cx="424316" cy="329422"/>
              </a:xfrm>
            </p:grpSpPr>
            <p:sp>
              <p:nvSpPr>
                <p:cNvPr id="439" name="TextBox 438">
                  <a:extLst>
                    <a:ext uri="{FF2B5EF4-FFF2-40B4-BE49-F238E27FC236}">
                      <a16:creationId xmlns:a16="http://schemas.microsoft.com/office/drawing/2014/main" id="{5B24CB02-5669-0DD1-44DB-32CD4F5189CE}"/>
                    </a:ext>
                  </a:extLst>
                </p:cNvPr>
                <p:cNvSpPr txBox="1"/>
                <p:nvPr/>
              </p:nvSpPr>
              <p:spPr>
                <a:xfrm>
                  <a:off x="-255474" y="1913533"/>
                  <a:ext cx="297940" cy="146851"/>
                </a:xfrm>
                <a:prstGeom prst="rect">
                  <a:avLst/>
                </a:prstGeom>
                <a:noFill/>
              </p:spPr>
              <p:txBody>
                <a:bodyPr wrap="square" lIns="0" tIns="0" rIns="0" bIns="0" rtlCol="0">
                  <a:spAutoFit/>
                </a:bodyPr>
                <a:lstStyle/>
                <a:p>
                  <a:pPr defTabSz="1219170">
                    <a:defRPr/>
                  </a:pPr>
                  <a:r>
                    <a:rPr lang="en-GB" sz="1467">
                      <a:solidFill>
                        <a:schemeClr val="accent6"/>
                      </a:solidFill>
                      <a:latin typeface="Arial" panose="020B0604020202020204"/>
                    </a:rPr>
                    <a:t>&lt;90 </a:t>
                  </a:r>
                </a:p>
              </p:txBody>
            </p:sp>
            <p:sp>
              <p:nvSpPr>
                <p:cNvPr id="440" name="Freeform: Shape 439">
                  <a:extLst>
                    <a:ext uri="{FF2B5EF4-FFF2-40B4-BE49-F238E27FC236}">
                      <a16:creationId xmlns:a16="http://schemas.microsoft.com/office/drawing/2014/main" id="{CB074C48-2D9D-E2A0-8BE5-3AAF323EE20A}"/>
                    </a:ext>
                  </a:extLst>
                </p:cNvPr>
                <p:cNvSpPr/>
                <p:nvPr/>
              </p:nvSpPr>
              <p:spPr>
                <a:xfrm>
                  <a:off x="-381850" y="2178155"/>
                  <a:ext cx="65948" cy="64800"/>
                </a:xfrm>
                <a:custGeom>
                  <a:avLst/>
                  <a:gdLst>
                    <a:gd name="connsiteX0" fmla="*/ 0 w 68529"/>
                    <a:gd name="connsiteY0" fmla="*/ 0 h 902072"/>
                    <a:gd name="connsiteX1" fmla="*/ 68530 w 68529"/>
                    <a:gd name="connsiteY1" fmla="*/ 0 h 902072"/>
                    <a:gd name="connsiteX2" fmla="*/ 68530 w 68529"/>
                    <a:gd name="connsiteY2" fmla="*/ 902072 h 902072"/>
                    <a:gd name="connsiteX3" fmla="*/ 0 w 68529"/>
                    <a:gd name="connsiteY3" fmla="*/ 902072 h 902072"/>
                  </a:gdLst>
                  <a:ahLst/>
                  <a:cxnLst>
                    <a:cxn ang="0">
                      <a:pos x="connsiteX0" y="connsiteY0"/>
                    </a:cxn>
                    <a:cxn ang="0">
                      <a:pos x="connsiteX1" y="connsiteY1"/>
                    </a:cxn>
                    <a:cxn ang="0">
                      <a:pos x="connsiteX2" y="connsiteY2"/>
                    </a:cxn>
                    <a:cxn ang="0">
                      <a:pos x="connsiteX3" y="connsiteY3"/>
                    </a:cxn>
                  </a:cxnLst>
                  <a:rect l="l" t="t" r="r" b="b"/>
                  <a:pathLst>
                    <a:path w="68529" h="902072">
                      <a:moveTo>
                        <a:pt x="0" y="0"/>
                      </a:moveTo>
                      <a:lnTo>
                        <a:pt x="68530" y="0"/>
                      </a:lnTo>
                      <a:lnTo>
                        <a:pt x="68530" y="902072"/>
                      </a:lnTo>
                      <a:lnTo>
                        <a:pt x="0" y="902072"/>
                      </a:lnTo>
                      <a:close/>
                    </a:path>
                  </a:pathLst>
                </a:custGeom>
                <a:solidFill>
                  <a:srgbClr val="FFFF66"/>
                </a:solidFill>
                <a:ln w="12712" cap="flat">
                  <a:noFill/>
                  <a:prstDash val="solid"/>
                  <a:miter/>
                </a:ln>
              </p:spPr>
              <p:txBody>
                <a:bodyPr rtlCol="0" anchor="ctr"/>
                <a:lstStyle/>
                <a:p>
                  <a:pPr defTabSz="1219170">
                    <a:defRPr/>
                  </a:pPr>
                  <a:endParaRPr lang="en-GB" sz="1467">
                    <a:solidFill>
                      <a:schemeClr val="accent6"/>
                    </a:solidFill>
                    <a:latin typeface="Arial" panose="020B0604020202020204"/>
                  </a:endParaRPr>
                </a:p>
              </p:txBody>
            </p:sp>
          </p:grpSp>
          <p:grpSp>
            <p:nvGrpSpPr>
              <p:cNvPr id="436" name="Group 435">
                <a:extLst>
                  <a:ext uri="{FF2B5EF4-FFF2-40B4-BE49-F238E27FC236}">
                    <a16:creationId xmlns:a16="http://schemas.microsoft.com/office/drawing/2014/main" id="{FAF3A74B-6C3E-E6CF-37F9-39D4A1A3DCF1}"/>
                  </a:ext>
                </a:extLst>
              </p:cNvPr>
              <p:cNvGrpSpPr/>
              <p:nvPr/>
            </p:nvGrpSpPr>
            <p:grpSpPr>
              <a:xfrm>
                <a:off x="-385938" y="1952483"/>
                <a:ext cx="338084" cy="317850"/>
                <a:chOff x="-385938" y="1952483"/>
                <a:chExt cx="338084" cy="317850"/>
              </a:xfrm>
            </p:grpSpPr>
            <p:sp>
              <p:nvSpPr>
                <p:cNvPr id="437" name="TextBox 436">
                  <a:extLst>
                    <a:ext uri="{FF2B5EF4-FFF2-40B4-BE49-F238E27FC236}">
                      <a16:creationId xmlns:a16="http://schemas.microsoft.com/office/drawing/2014/main" id="{F4C9BA3B-3A98-07B4-08D7-EC051D6F38D3}"/>
                    </a:ext>
                  </a:extLst>
                </p:cNvPr>
                <p:cNvSpPr txBox="1"/>
                <p:nvPr/>
              </p:nvSpPr>
              <p:spPr>
                <a:xfrm>
                  <a:off x="-256070" y="2123482"/>
                  <a:ext cx="208216" cy="146851"/>
                </a:xfrm>
                <a:prstGeom prst="rect">
                  <a:avLst/>
                </a:prstGeom>
                <a:noFill/>
              </p:spPr>
              <p:txBody>
                <a:bodyPr wrap="square" lIns="0" tIns="0" rIns="0" bIns="0" rtlCol="0">
                  <a:spAutoFit/>
                </a:bodyPr>
                <a:lstStyle/>
                <a:p>
                  <a:pPr defTabSz="1219170">
                    <a:defRPr/>
                  </a:pPr>
                  <a:r>
                    <a:rPr lang="en-GB" sz="1467" dirty="0">
                      <a:solidFill>
                        <a:schemeClr val="accent6"/>
                      </a:solidFill>
                      <a:latin typeface="Arial" panose="020B0604020202020204"/>
                    </a:rPr>
                    <a:t>≥90 </a:t>
                  </a:r>
                </a:p>
              </p:txBody>
            </p:sp>
            <p:sp>
              <p:nvSpPr>
                <p:cNvPr id="438" name="Freeform: Shape 437">
                  <a:extLst>
                    <a:ext uri="{FF2B5EF4-FFF2-40B4-BE49-F238E27FC236}">
                      <a16:creationId xmlns:a16="http://schemas.microsoft.com/office/drawing/2014/main" id="{0BFDD0F1-B5A6-F718-AAED-42BBC5DA8FC5}"/>
                    </a:ext>
                  </a:extLst>
                </p:cNvPr>
                <p:cNvSpPr/>
                <p:nvPr/>
              </p:nvSpPr>
              <p:spPr>
                <a:xfrm>
                  <a:off x="-385938" y="1952483"/>
                  <a:ext cx="65948" cy="64800"/>
                </a:xfrm>
                <a:custGeom>
                  <a:avLst/>
                  <a:gdLst>
                    <a:gd name="connsiteX0" fmla="*/ 0 w 68529"/>
                    <a:gd name="connsiteY0" fmla="*/ 0 h 863675"/>
                    <a:gd name="connsiteX1" fmla="*/ 68530 w 68529"/>
                    <a:gd name="connsiteY1" fmla="*/ 0 h 863675"/>
                    <a:gd name="connsiteX2" fmla="*/ 68530 w 68529"/>
                    <a:gd name="connsiteY2" fmla="*/ 863676 h 863675"/>
                    <a:gd name="connsiteX3" fmla="*/ 0 w 68529"/>
                    <a:gd name="connsiteY3" fmla="*/ 863676 h 863675"/>
                  </a:gdLst>
                  <a:ahLst/>
                  <a:cxnLst>
                    <a:cxn ang="0">
                      <a:pos x="connsiteX0" y="connsiteY0"/>
                    </a:cxn>
                    <a:cxn ang="0">
                      <a:pos x="connsiteX1" y="connsiteY1"/>
                    </a:cxn>
                    <a:cxn ang="0">
                      <a:pos x="connsiteX2" y="connsiteY2"/>
                    </a:cxn>
                    <a:cxn ang="0">
                      <a:pos x="connsiteX3" y="connsiteY3"/>
                    </a:cxn>
                  </a:cxnLst>
                  <a:rect l="l" t="t" r="r" b="b"/>
                  <a:pathLst>
                    <a:path w="68529" h="863675">
                      <a:moveTo>
                        <a:pt x="0" y="0"/>
                      </a:moveTo>
                      <a:lnTo>
                        <a:pt x="68530" y="0"/>
                      </a:lnTo>
                      <a:lnTo>
                        <a:pt x="68530" y="863676"/>
                      </a:lnTo>
                      <a:lnTo>
                        <a:pt x="0" y="863676"/>
                      </a:lnTo>
                      <a:close/>
                    </a:path>
                  </a:pathLst>
                </a:custGeom>
                <a:solidFill>
                  <a:srgbClr val="008764"/>
                </a:solidFill>
                <a:ln w="12712" cap="flat">
                  <a:noFill/>
                  <a:prstDash val="solid"/>
                  <a:miter/>
                </a:ln>
              </p:spPr>
              <p:txBody>
                <a:bodyPr rtlCol="0" anchor="ctr"/>
                <a:lstStyle/>
                <a:p>
                  <a:pPr defTabSz="1219170">
                    <a:defRPr/>
                  </a:pPr>
                  <a:endParaRPr lang="en-GB" sz="1467">
                    <a:solidFill>
                      <a:schemeClr val="accent6"/>
                    </a:solidFill>
                    <a:latin typeface="Arial" panose="020B0604020202020204"/>
                  </a:endParaRPr>
                </a:p>
              </p:txBody>
            </p:sp>
          </p:grpSp>
        </p:grpSp>
        <p:grpSp>
          <p:nvGrpSpPr>
            <p:cNvPr id="408" name="Group 407">
              <a:extLst>
                <a:ext uri="{FF2B5EF4-FFF2-40B4-BE49-F238E27FC236}">
                  <a16:creationId xmlns:a16="http://schemas.microsoft.com/office/drawing/2014/main" id="{15F30513-75E3-DC0A-6A2D-4340D495C6DA}"/>
                </a:ext>
              </a:extLst>
            </p:cNvPr>
            <p:cNvGrpSpPr/>
            <p:nvPr/>
          </p:nvGrpSpPr>
          <p:grpSpPr>
            <a:xfrm>
              <a:off x="873029" y="998319"/>
              <a:ext cx="670935" cy="4709446"/>
              <a:chOff x="873029" y="998319"/>
              <a:chExt cx="670935" cy="4709446"/>
            </a:xfrm>
          </p:grpSpPr>
          <p:cxnSp>
            <p:nvCxnSpPr>
              <p:cNvPr id="412" name="Straight Connector 411">
                <a:extLst>
                  <a:ext uri="{FF2B5EF4-FFF2-40B4-BE49-F238E27FC236}">
                    <a16:creationId xmlns:a16="http://schemas.microsoft.com/office/drawing/2014/main" id="{EDD389AE-31AD-6B54-BBAD-BB1C2C08F855}"/>
                  </a:ext>
                </a:extLst>
              </p:cNvPr>
              <p:cNvCxnSpPr/>
              <p:nvPr/>
            </p:nvCxnSpPr>
            <p:spPr>
              <a:xfrm>
                <a:off x="1479216" y="3590816"/>
                <a:ext cx="64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84C6330F-6148-FD40-0D2F-B4D0673AE447}"/>
                  </a:ext>
                </a:extLst>
              </p:cNvPr>
              <p:cNvCxnSpPr/>
              <p:nvPr/>
            </p:nvCxnSpPr>
            <p:spPr>
              <a:xfrm>
                <a:off x="1479216" y="3094345"/>
                <a:ext cx="64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CCBE4F52-D1C3-A818-35A6-3535417721FF}"/>
                  </a:ext>
                </a:extLst>
              </p:cNvPr>
              <p:cNvCxnSpPr/>
              <p:nvPr/>
            </p:nvCxnSpPr>
            <p:spPr>
              <a:xfrm>
                <a:off x="1479216" y="4583758"/>
                <a:ext cx="64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0C73A59F-B7F0-5D43-B35F-9FF498D9C5A8}"/>
                  </a:ext>
                </a:extLst>
              </p:cNvPr>
              <p:cNvCxnSpPr/>
              <p:nvPr/>
            </p:nvCxnSpPr>
            <p:spPr>
              <a:xfrm>
                <a:off x="1479216" y="5080229"/>
                <a:ext cx="64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6048C6A1-C77D-8959-A027-1D35653DF564}"/>
                  </a:ext>
                </a:extLst>
              </p:cNvPr>
              <p:cNvCxnSpPr>
                <a:cxnSpLocks/>
              </p:cNvCxnSpPr>
              <p:nvPr/>
            </p:nvCxnSpPr>
            <p:spPr>
              <a:xfrm>
                <a:off x="1479216" y="5576699"/>
                <a:ext cx="64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C27E0BBF-17DB-4EA1-93AA-93977003A769}"/>
                  </a:ext>
                </a:extLst>
              </p:cNvPr>
              <p:cNvCxnSpPr/>
              <p:nvPr/>
            </p:nvCxnSpPr>
            <p:spPr>
              <a:xfrm>
                <a:off x="1479216" y="2597874"/>
                <a:ext cx="64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D9EF691B-E90A-1009-65E5-3B9AF8FBF465}"/>
                  </a:ext>
                </a:extLst>
              </p:cNvPr>
              <p:cNvCxnSpPr/>
              <p:nvPr/>
            </p:nvCxnSpPr>
            <p:spPr>
              <a:xfrm>
                <a:off x="1479216" y="2101403"/>
                <a:ext cx="64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726CCBE9-A553-1C64-1F40-D8A6C71B1AF9}"/>
                  </a:ext>
                </a:extLst>
              </p:cNvPr>
              <p:cNvCxnSpPr/>
              <p:nvPr/>
            </p:nvCxnSpPr>
            <p:spPr>
              <a:xfrm>
                <a:off x="1479216" y="1604932"/>
                <a:ext cx="64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22946AF9-410F-CAE3-3279-617687612C5A}"/>
                  </a:ext>
                </a:extLst>
              </p:cNvPr>
              <p:cNvCxnSpPr>
                <a:cxnSpLocks/>
              </p:cNvCxnSpPr>
              <p:nvPr/>
            </p:nvCxnSpPr>
            <p:spPr>
              <a:xfrm>
                <a:off x="1479216" y="1108461"/>
                <a:ext cx="64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DFFAE00E-5E27-2970-6131-965067E115B1}"/>
                  </a:ext>
                </a:extLst>
              </p:cNvPr>
              <p:cNvCxnSpPr>
                <a:cxnSpLocks/>
              </p:cNvCxnSpPr>
              <p:nvPr/>
            </p:nvCxnSpPr>
            <p:spPr>
              <a:xfrm>
                <a:off x="1479216" y="4087287"/>
                <a:ext cx="6450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22" name="TextBox 421">
                <a:extLst>
                  <a:ext uri="{FF2B5EF4-FFF2-40B4-BE49-F238E27FC236}">
                    <a16:creationId xmlns:a16="http://schemas.microsoft.com/office/drawing/2014/main" id="{9DA4DB33-F8ED-21FD-D0BC-4ABAB426ABA8}"/>
                  </a:ext>
                </a:extLst>
              </p:cNvPr>
              <p:cNvSpPr txBox="1"/>
              <p:nvPr/>
            </p:nvSpPr>
            <p:spPr>
              <a:xfrm>
                <a:off x="1097100" y="998319"/>
                <a:ext cx="378339" cy="240382"/>
              </a:xfrm>
              <a:prstGeom prst="rect">
                <a:avLst/>
              </a:prstGeom>
              <a:noFill/>
            </p:spPr>
            <p:txBody>
              <a:bodyPr wrap="square" lIns="0" tIns="0" rIns="48000" bIns="0" rtlCol="0">
                <a:spAutoFit/>
              </a:bodyPr>
              <a:lstStyle/>
              <a:p>
                <a:pPr algn="r" defTabSz="1219170">
                  <a:defRPr/>
                </a:pPr>
                <a:r>
                  <a:rPr lang="en-GB" sz="1467" dirty="0">
                    <a:solidFill>
                      <a:schemeClr val="accent6"/>
                    </a:solidFill>
                    <a:latin typeface="Arial" panose="020B0604020202020204"/>
                  </a:rPr>
                  <a:t>150</a:t>
                </a:r>
              </a:p>
            </p:txBody>
          </p:sp>
          <p:sp>
            <p:nvSpPr>
              <p:cNvPr id="423" name="TextBox 422">
                <a:extLst>
                  <a:ext uri="{FF2B5EF4-FFF2-40B4-BE49-F238E27FC236}">
                    <a16:creationId xmlns:a16="http://schemas.microsoft.com/office/drawing/2014/main" id="{7609E3E1-D9E1-60C8-DBCC-AA02A6C01A65}"/>
                  </a:ext>
                </a:extLst>
              </p:cNvPr>
              <p:cNvSpPr txBox="1"/>
              <p:nvPr/>
            </p:nvSpPr>
            <p:spPr>
              <a:xfrm>
                <a:off x="1097100" y="1494883"/>
                <a:ext cx="378339" cy="240382"/>
              </a:xfrm>
              <a:prstGeom prst="rect">
                <a:avLst/>
              </a:prstGeom>
              <a:noFill/>
            </p:spPr>
            <p:txBody>
              <a:bodyPr wrap="square" lIns="0" tIns="0" rIns="48000" bIns="0" rtlCol="0">
                <a:spAutoFit/>
              </a:bodyPr>
              <a:lstStyle/>
              <a:p>
                <a:pPr algn="r" defTabSz="1219170">
                  <a:defRPr/>
                </a:pPr>
                <a:r>
                  <a:rPr lang="en-GB" sz="1467" dirty="0">
                    <a:solidFill>
                      <a:schemeClr val="accent6"/>
                    </a:solidFill>
                    <a:latin typeface="Arial" panose="020B0604020202020204"/>
                  </a:rPr>
                  <a:t>120</a:t>
                </a:r>
              </a:p>
            </p:txBody>
          </p:sp>
          <p:sp>
            <p:nvSpPr>
              <p:cNvPr id="424" name="TextBox 423">
                <a:extLst>
                  <a:ext uri="{FF2B5EF4-FFF2-40B4-BE49-F238E27FC236}">
                    <a16:creationId xmlns:a16="http://schemas.microsoft.com/office/drawing/2014/main" id="{AE32E690-3350-C1D4-E9DA-4BD051435DB8}"/>
                  </a:ext>
                </a:extLst>
              </p:cNvPr>
              <p:cNvSpPr txBox="1"/>
              <p:nvPr/>
            </p:nvSpPr>
            <p:spPr>
              <a:xfrm>
                <a:off x="1097100" y="1991444"/>
                <a:ext cx="378339" cy="240382"/>
              </a:xfrm>
              <a:prstGeom prst="rect">
                <a:avLst/>
              </a:prstGeom>
              <a:noFill/>
            </p:spPr>
            <p:txBody>
              <a:bodyPr wrap="square" lIns="0" tIns="0" rIns="48000" bIns="0" rtlCol="0">
                <a:spAutoFit/>
              </a:bodyPr>
              <a:lstStyle/>
              <a:p>
                <a:pPr algn="r" defTabSz="1219170">
                  <a:defRPr/>
                </a:pPr>
                <a:r>
                  <a:rPr lang="en-GB" sz="1467">
                    <a:solidFill>
                      <a:schemeClr val="accent6"/>
                    </a:solidFill>
                    <a:latin typeface="Arial" panose="020B0604020202020204"/>
                  </a:rPr>
                  <a:t>90</a:t>
                </a:r>
              </a:p>
            </p:txBody>
          </p:sp>
          <p:sp>
            <p:nvSpPr>
              <p:cNvPr id="425" name="TextBox 424">
                <a:extLst>
                  <a:ext uri="{FF2B5EF4-FFF2-40B4-BE49-F238E27FC236}">
                    <a16:creationId xmlns:a16="http://schemas.microsoft.com/office/drawing/2014/main" id="{8826DF36-CB68-429C-F424-6407A44DEDE4}"/>
                  </a:ext>
                </a:extLst>
              </p:cNvPr>
              <p:cNvSpPr txBox="1"/>
              <p:nvPr/>
            </p:nvSpPr>
            <p:spPr>
              <a:xfrm>
                <a:off x="1097100" y="2488009"/>
                <a:ext cx="378339" cy="240382"/>
              </a:xfrm>
              <a:prstGeom prst="rect">
                <a:avLst/>
              </a:prstGeom>
              <a:noFill/>
            </p:spPr>
            <p:txBody>
              <a:bodyPr wrap="square" lIns="0" tIns="0" rIns="48000" bIns="0" rtlCol="0">
                <a:spAutoFit/>
              </a:bodyPr>
              <a:lstStyle/>
              <a:p>
                <a:pPr algn="r" defTabSz="1219170">
                  <a:defRPr/>
                </a:pPr>
                <a:r>
                  <a:rPr lang="en-GB" sz="1467">
                    <a:solidFill>
                      <a:schemeClr val="accent6"/>
                    </a:solidFill>
                    <a:latin typeface="Arial" panose="020B0604020202020204"/>
                  </a:rPr>
                  <a:t>60</a:t>
                </a:r>
              </a:p>
            </p:txBody>
          </p:sp>
          <p:sp>
            <p:nvSpPr>
              <p:cNvPr id="426" name="TextBox 425">
                <a:extLst>
                  <a:ext uri="{FF2B5EF4-FFF2-40B4-BE49-F238E27FC236}">
                    <a16:creationId xmlns:a16="http://schemas.microsoft.com/office/drawing/2014/main" id="{326EEE93-6BEE-A7D3-6531-80A94BAFC788}"/>
                  </a:ext>
                </a:extLst>
              </p:cNvPr>
              <p:cNvSpPr txBox="1"/>
              <p:nvPr/>
            </p:nvSpPr>
            <p:spPr>
              <a:xfrm>
                <a:off x="1097100" y="2984570"/>
                <a:ext cx="378339" cy="240382"/>
              </a:xfrm>
              <a:prstGeom prst="rect">
                <a:avLst/>
              </a:prstGeom>
              <a:noFill/>
            </p:spPr>
            <p:txBody>
              <a:bodyPr wrap="square" lIns="0" tIns="0" rIns="48000" bIns="0" rtlCol="0">
                <a:spAutoFit/>
              </a:bodyPr>
              <a:lstStyle/>
              <a:p>
                <a:pPr algn="r" defTabSz="1219170">
                  <a:defRPr/>
                </a:pPr>
                <a:r>
                  <a:rPr lang="en-GB" sz="1467" dirty="0">
                    <a:solidFill>
                      <a:schemeClr val="accent6"/>
                    </a:solidFill>
                    <a:latin typeface="Arial" panose="020B0604020202020204"/>
                  </a:rPr>
                  <a:t>30</a:t>
                </a:r>
              </a:p>
            </p:txBody>
          </p:sp>
          <p:sp>
            <p:nvSpPr>
              <p:cNvPr id="427" name="TextBox 426">
                <a:extLst>
                  <a:ext uri="{FF2B5EF4-FFF2-40B4-BE49-F238E27FC236}">
                    <a16:creationId xmlns:a16="http://schemas.microsoft.com/office/drawing/2014/main" id="{95E2CF5B-47D4-D5DF-C565-AD56014B2964}"/>
                  </a:ext>
                </a:extLst>
              </p:cNvPr>
              <p:cNvSpPr txBox="1"/>
              <p:nvPr/>
            </p:nvSpPr>
            <p:spPr>
              <a:xfrm>
                <a:off x="1097100" y="3481134"/>
                <a:ext cx="378339" cy="240382"/>
              </a:xfrm>
              <a:prstGeom prst="rect">
                <a:avLst/>
              </a:prstGeom>
              <a:noFill/>
            </p:spPr>
            <p:txBody>
              <a:bodyPr wrap="square" lIns="0" tIns="0" rIns="48000" bIns="0" rtlCol="0">
                <a:spAutoFit/>
              </a:bodyPr>
              <a:lstStyle/>
              <a:p>
                <a:pPr algn="r" defTabSz="1219170">
                  <a:defRPr/>
                </a:pPr>
                <a:r>
                  <a:rPr lang="en-GB" sz="1467">
                    <a:solidFill>
                      <a:schemeClr val="accent6"/>
                    </a:solidFill>
                    <a:latin typeface="Arial" panose="020B0604020202020204"/>
                  </a:rPr>
                  <a:t>0</a:t>
                </a:r>
              </a:p>
            </p:txBody>
          </p:sp>
          <p:sp>
            <p:nvSpPr>
              <p:cNvPr id="428" name="TextBox 427">
                <a:extLst>
                  <a:ext uri="{FF2B5EF4-FFF2-40B4-BE49-F238E27FC236}">
                    <a16:creationId xmlns:a16="http://schemas.microsoft.com/office/drawing/2014/main" id="{C519E4A1-8FDF-A2E7-C966-B6A2B6A54F53}"/>
                  </a:ext>
                </a:extLst>
              </p:cNvPr>
              <p:cNvSpPr txBox="1"/>
              <p:nvPr/>
            </p:nvSpPr>
            <p:spPr>
              <a:xfrm>
                <a:off x="1097100" y="3977696"/>
                <a:ext cx="378339" cy="240382"/>
              </a:xfrm>
              <a:prstGeom prst="rect">
                <a:avLst/>
              </a:prstGeom>
              <a:noFill/>
            </p:spPr>
            <p:txBody>
              <a:bodyPr wrap="square" lIns="0" tIns="0" rIns="48000" bIns="0" rtlCol="0">
                <a:spAutoFit/>
              </a:bodyPr>
              <a:lstStyle/>
              <a:p>
                <a:pPr algn="r" defTabSz="1219170">
                  <a:defRPr/>
                </a:pPr>
                <a:r>
                  <a:rPr lang="en-GB" sz="1467">
                    <a:solidFill>
                      <a:schemeClr val="accent6"/>
                    </a:solidFill>
                    <a:latin typeface="Arial" panose="020B0604020202020204"/>
                  </a:rPr>
                  <a:t>-30</a:t>
                </a:r>
              </a:p>
            </p:txBody>
          </p:sp>
          <p:sp>
            <p:nvSpPr>
              <p:cNvPr id="429" name="TextBox 428">
                <a:extLst>
                  <a:ext uri="{FF2B5EF4-FFF2-40B4-BE49-F238E27FC236}">
                    <a16:creationId xmlns:a16="http://schemas.microsoft.com/office/drawing/2014/main" id="{F3AD951E-0CDA-5089-F20E-647DF81E7708}"/>
                  </a:ext>
                </a:extLst>
              </p:cNvPr>
              <p:cNvSpPr txBox="1"/>
              <p:nvPr/>
            </p:nvSpPr>
            <p:spPr>
              <a:xfrm>
                <a:off x="1097100" y="4474260"/>
                <a:ext cx="378339" cy="240382"/>
              </a:xfrm>
              <a:prstGeom prst="rect">
                <a:avLst/>
              </a:prstGeom>
              <a:noFill/>
            </p:spPr>
            <p:txBody>
              <a:bodyPr wrap="square" lIns="0" tIns="0" rIns="48000" bIns="0" rtlCol="0">
                <a:spAutoFit/>
              </a:bodyPr>
              <a:lstStyle/>
              <a:p>
                <a:pPr algn="r" defTabSz="1219170">
                  <a:defRPr/>
                </a:pPr>
                <a:r>
                  <a:rPr lang="en-GB" sz="1467">
                    <a:solidFill>
                      <a:schemeClr val="accent6"/>
                    </a:solidFill>
                    <a:latin typeface="Arial" panose="020B0604020202020204"/>
                  </a:rPr>
                  <a:t>-60</a:t>
                </a:r>
              </a:p>
            </p:txBody>
          </p:sp>
          <p:sp>
            <p:nvSpPr>
              <p:cNvPr id="430" name="TextBox 429">
                <a:extLst>
                  <a:ext uri="{FF2B5EF4-FFF2-40B4-BE49-F238E27FC236}">
                    <a16:creationId xmlns:a16="http://schemas.microsoft.com/office/drawing/2014/main" id="{C77F6E18-8D45-C1BF-01A8-57E4618E3E8E}"/>
                  </a:ext>
                </a:extLst>
              </p:cNvPr>
              <p:cNvSpPr txBox="1"/>
              <p:nvPr/>
            </p:nvSpPr>
            <p:spPr>
              <a:xfrm>
                <a:off x="1097100" y="4970822"/>
                <a:ext cx="378339" cy="240382"/>
              </a:xfrm>
              <a:prstGeom prst="rect">
                <a:avLst/>
              </a:prstGeom>
              <a:noFill/>
            </p:spPr>
            <p:txBody>
              <a:bodyPr wrap="square" lIns="0" tIns="0" rIns="48000" bIns="0" rtlCol="0">
                <a:spAutoFit/>
              </a:bodyPr>
              <a:lstStyle/>
              <a:p>
                <a:pPr algn="r" defTabSz="1219170">
                  <a:defRPr/>
                </a:pPr>
                <a:r>
                  <a:rPr lang="en-GB" sz="1467">
                    <a:solidFill>
                      <a:schemeClr val="accent6"/>
                    </a:solidFill>
                    <a:latin typeface="Arial" panose="020B0604020202020204"/>
                  </a:rPr>
                  <a:t>-90</a:t>
                </a:r>
              </a:p>
            </p:txBody>
          </p:sp>
          <p:sp>
            <p:nvSpPr>
              <p:cNvPr id="431" name="TextBox 430">
                <a:extLst>
                  <a:ext uri="{FF2B5EF4-FFF2-40B4-BE49-F238E27FC236}">
                    <a16:creationId xmlns:a16="http://schemas.microsoft.com/office/drawing/2014/main" id="{3E663108-E9F3-0B8D-AE1A-32ED6F3AC017}"/>
                  </a:ext>
                </a:extLst>
              </p:cNvPr>
              <p:cNvSpPr txBox="1"/>
              <p:nvPr/>
            </p:nvSpPr>
            <p:spPr>
              <a:xfrm>
                <a:off x="1043296" y="5467383"/>
                <a:ext cx="432144" cy="240382"/>
              </a:xfrm>
              <a:prstGeom prst="rect">
                <a:avLst/>
              </a:prstGeom>
              <a:noFill/>
            </p:spPr>
            <p:txBody>
              <a:bodyPr wrap="square" lIns="0" tIns="0" rIns="48000" bIns="0" rtlCol="0">
                <a:spAutoFit/>
              </a:bodyPr>
              <a:lstStyle/>
              <a:p>
                <a:pPr algn="r" defTabSz="1219170">
                  <a:defRPr/>
                </a:pPr>
                <a:r>
                  <a:rPr lang="en-GB" sz="1467">
                    <a:solidFill>
                      <a:schemeClr val="accent6"/>
                    </a:solidFill>
                    <a:latin typeface="Arial" panose="020B0604020202020204"/>
                  </a:rPr>
                  <a:t>-120</a:t>
                </a:r>
              </a:p>
            </p:txBody>
          </p:sp>
          <p:sp>
            <p:nvSpPr>
              <p:cNvPr id="432" name="TextBox 431">
                <a:extLst>
                  <a:ext uri="{FF2B5EF4-FFF2-40B4-BE49-F238E27FC236}">
                    <a16:creationId xmlns:a16="http://schemas.microsoft.com/office/drawing/2014/main" id="{E4420C17-8DC3-2E18-3305-EE60CD3D7EBD}"/>
                  </a:ext>
                </a:extLst>
              </p:cNvPr>
              <p:cNvSpPr txBox="1"/>
              <p:nvPr/>
            </p:nvSpPr>
            <p:spPr>
              <a:xfrm rot="16200000">
                <a:off x="-622505" y="3077351"/>
                <a:ext cx="3313895" cy="322828"/>
              </a:xfrm>
              <a:prstGeom prst="rect">
                <a:avLst/>
              </a:prstGeom>
              <a:noFill/>
            </p:spPr>
            <p:txBody>
              <a:bodyPr wrap="square" lIns="0" tIns="0" rIns="0" bIns="0" rtlCol="0">
                <a:spAutoFit/>
              </a:bodyPr>
              <a:lstStyle/>
              <a:p>
                <a:pPr algn="ctr" defTabSz="1219170">
                  <a:defRPr/>
                </a:pPr>
                <a:r>
                  <a:rPr lang="en-GB" sz="1467" b="1">
                    <a:solidFill>
                      <a:schemeClr val="accent6"/>
                    </a:solidFill>
                    <a:latin typeface="Arial" panose="020B0604020202020204"/>
                  </a:rPr>
                  <a:t>Best change from baseline in SOD (%)</a:t>
                </a:r>
              </a:p>
            </p:txBody>
          </p:sp>
          <p:sp>
            <p:nvSpPr>
              <p:cNvPr id="433" name="Freeform: Shape 432">
                <a:extLst>
                  <a:ext uri="{FF2B5EF4-FFF2-40B4-BE49-F238E27FC236}">
                    <a16:creationId xmlns:a16="http://schemas.microsoft.com/office/drawing/2014/main" id="{B44C4B30-85E2-64A5-EDCC-701715316FB8}"/>
                  </a:ext>
                </a:extLst>
              </p:cNvPr>
              <p:cNvSpPr/>
              <p:nvPr/>
            </p:nvSpPr>
            <p:spPr>
              <a:xfrm>
                <a:off x="1543964" y="1108461"/>
                <a:ext cx="0" cy="4468238"/>
              </a:xfrm>
              <a:custGeom>
                <a:avLst/>
                <a:gdLst>
                  <a:gd name="connsiteX0" fmla="*/ 0 w 0"/>
                  <a:gd name="connsiteY0" fmla="*/ 0 h 4619501"/>
                  <a:gd name="connsiteX1" fmla="*/ 0 w 0"/>
                  <a:gd name="connsiteY1" fmla="*/ 4619501 h 4619501"/>
                </a:gdLst>
                <a:ahLst/>
                <a:cxnLst>
                  <a:cxn ang="0">
                    <a:pos x="connsiteX0" y="connsiteY0"/>
                  </a:cxn>
                  <a:cxn ang="0">
                    <a:pos x="connsiteX1" y="connsiteY1"/>
                  </a:cxn>
                </a:cxnLst>
                <a:rect l="l" t="t" r="r" b="b"/>
                <a:pathLst>
                  <a:path h="4619501">
                    <a:moveTo>
                      <a:pt x="0" y="0"/>
                    </a:moveTo>
                    <a:lnTo>
                      <a:pt x="0" y="4619501"/>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defRPr/>
                </a:pPr>
                <a:endParaRPr lang="en-GB" sz="1867">
                  <a:solidFill>
                    <a:schemeClr val="accent6"/>
                  </a:solidFill>
                  <a:latin typeface="Arial" panose="020B0604020202020204"/>
                </a:endParaRPr>
              </a:p>
            </p:txBody>
          </p:sp>
        </p:grpSp>
        <p:grpSp>
          <p:nvGrpSpPr>
            <p:cNvPr id="409" name="Group 408">
              <a:extLst>
                <a:ext uri="{FF2B5EF4-FFF2-40B4-BE49-F238E27FC236}">
                  <a16:creationId xmlns:a16="http://schemas.microsoft.com/office/drawing/2014/main" id="{6DF8CF1D-B35B-0253-793B-04FD31C70B8E}"/>
                </a:ext>
              </a:extLst>
            </p:cNvPr>
            <p:cNvGrpSpPr/>
            <p:nvPr/>
          </p:nvGrpSpPr>
          <p:grpSpPr>
            <a:xfrm>
              <a:off x="2224459" y="2163234"/>
              <a:ext cx="862980" cy="240382"/>
              <a:chOff x="2951101" y="209774"/>
              <a:chExt cx="408923" cy="147047"/>
            </a:xfrm>
          </p:grpSpPr>
          <p:sp>
            <p:nvSpPr>
              <p:cNvPr id="410" name="TextBox 409">
                <a:extLst>
                  <a:ext uri="{FF2B5EF4-FFF2-40B4-BE49-F238E27FC236}">
                    <a16:creationId xmlns:a16="http://schemas.microsoft.com/office/drawing/2014/main" id="{E34E81FE-1AEB-4F2D-3B05-372253EF363D}"/>
                  </a:ext>
                </a:extLst>
              </p:cNvPr>
              <p:cNvSpPr txBox="1"/>
              <p:nvPr/>
            </p:nvSpPr>
            <p:spPr>
              <a:xfrm>
                <a:off x="3026763" y="209774"/>
                <a:ext cx="333261" cy="147047"/>
              </a:xfrm>
              <a:prstGeom prst="rect">
                <a:avLst/>
              </a:prstGeom>
              <a:noFill/>
            </p:spPr>
            <p:txBody>
              <a:bodyPr wrap="square" lIns="0" tIns="0" rIns="0" bIns="0" rtlCol="0">
                <a:spAutoFit/>
              </a:bodyPr>
              <a:lstStyle/>
              <a:p>
                <a:pPr defTabSz="1219170">
                  <a:defRPr/>
                </a:pPr>
                <a:r>
                  <a:rPr lang="en-GB" sz="1467">
                    <a:solidFill>
                      <a:schemeClr val="accent6"/>
                    </a:solidFill>
                    <a:latin typeface="Arial" panose="020B0604020202020204"/>
                  </a:rPr>
                  <a:t>Ongoing</a:t>
                </a:r>
              </a:p>
            </p:txBody>
          </p:sp>
          <p:sp>
            <p:nvSpPr>
              <p:cNvPr id="411" name="Freeform: Shape 410">
                <a:extLst>
                  <a:ext uri="{FF2B5EF4-FFF2-40B4-BE49-F238E27FC236}">
                    <a16:creationId xmlns:a16="http://schemas.microsoft.com/office/drawing/2014/main" id="{BC753C98-45DC-EC8F-8A3B-95015AADCDB0}"/>
                  </a:ext>
                </a:extLst>
              </p:cNvPr>
              <p:cNvSpPr/>
              <p:nvPr/>
            </p:nvSpPr>
            <p:spPr>
              <a:xfrm>
                <a:off x="2951101" y="253546"/>
                <a:ext cx="42646" cy="74875"/>
              </a:xfrm>
              <a:custGeom>
                <a:avLst/>
                <a:gdLst>
                  <a:gd name="connsiteX0" fmla="*/ 41446 w 82260"/>
                  <a:gd name="connsiteY0" fmla="*/ 128045 h 127904"/>
                  <a:gd name="connsiteX1" fmla="*/ 252 w 82260"/>
                  <a:gd name="connsiteY1" fmla="*/ 64093 h 127904"/>
                  <a:gd name="connsiteX2" fmla="*/ 41446 w 82260"/>
                  <a:gd name="connsiteY2" fmla="*/ 140 h 127904"/>
                  <a:gd name="connsiteX3" fmla="*/ 82513 w 82260"/>
                  <a:gd name="connsiteY3" fmla="*/ 64093 h 127904"/>
                  <a:gd name="connsiteX4" fmla="*/ 41446 w 82260"/>
                  <a:gd name="connsiteY4" fmla="*/ 128045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446" y="128045"/>
                    </a:moveTo>
                    <a:lnTo>
                      <a:pt x="252" y="64093"/>
                    </a:lnTo>
                    <a:lnTo>
                      <a:pt x="41446" y="140"/>
                    </a:lnTo>
                    <a:lnTo>
                      <a:pt x="82513" y="64093"/>
                    </a:lnTo>
                    <a:lnTo>
                      <a:pt x="41446" y="128045"/>
                    </a:lnTo>
                    <a:close/>
                  </a:path>
                </a:pathLst>
              </a:custGeom>
              <a:solidFill>
                <a:srgbClr val="ED7D31"/>
              </a:solidFill>
              <a:ln w="12712" cap="flat">
                <a:noFill/>
                <a:prstDash val="solid"/>
                <a:miter/>
              </a:ln>
            </p:spPr>
            <p:txBody>
              <a:bodyPr rtlCol="0" anchor="ctr"/>
              <a:lstStyle/>
              <a:p>
                <a:pPr defTabSz="1219170">
                  <a:defRPr/>
                </a:pPr>
                <a:endParaRPr lang="en-GB" sz="1467">
                  <a:solidFill>
                    <a:schemeClr val="accent6"/>
                  </a:solidFill>
                  <a:latin typeface="Arial" panose="020B0604020202020204"/>
                </a:endParaRPr>
              </a:p>
            </p:txBody>
          </p:sp>
        </p:grpSp>
      </p:grpSp>
      <p:sp>
        <p:nvSpPr>
          <p:cNvPr id="463" name="Text Placeholder 3">
            <a:extLst>
              <a:ext uri="{FF2B5EF4-FFF2-40B4-BE49-F238E27FC236}">
                <a16:creationId xmlns:a16="http://schemas.microsoft.com/office/drawing/2014/main" id="{8C913001-7F45-5B9D-1409-630998901F94}"/>
              </a:ext>
            </a:extLst>
          </p:cNvPr>
          <p:cNvSpPr txBox="1">
            <a:spLocks/>
          </p:cNvSpPr>
          <p:nvPr/>
        </p:nvSpPr>
        <p:spPr>
          <a:xfrm>
            <a:off x="756898" y="5872236"/>
            <a:ext cx="13277711" cy="607645"/>
          </a:xfrm>
          <a:prstGeom prst="rect">
            <a:avLst/>
          </a:prstGeom>
        </p:spPr>
        <p:txBody>
          <a:bodyPr vert="horz" lIns="121920" tIns="60960" rIns="121920" bIns="6096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Clr>
                <a:prstClr val="white"/>
              </a:buClr>
              <a:buNone/>
              <a:defRPr/>
            </a:pPr>
            <a:r>
              <a:rPr lang="en-US" sz="800" dirty="0">
                <a:solidFill>
                  <a:srgbClr val="005030"/>
                </a:solidFill>
              </a:rPr>
              <a:t>DCR, disease control rate; NE, not evaluable; PD, progressive disease; PR, partial response; RECIST, Response Evaluation Criteria in Solid Tumors; SD, stable disease; SOD, sum of diameters</a:t>
            </a:r>
            <a:endParaRPr lang="en-GB" sz="800" dirty="0">
              <a:solidFill>
                <a:srgbClr val="005030"/>
              </a:solidFill>
            </a:endParaRPr>
          </a:p>
        </p:txBody>
      </p:sp>
      <p:sp>
        <p:nvSpPr>
          <p:cNvPr id="464" name="TextBox 463">
            <a:extLst>
              <a:ext uri="{FF2B5EF4-FFF2-40B4-BE49-F238E27FC236}">
                <a16:creationId xmlns:a16="http://schemas.microsoft.com/office/drawing/2014/main" id="{0FD1855E-BE51-F15A-8D0E-2646C2AEC28E}"/>
              </a:ext>
            </a:extLst>
          </p:cNvPr>
          <p:cNvSpPr txBox="1"/>
          <p:nvPr/>
        </p:nvSpPr>
        <p:spPr>
          <a:xfrm>
            <a:off x="3717726" y="5309857"/>
            <a:ext cx="8117913" cy="502573"/>
          </a:xfrm>
          <a:prstGeom prst="rect">
            <a:avLst/>
          </a:prstGeom>
          <a:noFill/>
        </p:spPr>
        <p:txBody>
          <a:bodyPr wrap="square" rtlCol="0">
            <a:spAutoFit/>
          </a:bodyPr>
          <a:lstStyle/>
          <a:p>
            <a:pPr defTabSz="1219170">
              <a:defRPr/>
            </a:pPr>
            <a:r>
              <a:rPr lang="en-GB" sz="1333" dirty="0">
                <a:solidFill>
                  <a:schemeClr val="accent6"/>
                </a:solidFill>
                <a:latin typeface="Arial" panose="020B0604020202020204"/>
              </a:rPr>
              <a:t>*Efficacy population: ≥1 post-baseline </a:t>
            </a:r>
            <a:r>
              <a:rPr lang="en-GB" sz="1333" dirty="0" err="1">
                <a:solidFill>
                  <a:schemeClr val="accent6"/>
                </a:solidFill>
                <a:latin typeface="Arial" panose="020B0604020202020204"/>
              </a:rPr>
              <a:t>tumor</a:t>
            </a:r>
            <a:r>
              <a:rPr lang="en-GB" sz="1333" dirty="0">
                <a:solidFill>
                  <a:schemeClr val="accent6"/>
                </a:solidFill>
                <a:latin typeface="Arial" panose="020B0604020202020204"/>
              </a:rPr>
              <a:t> assessment or permanently discontinued prior to </a:t>
            </a:r>
            <a:r>
              <a:rPr lang="en-GB" sz="1333" dirty="0" err="1">
                <a:solidFill>
                  <a:schemeClr val="accent6"/>
                </a:solidFill>
                <a:latin typeface="Arial" panose="020B0604020202020204"/>
              </a:rPr>
              <a:t>tumor</a:t>
            </a:r>
            <a:r>
              <a:rPr lang="en-GB" sz="1333" dirty="0">
                <a:solidFill>
                  <a:schemeClr val="accent6"/>
                </a:solidFill>
                <a:latin typeface="Arial" panose="020B0604020202020204"/>
              </a:rPr>
              <a:t> assessment; responses evaluated per RECIST v1.1 criteria; </a:t>
            </a:r>
            <a:r>
              <a:rPr lang="en-GB" sz="1333" baseline="30000" dirty="0">
                <a:solidFill>
                  <a:schemeClr val="accent6"/>
                </a:solidFill>
                <a:latin typeface="Arial" panose="020B0604020202020204"/>
              </a:rPr>
              <a:t>†</a:t>
            </a:r>
            <a:r>
              <a:rPr lang="en-GB" sz="1333" dirty="0">
                <a:solidFill>
                  <a:schemeClr val="accent6"/>
                </a:solidFill>
                <a:latin typeface="Arial" panose="020B0604020202020204"/>
              </a:rPr>
              <a:t>Discontinued prior to </a:t>
            </a:r>
            <a:r>
              <a:rPr lang="en-GB" sz="1333" dirty="0" err="1">
                <a:solidFill>
                  <a:schemeClr val="accent6"/>
                </a:solidFill>
                <a:latin typeface="Arial" panose="020B0604020202020204"/>
              </a:rPr>
              <a:t>tumor</a:t>
            </a:r>
            <a:r>
              <a:rPr lang="en-GB" sz="1333" dirty="0">
                <a:solidFill>
                  <a:schemeClr val="accent6"/>
                </a:solidFill>
                <a:latin typeface="Arial" panose="020B0604020202020204"/>
              </a:rPr>
              <a:t> assessment </a:t>
            </a:r>
          </a:p>
        </p:txBody>
      </p:sp>
      <p:sp>
        <p:nvSpPr>
          <p:cNvPr id="465" name="TextBox 464">
            <a:extLst>
              <a:ext uri="{FF2B5EF4-FFF2-40B4-BE49-F238E27FC236}">
                <a16:creationId xmlns:a16="http://schemas.microsoft.com/office/drawing/2014/main" id="{24C9561B-E127-5284-8D5E-C49DA615E5F1}"/>
              </a:ext>
            </a:extLst>
          </p:cNvPr>
          <p:cNvSpPr txBox="1"/>
          <p:nvPr/>
        </p:nvSpPr>
        <p:spPr>
          <a:xfrm>
            <a:off x="2202660" y="4796324"/>
            <a:ext cx="9696137" cy="338554"/>
          </a:xfrm>
          <a:prstGeom prst="rect">
            <a:avLst/>
          </a:prstGeom>
          <a:noFill/>
        </p:spPr>
        <p:txBody>
          <a:bodyPr wrap="square" rtlCol="0">
            <a:spAutoFit/>
          </a:bodyPr>
          <a:lstStyle/>
          <a:p>
            <a:pPr marL="380990" indent="-380990" defTabSz="1219170">
              <a:buClr>
                <a:srgbClr val="FFC000"/>
              </a:buClr>
              <a:buFont typeface="Arial" panose="020B0604020202020204" pitchFamily="34" charset="0"/>
              <a:buChar char="•"/>
              <a:defRPr/>
            </a:pPr>
            <a:r>
              <a:rPr lang="en-US" sz="1600" b="1" dirty="0">
                <a:solidFill>
                  <a:schemeClr val="accent6"/>
                </a:solidFill>
                <a:latin typeface="Arial" panose="020B0604020202020204"/>
              </a:rPr>
              <a:t>Efficacy, i.e. tumor shrinkage, observed at doses ≥90 µg/kg</a:t>
            </a:r>
            <a:endParaRPr lang="en-GB" sz="1600" b="1" dirty="0">
              <a:solidFill>
                <a:schemeClr val="accent6"/>
              </a:solidFill>
              <a:latin typeface="Arial" panose="020B0604020202020204"/>
            </a:endParaRPr>
          </a:p>
        </p:txBody>
      </p:sp>
      <p:graphicFrame>
        <p:nvGraphicFramePr>
          <p:cNvPr id="466" name="Table 465">
            <a:extLst>
              <a:ext uri="{FF2B5EF4-FFF2-40B4-BE49-F238E27FC236}">
                <a16:creationId xmlns:a16="http://schemas.microsoft.com/office/drawing/2014/main" id="{025E1AEC-0DB5-AB6B-FEDD-022DA2C2AB6F}"/>
              </a:ext>
            </a:extLst>
          </p:cNvPr>
          <p:cNvGraphicFramePr>
            <a:graphicFrameLocks noGrp="1"/>
          </p:cNvGraphicFramePr>
          <p:nvPr/>
        </p:nvGraphicFramePr>
        <p:xfrm>
          <a:off x="6089590" y="703907"/>
          <a:ext cx="5312142" cy="1913600"/>
        </p:xfrm>
        <a:graphic>
          <a:graphicData uri="http://schemas.openxmlformats.org/drawingml/2006/table">
            <a:tbl>
              <a:tblPr firstRow="1" bandRow="1">
                <a:tableStyleId>{B301B821-A1FF-4177-AEE7-76D212191A09}</a:tableStyleId>
              </a:tblPr>
              <a:tblGrid>
                <a:gridCol w="1014711">
                  <a:extLst>
                    <a:ext uri="{9D8B030D-6E8A-4147-A177-3AD203B41FA5}">
                      <a16:colId xmlns:a16="http://schemas.microsoft.com/office/drawing/2014/main" val="699005756"/>
                    </a:ext>
                  </a:extLst>
                </a:gridCol>
                <a:gridCol w="1432477">
                  <a:extLst>
                    <a:ext uri="{9D8B030D-6E8A-4147-A177-3AD203B41FA5}">
                      <a16:colId xmlns:a16="http://schemas.microsoft.com/office/drawing/2014/main" val="2581331232"/>
                    </a:ext>
                  </a:extLst>
                </a:gridCol>
                <a:gridCol w="1432477">
                  <a:extLst>
                    <a:ext uri="{9D8B030D-6E8A-4147-A177-3AD203B41FA5}">
                      <a16:colId xmlns:a16="http://schemas.microsoft.com/office/drawing/2014/main" val="3263579364"/>
                    </a:ext>
                  </a:extLst>
                </a:gridCol>
                <a:gridCol w="1432477">
                  <a:extLst>
                    <a:ext uri="{9D8B030D-6E8A-4147-A177-3AD203B41FA5}">
                      <a16:colId xmlns:a16="http://schemas.microsoft.com/office/drawing/2014/main" val="1883972773"/>
                    </a:ext>
                  </a:extLst>
                </a:gridCol>
              </a:tblGrid>
              <a:tr h="6576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1300" b="1" dirty="0">
                          <a:solidFill>
                            <a:schemeClr val="bg1"/>
                          </a:solidFill>
                          <a:latin typeface="DIN 2014"/>
                        </a:rPr>
                        <a:t>n, (%)</a:t>
                      </a:r>
                      <a:endParaRPr lang="en-GB" sz="1300" b="1">
                        <a:solidFill>
                          <a:schemeClr val="bg1"/>
                        </a:solidFill>
                        <a:latin typeface="DIN 2014"/>
                        <a:cs typeface="Arial"/>
                      </a:endParaRPr>
                    </a:p>
                  </a:txBody>
                  <a:tcPr marL="24000" marR="24000" marT="24000" marB="24000" anchor="ctr"/>
                </a:tc>
                <a:tc>
                  <a:txBody>
                    <a:bodyPr/>
                    <a:lstStyle/>
                    <a:p>
                      <a:pPr algn="ctr"/>
                      <a:r>
                        <a:rPr lang="en-GB" sz="1300" b="1" dirty="0">
                          <a:solidFill>
                            <a:schemeClr val="bg1"/>
                          </a:solidFill>
                          <a:latin typeface="DIN 2014"/>
                        </a:rPr>
                        <a:t>All dose levels</a:t>
                      </a:r>
                    </a:p>
                    <a:p>
                      <a:pPr algn="ctr"/>
                      <a:r>
                        <a:rPr lang="en-GB" sz="1300" b="1" dirty="0">
                          <a:solidFill>
                            <a:schemeClr val="bg1"/>
                          </a:solidFill>
                          <a:latin typeface="DIN 2014"/>
                        </a:rPr>
                        <a:t>(n=99; 100%)*</a:t>
                      </a:r>
                      <a:endParaRPr lang="en-GB" sz="1300" b="1">
                        <a:solidFill>
                          <a:schemeClr val="bg1"/>
                        </a:solidFill>
                        <a:latin typeface="DIN 2014"/>
                        <a:cs typeface="Arial"/>
                      </a:endParaRPr>
                    </a:p>
                  </a:txBody>
                  <a:tcPr marL="24000" marR="24000" marT="24000" marB="24000" anchor="ctr"/>
                </a:tc>
                <a:tc>
                  <a:txBody>
                    <a:bodyPr/>
                    <a:lstStyle/>
                    <a:p>
                      <a:pPr algn="ctr"/>
                      <a:r>
                        <a:rPr lang="en-GB" sz="1300" b="1" dirty="0">
                          <a:solidFill>
                            <a:schemeClr val="bg1"/>
                          </a:solidFill>
                          <a:latin typeface="DIN 2014"/>
                        </a:rPr>
                        <a:t>&lt;90 µg/kg</a:t>
                      </a:r>
                    </a:p>
                    <a:p>
                      <a:pPr algn="ctr"/>
                      <a:r>
                        <a:rPr lang="en-GB" sz="1300" b="1" dirty="0">
                          <a:solidFill>
                            <a:schemeClr val="bg1"/>
                          </a:solidFill>
                          <a:latin typeface="DIN 2014"/>
                        </a:rPr>
                        <a:t>(n=28; 100%)</a:t>
                      </a:r>
                      <a:endParaRPr lang="en-GB" sz="1300" b="1">
                        <a:solidFill>
                          <a:schemeClr val="bg1"/>
                        </a:solidFill>
                        <a:latin typeface="DIN 2014"/>
                        <a:cs typeface="Arial"/>
                      </a:endParaRPr>
                    </a:p>
                  </a:txBody>
                  <a:tcPr marL="24000" marR="24000" marT="24000" marB="24000" anchor="ctr"/>
                </a:tc>
                <a:tc>
                  <a:txBody>
                    <a:bodyPr/>
                    <a:lstStyle/>
                    <a:p>
                      <a:pPr algn="ctr"/>
                      <a:r>
                        <a:rPr lang="en-GB" sz="1300" b="1" dirty="0">
                          <a:solidFill>
                            <a:schemeClr val="bg1"/>
                          </a:solidFill>
                          <a:latin typeface="DIN 2014"/>
                        </a:rPr>
                        <a:t>≥90 µg/kg</a:t>
                      </a:r>
                    </a:p>
                    <a:p>
                      <a:pPr algn="ctr"/>
                      <a:r>
                        <a:rPr lang="en-GB" sz="1300" b="1" dirty="0">
                          <a:solidFill>
                            <a:schemeClr val="bg1"/>
                          </a:solidFill>
                          <a:latin typeface="DIN 2014"/>
                        </a:rPr>
                        <a:t>(n=71; </a:t>
                      </a:r>
                    </a:p>
                    <a:p>
                      <a:pPr algn="ctr"/>
                      <a:r>
                        <a:rPr lang="en-GB" sz="1300" b="1" dirty="0">
                          <a:solidFill>
                            <a:schemeClr val="bg1"/>
                          </a:solidFill>
                          <a:latin typeface="DIN 2014"/>
                        </a:rPr>
                        <a:t>100%)</a:t>
                      </a:r>
                      <a:endParaRPr lang="en-GB" sz="1300" b="1">
                        <a:solidFill>
                          <a:schemeClr val="bg1"/>
                        </a:solidFill>
                        <a:latin typeface="DIN 2014"/>
                        <a:cs typeface="Arial"/>
                      </a:endParaRPr>
                    </a:p>
                  </a:txBody>
                  <a:tcPr marL="24000" marR="24000" marT="24000" marB="24000" anchor="ctr"/>
                </a:tc>
                <a:extLst>
                  <a:ext uri="{0D108BD9-81ED-4DB2-BD59-A6C34878D82A}">
                    <a16:rowId xmlns:a16="http://schemas.microsoft.com/office/drawing/2014/main" val="1116797402"/>
                  </a:ext>
                </a:extLst>
              </a:tr>
              <a:tr h="251200">
                <a:tc>
                  <a:txBody>
                    <a:bodyPr/>
                    <a:lstStyle>
                      <a:lvl1pPr marL="0" algn="l" defTabSz="1728088" rtl="0" eaLnBrk="1" latinLnBrk="0" hangingPunct="1">
                        <a:defRPr sz="3415" kern="1200">
                          <a:solidFill>
                            <a:schemeClr val="dk1"/>
                          </a:solidFill>
                          <a:latin typeface="Arial"/>
                        </a:defRPr>
                      </a:lvl1pPr>
                      <a:lvl2pPr marL="864045" algn="l" defTabSz="1728088" rtl="0" eaLnBrk="1" latinLnBrk="0" hangingPunct="1">
                        <a:defRPr sz="3415" kern="1200">
                          <a:solidFill>
                            <a:schemeClr val="dk1"/>
                          </a:solidFill>
                          <a:latin typeface="Arial"/>
                        </a:defRPr>
                      </a:lvl2pPr>
                      <a:lvl3pPr marL="1728088" algn="l" defTabSz="1728088" rtl="0" eaLnBrk="1" latinLnBrk="0" hangingPunct="1">
                        <a:defRPr sz="3415" kern="1200">
                          <a:solidFill>
                            <a:schemeClr val="dk1"/>
                          </a:solidFill>
                          <a:latin typeface="Arial"/>
                        </a:defRPr>
                      </a:lvl3pPr>
                      <a:lvl4pPr marL="2592133" algn="l" defTabSz="1728088" rtl="0" eaLnBrk="1" latinLnBrk="0" hangingPunct="1">
                        <a:defRPr sz="3415" kern="1200">
                          <a:solidFill>
                            <a:schemeClr val="dk1"/>
                          </a:solidFill>
                          <a:latin typeface="Arial"/>
                        </a:defRPr>
                      </a:lvl4pPr>
                      <a:lvl5pPr marL="3456177" algn="l" defTabSz="1728088" rtl="0" eaLnBrk="1" latinLnBrk="0" hangingPunct="1">
                        <a:defRPr sz="3415" kern="1200">
                          <a:solidFill>
                            <a:schemeClr val="dk1"/>
                          </a:solidFill>
                          <a:latin typeface="Arial"/>
                        </a:defRPr>
                      </a:lvl5pPr>
                      <a:lvl6pPr marL="4320221" algn="l" defTabSz="1728088" rtl="0" eaLnBrk="1" latinLnBrk="0" hangingPunct="1">
                        <a:defRPr sz="3415" kern="1200">
                          <a:solidFill>
                            <a:schemeClr val="dk1"/>
                          </a:solidFill>
                          <a:latin typeface="Arial"/>
                        </a:defRPr>
                      </a:lvl6pPr>
                      <a:lvl7pPr marL="5184266" algn="l" defTabSz="1728088" rtl="0" eaLnBrk="1" latinLnBrk="0" hangingPunct="1">
                        <a:defRPr sz="3415" kern="1200">
                          <a:solidFill>
                            <a:schemeClr val="dk1"/>
                          </a:solidFill>
                          <a:latin typeface="Arial"/>
                        </a:defRPr>
                      </a:lvl7pPr>
                      <a:lvl8pPr marL="6048310" algn="l" defTabSz="1728088" rtl="0" eaLnBrk="1" latinLnBrk="0" hangingPunct="1">
                        <a:defRPr sz="3415" kern="1200">
                          <a:solidFill>
                            <a:schemeClr val="dk1"/>
                          </a:solidFill>
                          <a:latin typeface="Arial"/>
                        </a:defRPr>
                      </a:lvl8pPr>
                      <a:lvl9pPr marL="6912354" algn="l" defTabSz="1728088" rtl="0" eaLnBrk="1" latinLnBrk="0" hangingPunct="1">
                        <a:defRPr sz="3415" kern="1200">
                          <a:solidFill>
                            <a:schemeClr val="dk1"/>
                          </a:solidFill>
                          <a:latin typeface="Arial"/>
                        </a:defRPr>
                      </a:lvl9pPr>
                    </a:lstStyle>
                    <a:p>
                      <a:pPr marL="43180" marR="0" indent="-42545" algn="l">
                        <a:lnSpc>
                          <a:spcPct val="100000"/>
                        </a:lnSpc>
                        <a:spcBef>
                          <a:spcPts val="0"/>
                        </a:spcBef>
                        <a:spcAft>
                          <a:spcPts val="0"/>
                        </a:spcAft>
                      </a:pPr>
                      <a:r>
                        <a:rPr lang="en-US" sz="1300" baseline="0" dirty="0">
                          <a:solidFill>
                            <a:schemeClr val="tx1"/>
                          </a:solidFill>
                          <a:effectLst/>
                          <a:latin typeface="DIN 2014"/>
                        </a:rPr>
                        <a:t>PR</a:t>
                      </a:r>
                      <a:endParaRPr lang="en-US" sz="1300" baseline="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chemeClr val="tx1"/>
                          </a:solidFill>
                          <a:effectLst/>
                          <a:latin typeface="DIN 2014"/>
                        </a:rPr>
                        <a:t>18 (18)</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chemeClr val="tx1"/>
                          </a:solidFill>
                          <a:effectLst/>
                          <a:latin typeface="DIN 2014"/>
                        </a:rPr>
                        <a:t>0</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chemeClr val="tx1"/>
                          </a:solidFill>
                          <a:effectLst/>
                          <a:latin typeface="DIN 2014"/>
                        </a:rPr>
                        <a:t>18 (25)</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3344751091"/>
                  </a:ext>
                </a:extLst>
              </a:tr>
              <a:tr h="251200">
                <a:tc>
                  <a:txBody>
                    <a:bodyPr/>
                    <a:lstStyle/>
                    <a:p>
                      <a:pPr marL="43180" marR="0" indent="-42545" algn="l">
                        <a:lnSpc>
                          <a:spcPct val="100000"/>
                        </a:lnSpc>
                        <a:spcBef>
                          <a:spcPts val="0"/>
                        </a:spcBef>
                        <a:spcAft>
                          <a:spcPts val="0"/>
                        </a:spcAft>
                      </a:pPr>
                      <a:r>
                        <a:rPr lang="en-US" sz="1300" b="0" dirty="0">
                          <a:solidFill>
                            <a:schemeClr val="tx1"/>
                          </a:solidFill>
                          <a:effectLst/>
                          <a:latin typeface="DIN 2014"/>
                        </a:rPr>
                        <a:t>SD</a:t>
                      </a:r>
                      <a:endParaRPr lang="en-US" sz="1300" b="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b="0" dirty="0">
                          <a:solidFill>
                            <a:schemeClr val="tx1"/>
                          </a:solidFill>
                          <a:effectLst/>
                          <a:latin typeface="DIN 2014"/>
                        </a:rPr>
                        <a:t>23 (23)</a:t>
                      </a:r>
                      <a:endParaRPr lang="en-US" sz="1300" b="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b="0" dirty="0">
                          <a:solidFill>
                            <a:schemeClr val="tx1"/>
                          </a:solidFill>
                          <a:effectLst/>
                          <a:latin typeface="DIN 2014"/>
                        </a:rPr>
                        <a:t>4 (14)</a:t>
                      </a:r>
                      <a:endParaRPr lang="en-US" sz="1300" b="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b="0" dirty="0">
                          <a:solidFill>
                            <a:schemeClr val="tx1"/>
                          </a:solidFill>
                          <a:effectLst/>
                          <a:latin typeface="DIN 2014"/>
                        </a:rPr>
                        <a:t>19 (27)</a:t>
                      </a:r>
                      <a:endParaRPr lang="en-US" sz="1300" b="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3416189854"/>
                  </a:ext>
                </a:extLst>
              </a:tr>
              <a:tr h="251200">
                <a:tc>
                  <a:txBody>
                    <a:bodyPr/>
                    <a:lstStyle/>
                    <a:p>
                      <a:pPr marL="43180" marR="0" indent="-42545" algn="l">
                        <a:lnSpc>
                          <a:spcPct val="100000"/>
                        </a:lnSpc>
                        <a:spcBef>
                          <a:spcPts val="0"/>
                        </a:spcBef>
                        <a:spcAft>
                          <a:spcPts val="0"/>
                        </a:spcAft>
                      </a:pPr>
                      <a:r>
                        <a:rPr lang="en-US" sz="1300" dirty="0">
                          <a:solidFill>
                            <a:schemeClr val="tx1"/>
                          </a:solidFill>
                          <a:effectLst/>
                          <a:latin typeface="DIN 2014"/>
                        </a:rPr>
                        <a:t>PD</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chemeClr val="tx1"/>
                          </a:solidFill>
                          <a:effectLst/>
                          <a:latin typeface="DIN 2014"/>
                        </a:rPr>
                        <a:t>45 (45)</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chemeClr val="tx1"/>
                          </a:solidFill>
                          <a:effectLst/>
                          <a:latin typeface="DIN 2014"/>
                        </a:rPr>
                        <a:t>20 (71)</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chemeClr val="tx1"/>
                          </a:solidFill>
                          <a:effectLst/>
                          <a:latin typeface="DIN 2014"/>
                        </a:rPr>
                        <a:t>25 (35)</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3377374132"/>
                  </a:ext>
                </a:extLst>
              </a:tr>
              <a:tr h="251200">
                <a:tc>
                  <a:txBody>
                    <a:bodyPr/>
                    <a:lstStyle/>
                    <a:p>
                      <a:pPr marL="43180" marR="0" indent="-42545" algn="l">
                        <a:lnSpc>
                          <a:spcPct val="100000"/>
                        </a:lnSpc>
                        <a:spcBef>
                          <a:spcPts val="0"/>
                        </a:spcBef>
                        <a:spcAft>
                          <a:spcPts val="0"/>
                        </a:spcAft>
                      </a:pPr>
                      <a:r>
                        <a:rPr lang="en-US" sz="1300" baseline="0" dirty="0">
                          <a:solidFill>
                            <a:schemeClr val="tx1"/>
                          </a:solidFill>
                          <a:effectLst/>
                          <a:latin typeface="DIN 2014"/>
                        </a:rPr>
                        <a:t>DCR</a:t>
                      </a:r>
                      <a:endParaRPr lang="en-US" sz="1300" baseline="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baseline="0" dirty="0">
                          <a:solidFill>
                            <a:schemeClr val="tx1"/>
                          </a:solidFill>
                          <a:effectLst/>
                          <a:latin typeface="DIN 2014"/>
                        </a:rPr>
                        <a:t>41 (41)</a:t>
                      </a:r>
                      <a:endParaRPr lang="en-US" sz="1300" baseline="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baseline="0" dirty="0">
                          <a:solidFill>
                            <a:schemeClr val="tx1"/>
                          </a:solidFill>
                          <a:effectLst/>
                          <a:latin typeface="DIN 2014"/>
                        </a:rPr>
                        <a:t>4 (14)</a:t>
                      </a:r>
                      <a:endParaRPr lang="en-US" sz="1300" baseline="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baseline="0" dirty="0">
                          <a:solidFill>
                            <a:schemeClr val="tx1"/>
                          </a:solidFill>
                          <a:effectLst/>
                          <a:latin typeface="DIN 2014"/>
                        </a:rPr>
                        <a:t>37 (52)</a:t>
                      </a:r>
                      <a:endParaRPr lang="en-US" sz="1300" baseline="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1305560018"/>
                  </a:ext>
                </a:extLst>
              </a:tr>
              <a:tr h="251200">
                <a:tc>
                  <a:txBody>
                    <a:bodyPr/>
                    <a:lstStyle/>
                    <a:p>
                      <a:pPr marL="43180" marR="0" indent="-42545" algn="l">
                        <a:lnSpc>
                          <a:spcPct val="100000"/>
                        </a:lnSpc>
                        <a:spcBef>
                          <a:spcPts val="0"/>
                        </a:spcBef>
                        <a:spcAft>
                          <a:spcPts val="0"/>
                        </a:spcAft>
                      </a:pPr>
                      <a:r>
                        <a:rPr lang="en-US" sz="1300" dirty="0">
                          <a:solidFill>
                            <a:schemeClr val="tx1"/>
                          </a:solidFill>
                          <a:effectLst/>
                          <a:latin typeface="DIN 2014"/>
                        </a:rPr>
                        <a:t>NE</a:t>
                      </a:r>
                      <a:r>
                        <a:rPr lang="en-US" sz="1300" baseline="30000" dirty="0">
                          <a:solidFill>
                            <a:schemeClr val="tx1"/>
                          </a:solidFill>
                          <a:effectLst/>
                          <a:latin typeface="DIN 2014"/>
                        </a:rPr>
                        <a:t>†</a:t>
                      </a:r>
                      <a:endParaRPr lang="en-US" sz="1300" baseline="300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chemeClr val="tx1"/>
                          </a:solidFill>
                          <a:effectLst/>
                          <a:latin typeface="DIN 2014"/>
                        </a:rPr>
                        <a:t>13 (13)</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chemeClr val="tx1"/>
                          </a:solidFill>
                          <a:effectLst/>
                          <a:latin typeface="DIN 2014"/>
                        </a:rPr>
                        <a:t>4 (14)</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chemeClr val="tx1"/>
                          </a:solidFill>
                          <a:effectLst/>
                          <a:latin typeface="DIN 2014"/>
                        </a:rPr>
                        <a:t>9 (13)</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2137740632"/>
                  </a:ext>
                </a:extLst>
              </a:tr>
            </a:tbl>
          </a:graphicData>
        </a:graphic>
      </p:graphicFrame>
    </p:spTree>
    <p:extLst>
      <p:ext uri="{BB962C8B-B14F-4D97-AF65-F5344CB8AC3E}">
        <p14:creationId xmlns:p14="http://schemas.microsoft.com/office/powerpoint/2010/main" val="1981076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7880-3DEA-B155-3E5F-F624F9ABED30}"/>
              </a:ext>
            </a:extLst>
          </p:cNvPr>
          <p:cNvSpPr>
            <a:spLocks noGrp="1"/>
          </p:cNvSpPr>
          <p:nvPr>
            <p:ph type="title"/>
          </p:nvPr>
        </p:nvSpPr>
        <p:spPr>
          <a:xfrm>
            <a:off x="1011289" y="0"/>
            <a:ext cx="10515600" cy="1325563"/>
          </a:xfrm>
        </p:spPr>
        <p:txBody>
          <a:bodyPr/>
          <a:lstStyle/>
          <a:p>
            <a:r>
              <a:rPr lang="en-US" sz="3733" dirty="0">
                <a:solidFill>
                  <a:srgbClr val="005030"/>
                </a:solidFill>
                <a:cs typeface="+mn-cs"/>
              </a:rPr>
              <a:t>Efficacy by tumor type (doses ≥ 90µg/kg) </a:t>
            </a:r>
          </a:p>
        </p:txBody>
      </p:sp>
      <p:sp>
        <p:nvSpPr>
          <p:cNvPr id="463" name="Text Placeholder 3">
            <a:extLst>
              <a:ext uri="{FF2B5EF4-FFF2-40B4-BE49-F238E27FC236}">
                <a16:creationId xmlns:a16="http://schemas.microsoft.com/office/drawing/2014/main" id="{8C913001-7F45-5B9D-1409-630998901F94}"/>
              </a:ext>
            </a:extLst>
          </p:cNvPr>
          <p:cNvSpPr txBox="1">
            <a:spLocks/>
          </p:cNvSpPr>
          <p:nvPr/>
        </p:nvSpPr>
        <p:spPr>
          <a:xfrm>
            <a:off x="756898" y="5872236"/>
            <a:ext cx="13277711" cy="607645"/>
          </a:xfrm>
          <a:prstGeom prst="rect">
            <a:avLst/>
          </a:prstGeom>
        </p:spPr>
        <p:txBody>
          <a:bodyPr vert="horz" lIns="121920" tIns="60960" rIns="121920" bIns="6096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Clr>
                <a:prstClr val="white"/>
              </a:buClr>
              <a:buNone/>
              <a:defRPr/>
            </a:pPr>
            <a:r>
              <a:rPr lang="en-US" sz="800" dirty="0">
                <a:solidFill>
                  <a:srgbClr val="005030"/>
                </a:solidFill>
              </a:rPr>
              <a:t>DCR, disease control rate; NE, not evaluable; ep NEC, extrapulmonary neuroendocrine carcinoma; PD, progressive disease; PR, partial response;  SCLC, small-cell lung cancer; SD, stable disease; SOD, sum of diameters</a:t>
            </a:r>
          </a:p>
        </p:txBody>
      </p:sp>
      <p:sp>
        <p:nvSpPr>
          <p:cNvPr id="464" name="TextBox 463">
            <a:extLst>
              <a:ext uri="{FF2B5EF4-FFF2-40B4-BE49-F238E27FC236}">
                <a16:creationId xmlns:a16="http://schemas.microsoft.com/office/drawing/2014/main" id="{0FD1855E-BE51-F15A-8D0E-2646C2AEC28E}"/>
              </a:ext>
            </a:extLst>
          </p:cNvPr>
          <p:cNvSpPr txBox="1"/>
          <p:nvPr/>
        </p:nvSpPr>
        <p:spPr>
          <a:xfrm>
            <a:off x="3717726" y="5309857"/>
            <a:ext cx="8117913" cy="502573"/>
          </a:xfrm>
          <a:prstGeom prst="rect">
            <a:avLst/>
          </a:prstGeom>
          <a:noFill/>
        </p:spPr>
        <p:txBody>
          <a:bodyPr wrap="square" rtlCol="0">
            <a:spAutoFit/>
          </a:bodyPr>
          <a:lstStyle/>
          <a:p>
            <a:pPr defTabSz="1219170">
              <a:defRPr/>
            </a:pPr>
            <a:r>
              <a:rPr lang="en-GB" sz="1333" dirty="0">
                <a:solidFill>
                  <a:schemeClr val="accent6"/>
                </a:solidFill>
                <a:latin typeface="Arial" panose="020B0604020202020204"/>
              </a:rPr>
              <a:t>*Efficacy population: ≥1 post-baseline </a:t>
            </a:r>
            <a:r>
              <a:rPr lang="en-GB" sz="1333" dirty="0" err="1">
                <a:solidFill>
                  <a:schemeClr val="accent6"/>
                </a:solidFill>
                <a:latin typeface="Arial" panose="020B0604020202020204"/>
              </a:rPr>
              <a:t>tumor</a:t>
            </a:r>
            <a:r>
              <a:rPr lang="en-GB" sz="1333" dirty="0">
                <a:solidFill>
                  <a:schemeClr val="accent6"/>
                </a:solidFill>
                <a:latin typeface="Arial" panose="020B0604020202020204"/>
              </a:rPr>
              <a:t> assessment or permanently discontinued prior to </a:t>
            </a:r>
            <a:r>
              <a:rPr lang="en-GB" sz="1333" dirty="0" err="1">
                <a:solidFill>
                  <a:schemeClr val="accent6"/>
                </a:solidFill>
                <a:latin typeface="Arial" panose="020B0604020202020204"/>
              </a:rPr>
              <a:t>tumor</a:t>
            </a:r>
            <a:r>
              <a:rPr lang="en-GB" sz="1333" dirty="0">
                <a:solidFill>
                  <a:schemeClr val="accent6"/>
                </a:solidFill>
                <a:latin typeface="Arial" panose="020B0604020202020204"/>
              </a:rPr>
              <a:t> assessment; responses evaluated per RECIST v1.1 criteria; </a:t>
            </a:r>
            <a:r>
              <a:rPr lang="en-GB" sz="1333" baseline="30000" dirty="0">
                <a:solidFill>
                  <a:schemeClr val="accent6"/>
                </a:solidFill>
                <a:latin typeface="Arial" panose="020B0604020202020204"/>
              </a:rPr>
              <a:t>†</a:t>
            </a:r>
            <a:r>
              <a:rPr lang="en-GB" sz="1333" dirty="0">
                <a:solidFill>
                  <a:schemeClr val="accent6"/>
                </a:solidFill>
                <a:latin typeface="Arial" panose="020B0604020202020204"/>
              </a:rPr>
              <a:t>Discontinued prior to </a:t>
            </a:r>
            <a:r>
              <a:rPr lang="en-GB" sz="1333" dirty="0" err="1">
                <a:solidFill>
                  <a:schemeClr val="accent6"/>
                </a:solidFill>
                <a:latin typeface="Arial" panose="020B0604020202020204"/>
              </a:rPr>
              <a:t>tumor</a:t>
            </a:r>
            <a:r>
              <a:rPr lang="en-GB" sz="1333" dirty="0">
                <a:solidFill>
                  <a:schemeClr val="accent6"/>
                </a:solidFill>
                <a:latin typeface="Arial" panose="020B0604020202020204"/>
              </a:rPr>
              <a:t> assessment </a:t>
            </a:r>
          </a:p>
        </p:txBody>
      </p:sp>
      <p:graphicFrame>
        <p:nvGraphicFramePr>
          <p:cNvPr id="3" name="Table 2">
            <a:extLst>
              <a:ext uri="{FF2B5EF4-FFF2-40B4-BE49-F238E27FC236}">
                <a16:creationId xmlns:a16="http://schemas.microsoft.com/office/drawing/2014/main" id="{21754CD3-362D-463F-D4DB-E679C80A549C}"/>
              </a:ext>
            </a:extLst>
          </p:cNvPr>
          <p:cNvGraphicFramePr>
            <a:graphicFrameLocks noGrp="1"/>
          </p:cNvGraphicFramePr>
          <p:nvPr/>
        </p:nvGraphicFramePr>
        <p:xfrm>
          <a:off x="9108205" y="1158144"/>
          <a:ext cx="2072506" cy="2197673"/>
        </p:xfrm>
        <a:graphic>
          <a:graphicData uri="http://schemas.openxmlformats.org/drawingml/2006/table">
            <a:tbl>
              <a:tblPr firstRow="1" bandRow="1">
                <a:tableStyleId>{B301B821-A1FF-4177-AEE7-76D212191A09}</a:tableStyleId>
              </a:tblPr>
              <a:tblGrid>
                <a:gridCol w="678157">
                  <a:extLst>
                    <a:ext uri="{9D8B030D-6E8A-4147-A177-3AD203B41FA5}">
                      <a16:colId xmlns:a16="http://schemas.microsoft.com/office/drawing/2014/main" val="699005756"/>
                    </a:ext>
                  </a:extLst>
                </a:gridCol>
                <a:gridCol w="1394349">
                  <a:extLst>
                    <a:ext uri="{9D8B030D-6E8A-4147-A177-3AD203B41FA5}">
                      <a16:colId xmlns:a16="http://schemas.microsoft.com/office/drawing/2014/main" val="2581331232"/>
                    </a:ext>
                  </a:extLst>
                </a:gridCol>
              </a:tblGrid>
              <a:tr h="69863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GB" sz="1300" b="1" dirty="0">
                          <a:latin typeface="DIN 2014"/>
                        </a:rPr>
                        <a:t>n, (%)</a:t>
                      </a:r>
                      <a:endParaRPr lang="en-GB" sz="1300" b="1">
                        <a:latin typeface="DIN 2014"/>
                        <a:cs typeface="Arial"/>
                      </a:endParaRPr>
                    </a:p>
                  </a:txBody>
                  <a:tcPr marL="24000" marR="24000" marT="24000" marB="24000" anchor="ct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GB" sz="1300" b="1" dirty="0">
                          <a:latin typeface="DIN 2014"/>
                        </a:rPr>
                        <a:t>SCLC</a:t>
                      </a:r>
                    </a:p>
                    <a:p>
                      <a:pPr algn="ctr"/>
                      <a:r>
                        <a:rPr lang="en-GB" sz="1300" b="1" dirty="0">
                          <a:latin typeface="DIN 2014"/>
                        </a:rPr>
                        <a:t>(n=39; 100%)*</a:t>
                      </a:r>
                      <a:endParaRPr lang="en-GB" sz="1300" b="1">
                        <a:latin typeface="DIN 2014"/>
                        <a:cs typeface="Arial"/>
                      </a:endParaRPr>
                    </a:p>
                  </a:txBody>
                  <a:tcPr marL="24000" marR="24000" marT="24000" marB="24000" anchor="ctr"/>
                </a:tc>
                <a:extLst>
                  <a:ext uri="{0D108BD9-81ED-4DB2-BD59-A6C34878D82A}">
                    <a16:rowId xmlns:a16="http://schemas.microsoft.com/office/drawing/2014/main" val="1116797402"/>
                  </a:ext>
                </a:extLst>
              </a:tr>
              <a:tr h="299808">
                <a:tc>
                  <a:txBody>
                    <a:bodyPr/>
                    <a:lstStyle>
                      <a:lvl1pPr marL="0" algn="l" defTabSz="1728088" rtl="0" eaLnBrk="1" latinLnBrk="0" hangingPunct="1">
                        <a:defRPr sz="3415" kern="1200">
                          <a:solidFill>
                            <a:schemeClr val="dk1"/>
                          </a:solidFill>
                          <a:latin typeface="Arial"/>
                        </a:defRPr>
                      </a:lvl1pPr>
                      <a:lvl2pPr marL="864045" algn="l" defTabSz="1728088" rtl="0" eaLnBrk="1" latinLnBrk="0" hangingPunct="1">
                        <a:defRPr sz="3415" kern="1200">
                          <a:solidFill>
                            <a:schemeClr val="dk1"/>
                          </a:solidFill>
                          <a:latin typeface="Arial"/>
                        </a:defRPr>
                      </a:lvl2pPr>
                      <a:lvl3pPr marL="1728088" algn="l" defTabSz="1728088" rtl="0" eaLnBrk="1" latinLnBrk="0" hangingPunct="1">
                        <a:defRPr sz="3415" kern="1200">
                          <a:solidFill>
                            <a:schemeClr val="dk1"/>
                          </a:solidFill>
                          <a:latin typeface="Arial"/>
                        </a:defRPr>
                      </a:lvl3pPr>
                      <a:lvl4pPr marL="2592133" algn="l" defTabSz="1728088" rtl="0" eaLnBrk="1" latinLnBrk="0" hangingPunct="1">
                        <a:defRPr sz="3415" kern="1200">
                          <a:solidFill>
                            <a:schemeClr val="dk1"/>
                          </a:solidFill>
                          <a:latin typeface="Arial"/>
                        </a:defRPr>
                      </a:lvl4pPr>
                      <a:lvl5pPr marL="3456177" algn="l" defTabSz="1728088" rtl="0" eaLnBrk="1" latinLnBrk="0" hangingPunct="1">
                        <a:defRPr sz="3415" kern="1200">
                          <a:solidFill>
                            <a:schemeClr val="dk1"/>
                          </a:solidFill>
                          <a:latin typeface="Arial"/>
                        </a:defRPr>
                      </a:lvl5pPr>
                      <a:lvl6pPr marL="4320221" algn="l" defTabSz="1728088" rtl="0" eaLnBrk="1" latinLnBrk="0" hangingPunct="1">
                        <a:defRPr sz="3415" kern="1200">
                          <a:solidFill>
                            <a:schemeClr val="dk1"/>
                          </a:solidFill>
                          <a:latin typeface="Arial"/>
                        </a:defRPr>
                      </a:lvl6pPr>
                      <a:lvl7pPr marL="5184266" algn="l" defTabSz="1728088" rtl="0" eaLnBrk="1" latinLnBrk="0" hangingPunct="1">
                        <a:defRPr sz="3415" kern="1200">
                          <a:solidFill>
                            <a:schemeClr val="dk1"/>
                          </a:solidFill>
                          <a:latin typeface="Arial"/>
                        </a:defRPr>
                      </a:lvl7pPr>
                      <a:lvl8pPr marL="6048310" algn="l" defTabSz="1728088" rtl="0" eaLnBrk="1" latinLnBrk="0" hangingPunct="1">
                        <a:defRPr sz="3415" kern="1200">
                          <a:solidFill>
                            <a:schemeClr val="dk1"/>
                          </a:solidFill>
                          <a:latin typeface="Arial"/>
                        </a:defRPr>
                      </a:lvl8pPr>
                      <a:lvl9pPr marL="6912354" algn="l" defTabSz="1728088" rtl="0" eaLnBrk="1" latinLnBrk="0" hangingPunct="1">
                        <a:defRPr sz="3415" kern="1200">
                          <a:solidFill>
                            <a:schemeClr val="dk1"/>
                          </a:solidFill>
                          <a:latin typeface="Arial"/>
                        </a:defRPr>
                      </a:lvl9pPr>
                    </a:lstStyle>
                    <a:p>
                      <a:pPr marL="43180" marR="0" indent="-42545" algn="ctr">
                        <a:lnSpc>
                          <a:spcPct val="100000"/>
                        </a:lnSpc>
                        <a:spcBef>
                          <a:spcPts val="0"/>
                        </a:spcBef>
                        <a:spcAft>
                          <a:spcPts val="0"/>
                        </a:spcAft>
                      </a:pPr>
                      <a:r>
                        <a:rPr lang="en-US" sz="1300" baseline="0" dirty="0">
                          <a:solidFill>
                            <a:schemeClr val="tx1"/>
                          </a:solidFill>
                          <a:effectLst/>
                          <a:latin typeface="DIN 2014"/>
                        </a:rPr>
                        <a:t>PR</a:t>
                      </a:r>
                      <a:endParaRPr lang="en-US" sz="1300" baseline="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42545" marR="0" indent="-42545" algn="ctr">
                        <a:lnSpc>
                          <a:spcPct val="100000"/>
                        </a:lnSpc>
                        <a:spcBef>
                          <a:spcPts val="0"/>
                        </a:spcBef>
                        <a:spcAft>
                          <a:spcPts val="0"/>
                        </a:spcAft>
                      </a:pPr>
                      <a:r>
                        <a:rPr lang="en-US" sz="1300" dirty="0">
                          <a:solidFill>
                            <a:schemeClr val="tx1"/>
                          </a:solidFill>
                          <a:effectLst/>
                          <a:latin typeface="DIN 2014"/>
                        </a:rPr>
                        <a:t>10 (26)</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3344751091"/>
                  </a:ext>
                </a:extLst>
              </a:tr>
              <a:tr h="299808">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43180" marR="0" indent="-42545" algn="ctr">
                        <a:lnSpc>
                          <a:spcPct val="100000"/>
                        </a:lnSpc>
                        <a:spcBef>
                          <a:spcPts val="0"/>
                        </a:spcBef>
                        <a:spcAft>
                          <a:spcPts val="0"/>
                        </a:spcAft>
                      </a:pPr>
                      <a:r>
                        <a:rPr lang="en-US" sz="1300" b="0" dirty="0">
                          <a:solidFill>
                            <a:schemeClr val="tx1"/>
                          </a:solidFill>
                          <a:effectLst/>
                          <a:latin typeface="DIN 2014"/>
                        </a:rPr>
                        <a:t>SD</a:t>
                      </a:r>
                      <a:endParaRPr lang="en-US" sz="1300" b="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42545" marR="0" indent="-42545" algn="ctr">
                        <a:lnSpc>
                          <a:spcPct val="100000"/>
                        </a:lnSpc>
                        <a:spcBef>
                          <a:spcPts val="0"/>
                        </a:spcBef>
                        <a:spcAft>
                          <a:spcPts val="0"/>
                        </a:spcAft>
                      </a:pPr>
                      <a:r>
                        <a:rPr lang="en-US" sz="1300" b="0" dirty="0">
                          <a:solidFill>
                            <a:schemeClr val="tx1"/>
                          </a:solidFill>
                          <a:effectLst/>
                          <a:latin typeface="DIN 2014"/>
                        </a:rPr>
                        <a:t>10 (26)</a:t>
                      </a:r>
                      <a:endParaRPr lang="en-US" sz="1300" b="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3416189854"/>
                  </a:ext>
                </a:extLst>
              </a:tr>
              <a:tr h="299808">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43180" marR="0" indent="-42545" algn="ctr">
                        <a:lnSpc>
                          <a:spcPct val="100000"/>
                        </a:lnSpc>
                        <a:spcBef>
                          <a:spcPts val="0"/>
                        </a:spcBef>
                        <a:spcAft>
                          <a:spcPts val="0"/>
                        </a:spcAft>
                      </a:pPr>
                      <a:r>
                        <a:rPr lang="en-US" sz="1300" dirty="0">
                          <a:solidFill>
                            <a:schemeClr val="tx1"/>
                          </a:solidFill>
                          <a:effectLst/>
                          <a:latin typeface="DIN 2014"/>
                        </a:rPr>
                        <a:t>PD</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42545" marR="0" indent="-42545" algn="ctr">
                        <a:lnSpc>
                          <a:spcPct val="100000"/>
                        </a:lnSpc>
                        <a:spcBef>
                          <a:spcPts val="0"/>
                        </a:spcBef>
                        <a:spcAft>
                          <a:spcPts val="0"/>
                        </a:spcAft>
                      </a:pPr>
                      <a:r>
                        <a:rPr lang="en-US" sz="1300" dirty="0">
                          <a:solidFill>
                            <a:schemeClr val="tx1"/>
                          </a:solidFill>
                          <a:effectLst/>
                          <a:latin typeface="DIN 2014"/>
                        </a:rPr>
                        <a:t>12 (31)</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3377374132"/>
                  </a:ext>
                </a:extLst>
              </a:tr>
              <a:tr h="299808">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43180" marR="0" indent="-42545" algn="ctr">
                        <a:lnSpc>
                          <a:spcPct val="100000"/>
                        </a:lnSpc>
                        <a:spcBef>
                          <a:spcPts val="0"/>
                        </a:spcBef>
                        <a:spcAft>
                          <a:spcPts val="0"/>
                        </a:spcAft>
                      </a:pPr>
                      <a:r>
                        <a:rPr lang="en-US" sz="1300" baseline="0" dirty="0">
                          <a:solidFill>
                            <a:schemeClr val="tx1"/>
                          </a:solidFill>
                          <a:effectLst/>
                          <a:latin typeface="DIN 2014"/>
                        </a:rPr>
                        <a:t>DCR</a:t>
                      </a:r>
                      <a:endParaRPr lang="en-US" sz="1300" baseline="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42545" marR="0" indent="-42545" algn="ctr">
                        <a:lnSpc>
                          <a:spcPct val="100000"/>
                        </a:lnSpc>
                        <a:spcBef>
                          <a:spcPts val="0"/>
                        </a:spcBef>
                        <a:spcAft>
                          <a:spcPts val="0"/>
                        </a:spcAft>
                      </a:pPr>
                      <a:r>
                        <a:rPr lang="en-US" sz="1300" baseline="0" dirty="0">
                          <a:solidFill>
                            <a:schemeClr val="tx1"/>
                          </a:solidFill>
                          <a:effectLst/>
                          <a:latin typeface="DIN 2014"/>
                        </a:rPr>
                        <a:t>20 (51)</a:t>
                      </a:r>
                      <a:endParaRPr lang="en-US" sz="1300" baseline="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3458183705"/>
                  </a:ext>
                </a:extLst>
              </a:tr>
              <a:tr h="299808">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43180" marR="0" indent="-42545" algn="ctr">
                        <a:lnSpc>
                          <a:spcPct val="100000"/>
                        </a:lnSpc>
                        <a:spcBef>
                          <a:spcPts val="0"/>
                        </a:spcBef>
                        <a:spcAft>
                          <a:spcPts val="0"/>
                        </a:spcAft>
                      </a:pPr>
                      <a:r>
                        <a:rPr lang="en-US" sz="1300" dirty="0">
                          <a:solidFill>
                            <a:schemeClr val="tx1"/>
                          </a:solidFill>
                          <a:effectLst/>
                          <a:latin typeface="DIN 2014"/>
                        </a:rPr>
                        <a:t>NE</a:t>
                      </a:r>
                      <a:r>
                        <a:rPr lang="en-US" sz="1300" baseline="30000" dirty="0">
                          <a:solidFill>
                            <a:schemeClr val="tx1"/>
                          </a:solidFill>
                          <a:effectLst/>
                          <a:latin typeface="DIN 2014"/>
                        </a:rPr>
                        <a:t>†</a:t>
                      </a:r>
                      <a:endParaRPr lang="en-US" sz="1300" baseline="300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marL="42545" marR="0" indent="-42545" algn="ctr">
                        <a:lnSpc>
                          <a:spcPct val="100000"/>
                        </a:lnSpc>
                        <a:spcBef>
                          <a:spcPts val="0"/>
                        </a:spcBef>
                        <a:spcAft>
                          <a:spcPts val="0"/>
                        </a:spcAft>
                      </a:pPr>
                      <a:r>
                        <a:rPr lang="en-US" sz="1300" dirty="0">
                          <a:solidFill>
                            <a:schemeClr val="tx1"/>
                          </a:solidFill>
                          <a:effectLst/>
                          <a:latin typeface="DIN 2014"/>
                        </a:rPr>
                        <a:t>7 (18)</a:t>
                      </a:r>
                      <a:endParaRPr lang="en-US" sz="130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2137740632"/>
                  </a:ext>
                </a:extLst>
              </a:tr>
            </a:tbl>
          </a:graphicData>
        </a:graphic>
      </p:graphicFrame>
      <p:sp>
        <p:nvSpPr>
          <p:cNvPr id="1057" name="TextBox 1056">
            <a:extLst>
              <a:ext uri="{FF2B5EF4-FFF2-40B4-BE49-F238E27FC236}">
                <a16:creationId xmlns:a16="http://schemas.microsoft.com/office/drawing/2014/main" id="{9CA6BF19-4BB8-D6E9-D5F4-CC917F74D175}"/>
              </a:ext>
            </a:extLst>
          </p:cNvPr>
          <p:cNvSpPr txBox="1"/>
          <p:nvPr/>
        </p:nvSpPr>
        <p:spPr>
          <a:xfrm>
            <a:off x="2123279" y="1543931"/>
            <a:ext cx="5205935" cy="225767"/>
          </a:xfrm>
          <a:prstGeom prst="rect">
            <a:avLst/>
          </a:prstGeom>
          <a:noFill/>
        </p:spPr>
        <p:txBody>
          <a:bodyPr wrap="square" tIns="0" bIns="0" rtlCol="0">
            <a:spAutoFit/>
          </a:bodyPr>
          <a:lstStyle/>
          <a:p>
            <a:pPr algn="ctr" defTabSz="1219170">
              <a:defRPr/>
            </a:pPr>
            <a:r>
              <a:rPr lang="en-GB" sz="1467" b="1">
                <a:solidFill>
                  <a:schemeClr val="accent6"/>
                </a:solidFill>
                <a:latin typeface="Arial" panose="020B0604020202020204"/>
              </a:rPr>
              <a:t>SCLC</a:t>
            </a:r>
          </a:p>
        </p:txBody>
      </p:sp>
      <p:cxnSp>
        <p:nvCxnSpPr>
          <p:cNvPr id="1058" name="Straight Connector 1057">
            <a:extLst>
              <a:ext uri="{FF2B5EF4-FFF2-40B4-BE49-F238E27FC236}">
                <a16:creationId xmlns:a16="http://schemas.microsoft.com/office/drawing/2014/main" id="{C6E10600-9A52-2836-3568-06D2F4561578}"/>
              </a:ext>
            </a:extLst>
          </p:cNvPr>
          <p:cNvCxnSpPr>
            <a:cxnSpLocks/>
          </p:cNvCxnSpPr>
          <p:nvPr/>
        </p:nvCxnSpPr>
        <p:spPr>
          <a:xfrm>
            <a:off x="2026120" y="3563945"/>
            <a:ext cx="955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E9E2580C-A81F-470C-A198-41848593D2BE}"/>
              </a:ext>
            </a:extLst>
          </p:cNvPr>
          <p:cNvCxnSpPr>
            <a:cxnSpLocks/>
          </p:cNvCxnSpPr>
          <p:nvPr/>
        </p:nvCxnSpPr>
        <p:spPr>
          <a:xfrm>
            <a:off x="2026120" y="2774329"/>
            <a:ext cx="955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D173C1A2-477E-B53A-EFC3-7702F2C22047}"/>
              </a:ext>
            </a:extLst>
          </p:cNvPr>
          <p:cNvCxnSpPr>
            <a:cxnSpLocks/>
          </p:cNvCxnSpPr>
          <p:nvPr/>
        </p:nvCxnSpPr>
        <p:spPr>
          <a:xfrm>
            <a:off x="2026120" y="1984711"/>
            <a:ext cx="955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286213D9-1D48-C63F-0F29-20E501CF57D9}"/>
              </a:ext>
            </a:extLst>
          </p:cNvPr>
          <p:cNvCxnSpPr>
            <a:cxnSpLocks/>
          </p:cNvCxnSpPr>
          <p:nvPr/>
        </p:nvCxnSpPr>
        <p:spPr>
          <a:xfrm>
            <a:off x="2026120" y="4353564"/>
            <a:ext cx="955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62" name="TextBox 1061">
            <a:extLst>
              <a:ext uri="{FF2B5EF4-FFF2-40B4-BE49-F238E27FC236}">
                <a16:creationId xmlns:a16="http://schemas.microsoft.com/office/drawing/2014/main" id="{6858B0F8-FEF6-4C9E-B143-A81DCCEC1F9C}"/>
              </a:ext>
            </a:extLst>
          </p:cNvPr>
          <p:cNvSpPr txBox="1"/>
          <p:nvPr/>
        </p:nvSpPr>
        <p:spPr>
          <a:xfrm>
            <a:off x="1512756" y="1884719"/>
            <a:ext cx="510536" cy="225767"/>
          </a:xfrm>
          <a:prstGeom prst="rect">
            <a:avLst/>
          </a:prstGeom>
          <a:noFill/>
        </p:spPr>
        <p:txBody>
          <a:bodyPr wrap="square" lIns="0" tIns="0" rIns="48000" bIns="0" rtlCol="0">
            <a:spAutoFit/>
          </a:bodyPr>
          <a:lstStyle/>
          <a:p>
            <a:pPr algn="r" defTabSz="1219170">
              <a:defRPr/>
            </a:pPr>
            <a:r>
              <a:rPr lang="en-GB" sz="1467">
                <a:solidFill>
                  <a:schemeClr val="accent6"/>
                </a:solidFill>
                <a:latin typeface="Arial" panose="020B0604020202020204"/>
              </a:rPr>
              <a:t>100</a:t>
            </a:r>
          </a:p>
        </p:txBody>
      </p:sp>
      <p:sp>
        <p:nvSpPr>
          <p:cNvPr id="1063" name="TextBox 1062">
            <a:extLst>
              <a:ext uri="{FF2B5EF4-FFF2-40B4-BE49-F238E27FC236}">
                <a16:creationId xmlns:a16="http://schemas.microsoft.com/office/drawing/2014/main" id="{EE23541C-AEC3-9DFD-E5E5-6818027573BE}"/>
              </a:ext>
            </a:extLst>
          </p:cNvPr>
          <p:cNvSpPr txBox="1"/>
          <p:nvPr/>
        </p:nvSpPr>
        <p:spPr>
          <a:xfrm>
            <a:off x="1512756" y="2675359"/>
            <a:ext cx="510536" cy="225767"/>
          </a:xfrm>
          <a:prstGeom prst="rect">
            <a:avLst/>
          </a:prstGeom>
          <a:noFill/>
        </p:spPr>
        <p:txBody>
          <a:bodyPr wrap="square" lIns="0" tIns="0" rIns="48000" bIns="0" rtlCol="0">
            <a:spAutoFit/>
          </a:bodyPr>
          <a:lstStyle/>
          <a:p>
            <a:pPr algn="r" defTabSz="1219170">
              <a:defRPr/>
            </a:pPr>
            <a:r>
              <a:rPr lang="en-GB" sz="1467">
                <a:solidFill>
                  <a:schemeClr val="accent6"/>
                </a:solidFill>
                <a:latin typeface="Arial" panose="020B0604020202020204"/>
              </a:rPr>
              <a:t>50</a:t>
            </a:r>
          </a:p>
        </p:txBody>
      </p:sp>
      <p:sp>
        <p:nvSpPr>
          <p:cNvPr id="1064" name="TextBox 1063">
            <a:extLst>
              <a:ext uri="{FF2B5EF4-FFF2-40B4-BE49-F238E27FC236}">
                <a16:creationId xmlns:a16="http://schemas.microsoft.com/office/drawing/2014/main" id="{28CE929D-AB4E-69F1-A54D-413037863A13}"/>
              </a:ext>
            </a:extLst>
          </p:cNvPr>
          <p:cNvSpPr txBox="1"/>
          <p:nvPr/>
        </p:nvSpPr>
        <p:spPr>
          <a:xfrm>
            <a:off x="1512756" y="3427521"/>
            <a:ext cx="510536" cy="225767"/>
          </a:xfrm>
          <a:prstGeom prst="rect">
            <a:avLst/>
          </a:prstGeom>
          <a:noFill/>
        </p:spPr>
        <p:txBody>
          <a:bodyPr wrap="square" lIns="0" tIns="0" rIns="48000" bIns="0" rtlCol="0">
            <a:spAutoFit/>
          </a:bodyPr>
          <a:lstStyle/>
          <a:p>
            <a:pPr algn="r" defTabSz="1219170">
              <a:defRPr/>
            </a:pPr>
            <a:r>
              <a:rPr lang="en-GB" sz="1467">
                <a:solidFill>
                  <a:schemeClr val="accent6"/>
                </a:solidFill>
                <a:latin typeface="Arial" panose="020B0604020202020204"/>
              </a:rPr>
              <a:t>0</a:t>
            </a:r>
          </a:p>
        </p:txBody>
      </p:sp>
      <p:sp>
        <p:nvSpPr>
          <p:cNvPr id="1065" name="TextBox 1064">
            <a:extLst>
              <a:ext uri="{FF2B5EF4-FFF2-40B4-BE49-F238E27FC236}">
                <a16:creationId xmlns:a16="http://schemas.microsoft.com/office/drawing/2014/main" id="{463633A5-5939-D33C-3292-CFA3312DA613}"/>
              </a:ext>
            </a:extLst>
          </p:cNvPr>
          <p:cNvSpPr txBox="1"/>
          <p:nvPr/>
        </p:nvSpPr>
        <p:spPr>
          <a:xfrm>
            <a:off x="1512756" y="4253138"/>
            <a:ext cx="510536" cy="225767"/>
          </a:xfrm>
          <a:prstGeom prst="rect">
            <a:avLst/>
          </a:prstGeom>
          <a:noFill/>
        </p:spPr>
        <p:txBody>
          <a:bodyPr wrap="square" lIns="0" tIns="0" rIns="48000" bIns="0" rtlCol="0">
            <a:spAutoFit/>
          </a:bodyPr>
          <a:lstStyle/>
          <a:p>
            <a:pPr algn="r" defTabSz="1219170">
              <a:defRPr/>
            </a:pPr>
            <a:r>
              <a:rPr lang="en-GB" sz="1467" dirty="0">
                <a:solidFill>
                  <a:schemeClr val="accent6"/>
                </a:solidFill>
                <a:latin typeface="Arial" panose="020B0604020202020204"/>
              </a:rPr>
              <a:t>-50</a:t>
            </a:r>
          </a:p>
        </p:txBody>
      </p:sp>
      <p:sp>
        <p:nvSpPr>
          <p:cNvPr id="1066" name="TextBox 1065">
            <a:extLst>
              <a:ext uri="{FF2B5EF4-FFF2-40B4-BE49-F238E27FC236}">
                <a16:creationId xmlns:a16="http://schemas.microsoft.com/office/drawing/2014/main" id="{E55AB363-0DC5-EFB3-C678-C5BE18F1AB8C}"/>
              </a:ext>
            </a:extLst>
          </p:cNvPr>
          <p:cNvSpPr txBox="1"/>
          <p:nvPr/>
        </p:nvSpPr>
        <p:spPr>
          <a:xfrm>
            <a:off x="1440153" y="5051122"/>
            <a:ext cx="583143" cy="225767"/>
          </a:xfrm>
          <a:prstGeom prst="rect">
            <a:avLst/>
          </a:prstGeom>
          <a:noFill/>
        </p:spPr>
        <p:txBody>
          <a:bodyPr wrap="square" lIns="0" tIns="0" rIns="48000" bIns="0" rtlCol="0">
            <a:spAutoFit/>
          </a:bodyPr>
          <a:lstStyle/>
          <a:p>
            <a:pPr algn="r" defTabSz="1219170">
              <a:defRPr/>
            </a:pPr>
            <a:r>
              <a:rPr lang="en-GB" sz="1467">
                <a:solidFill>
                  <a:schemeClr val="accent6"/>
                </a:solidFill>
                <a:latin typeface="Arial" panose="020B0604020202020204"/>
              </a:rPr>
              <a:t>-100</a:t>
            </a:r>
          </a:p>
        </p:txBody>
      </p:sp>
      <p:sp>
        <p:nvSpPr>
          <p:cNvPr id="1067" name="Freeform: Shape 1066">
            <a:extLst>
              <a:ext uri="{FF2B5EF4-FFF2-40B4-BE49-F238E27FC236}">
                <a16:creationId xmlns:a16="http://schemas.microsoft.com/office/drawing/2014/main" id="{5D845920-C995-DBA8-3A64-C389EC8EB3C0}"/>
              </a:ext>
            </a:extLst>
          </p:cNvPr>
          <p:cNvSpPr/>
          <p:nvPr/>
        </p:nvSpPr>
        <p:spPr>
          <a:xfrm>
            <a:off x="2146403" y="2470683"/>
            <a:ext cx="140016" cy="1092399"/>
          </a:xfrm>
          <a:custGeom>
            <a:avLst/>
            <a:gdLst>
              <a:gd name="connsiteX0" fmla="*/ 0 w 94920"/>
              <a:gd name="connsiteY0" fmla="*/ 0 h 1357953"/>
              <a:gd name="connsiteX1" fmla="*/ 94920 w 94920"/>
              <a:gd name="connsiteY1" fmla="*/ 0 h 1357953"/>
              <a:gd name="connsiteX2" fmla="*/ 94920 w 94920"/>
              <a:gd name="connsiteY2" fmla="*/ 1357953 h 1357953"/>
              <a:gd name="connsiteX3" fmla="*/ 0 w 94920"/>
              <a:gd name="connsiteY3" fmla="*/ 1357953 h 1357953"/>
            </a:gdLst>
            <a:ahLst/>
            <a:cxnLst>
              <a:cxn ang="0">
                <a:pos x="connsiteX0" y="connsiteY0"/>
              </a:cxn>
              <a:cxn ang="0">
                <a:pos x="connsiteX1" y="connsiteY1"/>
              </a:cxn>
              <a:cxn ang="0">
                <a:pos x="connsiteX2" y="connsiteY2"/>
              </a:cxn>
              <a:cxn ang="0">
                <a:pos x="connsiteX3" y="connsiteY3"/>
              </a:cxn>
            </a:cxnLst>
            <a:rect l="l" t="t" r="r" b="b"/>
            <a:pathLst>
              <a:path w="94920" h="1357953">
                <a:moveTo>
                  <a:pt x="0" y="0"/>
                </a:moveTo>
                <a:lnTo>
                  <a:pt x="94920" y="0"/>
                </a:lnTo>
                <a:lnTo>
                  <a:pt x="94920" y="1357953"/>
                </a:lnTo>
                <a:lnTo>
                  <a:pt x="0" y="1357953"/>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68" name="Freeform: Shape 1067">
            <a:extLst>
              <a:ext uri="{FF2B5EF4-FFF2-40B4-BE49-F238E27FC236}">
                <a16:creationId xmlns:a16="http://schemas.microsoft.com/office/drawing/2014/main" id="{7A9DC603-CA90-7D16-2870-09728007D2EB}"/>
              </a:ext>
            </a:extLst>
          </p:cNvPr>
          <p:cNvSpPr/>
          <p:nvPr/>
        </p:nvSpPr>
        <p:spPr>
          <a:xfrm>
            <a:off x="2307859" y="2561987"/>
            <a:ext cx="140016" cy="1001197"/>
          </a:xfrm>
          <a:custGeom>
            <a:avLst/>
            <a:gdLst>
              <a:gd name="connsiteX0" fmla="*/ 0 w 94920"/>
              <a:gd name="connsiteY0" fmla="*/ 0 h 1244579"/>
              <a:gd name="connsiteX1" fmla="*/ 94920 w 94920"/>
              <a:gd name="connsiteY1" fmla="*/ 0 h 1244579"/>
              <a:gd name="connsiteX2" fmla="*/ 94920 w 94920"/>
              <a:gd name="connsiteY2" fmla="*/ 1244580 h 1244579"/>
              <a:gd name="connsiteX3" fmla="*/ 0 w 94920"/>
              <a:gd name="connsiteY3" fmla="*/ 1244580 h 1244579"/>
            </a:gdLst>
            <a:ahLst/>
            <a:cxnLst>
              <a:cxn ang="0">
                <a:pos x="connsiteX0" y="connsiteY0"/>
              </a:cxn>
              <a:cxn ang="0">
                <a:pos x="connsiteX1" y="connsiteY1"/>
              </a:cxn>
              <a:cxn ang="0">
                <a:pos x="connsiteX2" y="connsiteY2"/>
              </a:cxn>
              <a:cxn ang="0">
                <a:pos x="connsiteX3" y="connsiteY3"/>
              </a:cxn>
            </a:cxnLst>
            <a:rect l="l" t="t" r="r" b="b"/>
            <a:pathLst>
              <a:path w="94920" h="1244579">
                <a:moveTo>
                  <a:pt x="0" y="0"/>
                </a:moveTo>
                <a:lnTo>
                  <a:pt x="94920" y="0"/>
                </a:lnTo>
                <a:lnTo>
                  <a:pt x="94920" y="1244580"/>
                </a:lnTo>
                <a:lnTo>
                  <a:pt x="0" y="1244580"/>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69" name="Freeform: Shape 1068">
            <a:extLst>
              <a:ext uri="{FF2B5EF4-FFF2-40B4-BE49-F238E27FC236}">
                <a16:creationId xmlns:a16="http://schemas.microsoft.com/office/drawing/2014/main" id="{4B136D6C-EB65-EC09-C8DC-141E22ECFB6D}"/>
              </a:ext>
            </a:extLst>
          </p:cNvPr>
          <p:cNvSpPr/>
          <p:nvPr/>
        </p:nvSpPr>
        <p:spPr>
          <a:xfrm>
            <a:off x="2469313" y="3031830"/>
            <a:ext cx="140016" cy="531253"/>
          </a:xfrm>
          <a:custGeom>
            <a:avLst/>
            <a:gdLst>
              <a:gd name="connsiteX0" fmla="*/ 0 w 94920"/>
              <a:gd name="connsiteY0" fmla="*/ 0 h 660396"/>
              <a:gd name="connsiteX1" fmla="*/ 94920 w 94920"/>
              <a:gd name="connsiteY1" fmla="*/ 0 h 660396"/>
              <a:gd name="connsiteX2" fmla="*/ 94920 w 94920"/>
              <a:gd name="connsiteY2" fmla="*/ 660397 h 660396"/>
              <a:gd name="connsiteX3" fmla="*/ 0 w 94920"/>
              <a:gd name="connsiteY3" fmla="*/ 660397 h 660396"/>
            </a:gdLst>
            <a:ahLst/>
            <a:cxnLst>
              <a:cxn ang="0">
                <a:pos x="connsiteX0" y="connsiteY0"/>
              </a:cxn>
              <a:cxn ang="0">
                <a:pos x="connsiteX1" y="connsiteY1"/>
              </a:cxn>
              <a:cxn ang="0">
                <a:pos x="connsiteX2" y="connsiteY2"/>
              </a:cxn>
              <a:cxn ang="0">
                <a:pos x="connsiteX3" y="connsiteY3"/>
              </a:cxn>
            </a:cxnLst>
            <a:rect l="l" t="t" r="r" b="b"/>
            <a:pathLst>
              <a:path w="94920" h="660396">
                <a:moveTo>
                  <a:pt x="0" y="0"/>
                </a:moveTo>
                <a:lnTo>
                  <a:pt x="94920" y="0"/>
                </a:lnTo>
                <a:lnTo>
                  <a:pt x="94920" y="660397"/>
                </a:lnTo>
                <a:lnTo>
                  <a:pt x="0" y="660397"/>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70" name="Freeform: Shape 1069">
            <a:extLst>
              <a:ext uri="{FF2B5EF4-FFF2-40B4-BE49-F238E27FC236}">
                <a16:creationId xmlns:a16="http://schemas.microsoft.com/office/drawing/2014/main" id="{156DEBAF-DE8C-67E2-552F-298DFCB15A74}"/>
              </a:ext>
            </a:extLst>
          </p:cNvPr>
          <p:cNvSpPr/>
          <p:nvPr/>
        </p:nvSpPr>
        <p:spPr>
          <a:xfrm>
            <a:off x="2630584" y="3136759"/>
            <a:ext cx="140016" cy="426325"/>
          </a:xfrm>
          <a:custGeom>
            <a:avLst/>
            <a:gdLst>
              <a:gd name="connsiteX0" fmla="*/ 0 w 94920"/>
              <a:gd name="connsiteY0" fmla="*/ 0 h 529960"/>
              <a:gd name="connsiteX1" fmla="*/ 94920 w 94920"/>
              <a:gd name="connsiteY1" fmla="*/ 0 h 529960"/>
              <a:gd name="connsiteX2" fmla="*/ 94920 w 94920"/>
              <a:gd name="connsiteY2" fmla="*/ 529961 h 529960"/>
              <a:gd name="connsiteX3" fmla="*/ 0 w 94920"/>
              <a:gd name="connsiteY3" fmla="*/ 529961 h 529960"/>
            </a:gdLst>
            <a:ahLst/>
            <a:cxnLst>
              <a:cxn ang="0">
                <a:pos x="connsiteX0" y="connsiteY0"/>
              </a:cxn>
              <a:cxn ang="0">
                <a:pos x="connsiteX1" y="connsiteY1"/>
              </a:cxn>
              <a:cxn ang="0">
                <a:pos x="connsiteX2" y="connsiteY2"/>
              </a:cxn>
              <a:cxn ang="0">
                <a:pos x="connsiteX3" y="connsiteY3"/>
              </a:cxn>
            </a:cxnLst>
            <a:rect l="l" t="t" r="r" b="b"/>
            <a:pathLst>
              <a:path w="94920" h="529960">
                <a:moveTo>
                  <a:pt x="0" y="0"/>
                </a:moveTo>
                <a:lnTo>
                  <a:pt x="94920" y="0"/>
                </a:lnTo>
                <a:lnTo>
                  <a:pt x="94920" y="529961"/>
                </a:lnTo>
                <a:lnTo>
                  <a:pt x="0" y="529961"/>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71" name="Freeform: Shape 1070">
            <a:extLst>
              <a:ext uri="{FF2B5EF4-FFF2-40B4-BE49-F238E27FC236}">
                <a16:creationId xmlns:a16="http://schemas.microsoft.com/office/drawing/2014/main" id="{0A69DFF0-4AB1-84A0-77E9-1DB8B5DB87E8}"/>
              </a:ext>
            </a:extLst>
          </p:cNvPr>
          <p:cNvSpPr/>
          <p:nvPr/>
        </p:nvSpPr>
        <p:spPr>
          <a:xfrm>
            <a:off x="2792040" y="3182308"/>
            <a:ext cx="140016" cy="380773"/>
          </a:xfrm>
          <a:custGeom>
            <a:avLst/>
            <a:gdLst>
              <a:gd name="connsiteX0" fmla="*/ 0 w 94920"/>
              <a:gd name="connsiteY0" fmla="*/ 0 h 473337"/>
              <a:gd name="connsiteX1" fmla="*/ 94920 w 94920"/>
              <a:gd name="connsiteY1" fmla="*/ 0 h 473337"/>
              <a:gd name="connsiteX2" fmla="*/ 94920 w 94920"/>
              <a:gd name="connsiteY2" fmla="*/ 473337 h 473337"/>
              <a:gd name="connsiteX3" fmla="*/ 0 w 94920"/>
              <a:gd name="connsiteY3" fmla="*/ 473337 h 473337"/>
            </a:gdLst>
            <a:ahLst/>
            <a:cxnLst>
              <a:cxn ang="0">
                <a:pos x="connsiteX0" y="connsiteY0"/>
              </a:cxn>
              <a:cxn ang="0">
                <a:pos x="connsiteX1" y="connsiteY1"/>
              </a:cxn>
              <a:cxn ang="0">
                <a:pos x="connsiteX2" y="connsiteY2"/>
              </a:cxn>
              <a:cxn ang="0">
                <a:pos x="connsiteX3" y="connsiteY3"/>
              </a:cxn>
            </a:cxnLst>
            <a:rect l="l" t="t" r="r" b="b"/>
            <a:pathLst>
              <a:path w="94920" h="473337">
                <a:moveTo>
                  <a:pt x="0" y="0"/>
                </a:moveTo>
                <a:lnTo>
                  <a:pt x="94920" y="0"/>
                </a:lnTo>
                <a:lnTo>
                  <a:pt x="94920" y="473337"/>
                </a:lnTo>
                <a:lnTo>
                  <a:pt x="0" y="473337"/>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72" name="Freeform: Shape 1071">
            <a:extLst>
              <a:ext uri="{FF2B5EF4-FFF2-40B4-BE49-F238E27FC236}">
                <a16:creationId xmlns:a16="http://schemas.microsoft.com/office/drawing/2014/main" id="{D7A9F11D-36D8-A2C1-E856-C46E8E962231}"/>
              </a:ext>
            </a:extLst>
          </p:cNvPr>
          <p:cNvSpPr/>
          <p:nvPr/>
        </p:nvSpPr>
        <p:spPr>
          <a:xfrm>
            <a:off x="2953497" y="3205593"/>
            <a:ext cx="140016" cy="357489"/>
          </a:xfrm>
          <a:custGeom>
            <a:avLst/>
            <a:gdLst>
              <a:gd name="connsiteX0" fmla="*/ 0 w 94920"/>
              <a:gd name="connsiteY0" fmla="*/ 0 h 444393"/>
              <a:gd name="connsiteX1" fmla="*/ 94920 w 94920"/>
              <a:gd name="connsiteY1" fmla="*/ 0 h 444393"/>
              <a:gd name="connsiteX2" fmla="*/ 94920 w 94920"/>
              <a:gd name="connsiteY2" fmla="*/ 444394 h 444393"/>
              <a:gd name="connsiteX3" fmla="*/ 0 w 94920"/>
              <a:gd name="connsiteY3" fmla="*/ 444394 h 444393"/>
            </a:gdLst>
            <a:ahLst/>
            <a:cxnLst>
              <a:cxn ang="0">
                <a:pos x="connsiteX0" y="connsiteY0"/>
              </a:cxn>
              <a:cxn ang="0">
                <a:pos x="connsiteX1" y="connsiteY1"/>
              </a:cxn>
              <a:cxn ang="0">
                <a:pos x="connsiteX2" y="connsiteY2"/>
              </a:cxn>
              <a:cxn ang="0">
                <a:pos x="connsiteX3" y="connsiteY3"/>
              </a:cxn>
            </a:cxnLst>
            <a:rect l="l" t="t" r="r" b="b"/>
            <a:pathLst>
              <a:path w="94920" h="444393">
                <a:moveTo>
                  <a:pt x="0" y="0"/>
                </a:moveTo>
                <a:lnTo>
                  <a:pt x="94920" y="0"/>
                </a:lnTo>
                <a:lnTo>
                  <a:pt x="94920" y="444394"/>
                </a:lnTo>
                <a:lnTo>
                  <a:pt x="0" y="444394"/>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73" name="Freeform: Shape 1072">
            <a:extLst>
              <a:ext uri="{FF2B5EF4-FFF2-40B4-BE49-F238E27FC236}">
                <a16:creationId xmlns:a16="http://schemas.microsoft.com/office/drawing/2014/main" id="{DBFA5CCC-3C90-6790-AA1D-952623394ED4}"/>
              </a:ext>
            </a:extLst>
          </p:cNvPr>
          <p:cNvSpPr/>
          <p:nvPr/>
        </p:nvSpPr>
        <p:spPr>
          <a:xfrm>
            <a:off x="3114955" y="3243721"/>
            <a:ext cx="140016" cy="319361"/>
          </a:xfrm>
          <a:custGeom>
            <a:avLst/>
            <a:gdLst>
              <a:gd name="connsiteX0" fmla="*/ 0 w 94920"/>
              <a:gd name="connsiteY0" fmla="*/ 0 h 396996"/>
              <a:gd name="connsiteX1" fmla="*/ 94920 w 94920"/>
              <a:gd name="connsiteY1" fmla="*/ 0 h 396996"/>
              <a:gd name="connsiteX2" fmla="*/ 94920 w 94920"/>
              <a:gd name="connsiteY2" fmla="*/ 396997 h 396996"/>
              <a:gd name="connsiteX3" fmla="*/ 0 w 94920"/>
              <a:gd name="connsiteY3" fmla="*/ 396997 h 396996"/>
            </a:gdLst>
            <a:ahLst/>
            <a:cxnLst>
              <a:cxn ang="0">
                <a:pos x="connsiteX0" y="connsiteY0"/>
              </a:cxn>
              <a:cxn ang="0">
                <a:pos x="connsiteX1" y="connsiteY1"/>
              </a:cxn>
              <a:cxn ang="0">
                <a:pos x="connsiteX2" y="connsiteY2"/>
              </a:cxn>
              <a:cxn ang="0">
                <a:pos x="connsiteX3" y="connsiteY3"/>
              </a:cxn>
            </a:cxnLst>
            <a:rect l="l" t="t" r="r" b="b"/>
            <a:pathLst>
              <a:path w="94920" h="396996">
                <a:moveTo>
                  <a:pt x="0" y="0"/>
                </a:moveTo>
                <a:lnTo>
                  <a:pt x="94920" y="0"/>
                </a:lnTo>
                <a:lnTo>
                  <a:pt x="94920" y="396997"/>
                </a:lnTo>
                <a:lnTo>
                  <a:pt x="0" y="396997"/>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74" name="Freeform: Shape 1073">
            <a:extLst>
              <a:ext uri="{FF2B5EF4-FFF2-40B4-BE49-F238E27FC236}">
                <a16:creationId xmlns:a16="http://schemas.microsoft.com/office/drawing/2014/main" id="{D147FB31-DA6B-8212-828D-DF81B1E887B1}"/>
              </a:ext>
            </a:extLst>
          </p:cNvPr>
          <p:cNvSpPr/>
          <p:nvPr/>
        </p:nvSpPr>
        <p:spPr>
          <a:xfrm>
            <a:off x="3276223" y="3341736"/>
            <a:ext cx="140016" cy="221347"/>
          </a:xfrm>
          <a:custGeom>
            <a:avLst/>
            <a:gdLst>
              <a:gd name="connsiteX0" fmla="*/ 0 w 94920"/>
              <a:gd name="connsiteY0" fmla="*/ 0 h 275154"/>
              <a:gd name="connsiteX1" fmla="*/ 94920 w 94920"/>
              <a:gd name="connsiteY1" fmla="*/ 0 h 275154"/>
              <a:gd name="connsiteX2" fmla="*/ 94920 w 94920"/>
              <a:gd name="connsiteY2" fmla="*/ 275155 h 275154"/>
              <a:gd name="connsiteX3" fmla="*/ 0 w 94920"/>
              <a:gd name="connsiteY3" fmla="*/ 275155 h 275154"/>
            </a:gdLst>
            <a:ahLst/>
            <a:cxnLst>
              <a:cxn ang="0">
                <a:pos x="connsiteX0" y="connsiteY0"/>
              </a:cxn>
              <a:cxn ang="0">
                <a:pos x="connsiteX1" y="connsiteY1"/>
              </a:cxn>
              <a:cxn ang="0">
                <a:pos x="connsiteX2" y="connsiteY2"/>
              </a:cxn>
              <a:cxn ang="0">
                <a:pos x="connsiteX3" y="connsiteY3"/>
              </a:cxn>
            </a:cxnLst>
            <a:rect l="l" t="t" r="r" b="b"/>
            <a:pathLst>
              <a:path w="94920" h="275154">
                <a:moveTo>
                  <a:pt x="0" y="0"/>
                </a:moveTo>
                <a:lnTo>
                  <a:pt x="94920" y="0"/>
                </a:lnTo>
                <a:lnTo>
                  <a:pt x="94920" y="275155"/>
                </a:lnTo>
                <a:lnTo>
                  <a:pt x="0" y="275155"/>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75" name="Freeform: Shape 1074">
            <a:extLst>
              <a:ext uri="{FF2B5EF4-FFF2-40B4-BE49-F238E27FC236}">
                <a16:creationId xmlns:a16="http://schemas.microsoft.com/office/drawing/2014/main" id="{B4F01613-3C71-93A3-88FC-24716874D7CE}"/>
              </a:ext>
            </a:extLst>
          </p:cNvPr>
          <p:cNvSpPr/>
          <p:nvPr/>
        </p:nvSpPr>
        <p:spPr>
          <a:xfrm>
            <a:off x="3437680" y="3349158"/>
            <a:ext cx="140016" cy="213924"/>
          </a:xfrm>
          <a:custGeom>
            <a:avLst/>
            <a:gdLst>
              <a:gd name="connsiteX0" fmla="*/ 0 w 94920"/>
              <a:gd name="connsiteY0" fmla="*/ 0 h 265928"/>
              <a:gd name="connsiteX1" fmla="*/ 94920 w 94920"/>
              <a:gd name="connsiteY1" fmla="*/ 0 h 265928"/>
              <a:gd name="connsiteX2" fmla="*/ 94920 w 94920"/>
              <a:gd name="connsiteY2" fmla="*/ 265928 h 265928"/>
              <a:gd name="connsiteX3" fmla="*/ 0 w 94920"/>
              <a:gd name="connsiteY3" fmla="*/ 265928 h 265928"/>
            </a:gdLst>
            <a:ahLst/>
            <a:cxnLst>
              <a:cxn ang="0">
                <a:pos x="connsiteX0" y="connsiteY0"/>
              </a:cxn>
              <a:cxn ang="0">
                <a:pos x="connsiteX1" y="connsiteY1"/>
              </a:cxn>
              <a:cxn ang="0">
                <a:pos x="connsiteX2" y="connsiteY2"/>
              </a:cxn>
              <a:cxn ang="0">
                <a:pos x="connsiteX3" y="connsiteY3"/>
              </a:cxn>
            </a:cxnLst>
            <a:rect l="l" t="t" r="r" b="b"/>
            <a:pathLst>
              <a:path w="94920" h="265928">
                <a:moveTo>
                  <a:pt x="0" y="0"/>
                </a:moveTo>
                <a:lnTo>
                  <a:pt x="94920" y="0"/>
                </a:lnTo>
                <a:lnTo>
                  <a:pt x="94920" y="265928"/>
                </a:lnTo>
                <a:lnTo>
                  <a:pt x="0" y="265928"/>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76" name="Freeform: Shape 1075">
            <a:extLst>
              <a:ext uri="{FF2B5EF4-FFF2-40B4-BE49-F238E27FC236}">
                <a16:creationId xmlns:a16="http://schemas.microsoft.com/office/drawing/2014/main" id="{0E94F450-1D6A-B0E4-F067-500DDB05A8A6}"/>
              </a:ext>
            </a:extLst>
          </p:cNvPr>
          <p:cNvSpPr/>
          <p:nvPr/>
        </p:nvSpPr>
        <p:spPr>
          <a:xfrm>
            <a:off x="3599135" y="3386780"/>
            <a:ext cx="140016" cy="176305"/>
          </a:xfrm>
          <a:custGeom>
            <a:avLst/>
            <a:gdLst>
              <a:gd name="connsiteX0" fmla="*/ 0 w 94920"/>
              <a:gd name="connsiteY0" fmla="*/ 0 h 219163"/>
              <a:gd name="connsiteX1" fmla="*/ 94920 w 94920"/>
              <a:gd name="connsiteY1" fmla="*/ 0 h 219163"/>
              <a:gd name="connsiteX2" fmla="*/ 94920 w 94920"/>
              <a:gd name="connsiteY2" fmla="*/ 219163 h 219163"/>
              <a:gd name="connsiteX3" fmla="*/ 0 w 94920"/>
              <a:gd name="connsiteY3" fmla="*/ 219163 h 219163"/>
            </a:gdLst>
            <a:ahLst/>
            <a:cxnLst>
              <a:cxn ang="0">
                <a:pos x="connsiteX0" y="connsiteY0"/>
              </a:cxn>
              <a:cxn ang="0">
                <a:pos x="connsiteX1" y="connsiteY1"/>
              </a:cxn>
              <a:cxn ang="0">
                <a:pos x="connsiteX2" y="connsiteY2"/>
              </a:cxn>
              <a:cxn ang="0">
                <a:pos x="connsiteX3" y="connsiteY3"/>
              </a:cxn>
            </a:cxnLst>
            <a:rect l="l" t="t" r="r" b="b"/>
            <a:pathLst>
              <a:path w="94920" h="219163">
                <a:moveTo>
                  <a:pt x="0" y="0"/>
                </a:moveTo>
                <a:lnTo>
                  <a:pt x="94920" y="0"/>
                </a:lnTo>
                <a:lnTo>
                  <a:pt x="94920" y="219163"/>
                </a:lnTo>
                <a:lnTo>
                  <a:pt x="0" y="219163"/>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77" name="Freeform: Shape 1076">
            <a:extLst>
              <a:ext uri="{FF2B5EF4-FFF2-40B4-BE49-F238E27FC236}">
                <a16:creationId xmlns:a16="http://schemas.microsoft.com/office/drawing/2014/main" id="{2CF67534-A840-0A63-7781-D9A19CD83E89}"/>
              </a:ext>
            </a:extLst>
          </p:cNvPr>
          <p:cNvSpPr/>
          <p:nvPr/>
        </p:nvSpPr>
        <p:spPr>
          <a:xfrm>
            <a:off x="3760592" y="3402131"/>
            <a:ext cx="140016" cy="160951"/>
          </a:xfrm>
          <a:custGeom>
            <a:avLst/>
            <a:gdLst>
              <a:gd name="connsiteX0" fmla="*/ 0 w 94920"/>
              <a:gd name="connsiteY0" fmla="*/ 0 h 200078"/>
              <a:gd name="connsiteX1" fmla="*/ 94920 w 94920"/>
              <a:gd name="connsiteY1" fmla="*/ 0 h 200078"/>
              <a:gd name="connsiteX2" fmla="*/ 94920 w 94920"/>
              <a:gd name="connsiteY2" fmla="*/ 200078 h 200078"/>
              <a:gd name="connsiteX3" fmla="*/ 0 w 94920"/>
              <a:gd name="connsiteY3" fmla="*/ 200078 h 200078"/>
            </a:gdLst>
            <a:ahLst/>
            <a:cxnLst>
              <a:cxn ang="0">
                <a:pos x="connsiteX0" y="connsiteY0"/>
              </a:cxn>
              <a:cxn ang="0">
                <a:pos x="connsiteX1" y="connsiteY1"/>
              </a:cxn>
              <a:cxn ang="0">
                <a:pos x="connsiteX2" y="connsiteY2"/>
              </a:cxn>
              <a:cxn ang="0">
                <a:pos x="connsiteX3" y="connsiteY3"/>
              </a:cxn>
            </a:cxnLst>
            <a:rect l="l" t="t" r="r" b="b"/>
            <a:pathLst>
              <a:path w="94920" h="200078">
                <a:moveTo>
                  <a:pt x="0" y="0"/>
                </a:moveTo>
                <a:lnTo>
                  <a:pt x="94920" y="0"/>
                </a:lnTo>
                <a:lnTo>
                  <a:pt x="94920" y="200078"/>
                </a:lnTo>
                <a:lnTo>
                  <a:pt x="0" y="200078"/>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78" name="Freeform: Shape 1077">
            <a:extLst>
              <a:ext uri="{FF2B5EF4-FFF2-40B4-BE49-F238E27FC236}">
                <a16:creationId xmlns:a16="http://schemas.microsoft.com/office/drawing/2014/main" id="{5A825DC9-7848-976A-7FC9-4C11B55BBB65}"/>
              </a:ext>
            </a:extLst>
          </p:cNvPr>
          <p:cNvSpPr/>
          <p:nvPr/>
        </p:nvSpPr>
        <p:spPr>
          <a:xfrm>
            <a:off x="3921860" y="3456120"/>
            <a:ext cx="140016" cy="106963"/>
          </a:xfrm>
          <a:custGeom>
            <a:avLst/>
            <a:gdLst>
              <a:gd name="connsiteX0" fmla="*/ 0 w 94920"/>
              <a:gd name="connsiteY0" fmla="*/ 0 h 132964"/>
              <a:gd name="connsiteX1" fmla="*/ 94920 w 94920"/>
              <a:gd name="connsiteY1" fmla="*/ 0 h 132964"/>
              <a:gd name="connsiteX2" fmla="*/ 94920 w 94920"/>
              <a:gd name="connsiteY2" fmla="*/ 132964 h 132964"/>
              <a:gd name="connsiteX3" fmla="*/ 0 w 94920"/>
              <a:gd name="connsiteY3" fmla="*/ 132964 h 132964"/>
            </a:gdLst>
            <a:ahLst/>
            <a:cxnLst>
              <a:cxn ang="0">
                <a:pos x="connsiteX0" y="connsiteY0"/>
              </a:cxn>
              <a:cxn ang="0">
                <a:pos x="connsiteX1" y="connsiteY1"/>
              </a:cxn>
              <a:cxn ang="0">
                <a:pos x="connsiteX2" y="connsiteY2"/>
              </a:cxn>
              <a:cxn ang="0">
                <a:pos x="connsiteX3" y="connsiteY3"/>
              </a:cxn>
            </a:cxnLst>
            <a:rect l="l" t="t" r="r" b="b"/>
            <a:pathLst>
              <a:path w="94920" h="132964">
                <a:moveTo>
                  <a:pt x="0" y="0"/>
                </a:moveTo>
                <a:lnTo>
                  <a:pt x="94920" y="0"/>
                </a:lnTo>
                <a:lnTo>
                  <a:pt x="94920" y="132964"/>
                </a:lnTo>
                <a:lnTo>
                  <a:pt x="0" y="132964"/>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79" name="Freeform: Shape 1078">
            <a:extLst>
              <a:ext uri="{FF2B5EF4-FFF2-40B4-BE49-F238E27FC236}">
                <a16:creationId xmlns:a16="http://schemas.microsoft.com/office/drawing/2014/main" id="{59B3A88A-6915-5D1C-55D0-97A0B6B9E25F}"/>
              </a:ext>
            </a:extLst>
          </p:cNvPr>
          <p:cNvSpPr/>
          <p:nvPr/>
        </p:nvSpPr>
        <p:spPr>
          <a:xfrm>
            <a:off x="4083317" y="3486319"/>
            <a:ext cx="140016" cy="76765"/>
          </a:xfrm>
          <a:custGeom>
            <a:avLst/>
            <a:gdLst>
              <a:gd name="connsiteX0" fmla="*/ 0 w 94920"/>
              <a:gd name="connsiteY0" fmla="*/ 0 h 95425"/>
              <a:gd name="connsiteX1" fmla="*/ 94920 w 94920"/>
              <a:gd name="connsiteY1" fmla="*/ 0 h 95425"/>
              <a:gd name="connsiteX2" fmla="*/ 94920 w 94920"/>
              <a:gd name="connsiteY2" fmla="*/ 95426 h 95425"/>
              <a:gd name="connsiteX3" fmla="*/ 0 w 94920"/>
              <a:gd name="connsiteY3" fmla="*/ 95426 h 95425"/>
            </a:gdLst>
            <a:ahLst/>
            <a:cxnLst>
              <a:cxn ang="0">
                <a:pos x="connsiteX0" y="connsiteY0"/>
              </a:cxn>
              <a:cxn ang="0">
                <a:pos x="connsiteX1" y="connsiteY1"/>
              </a:cxn>
              <a:cxn ang="0">
                <a:pos x="connsiteX2" y="connsiteY2"/>
              </a:cxn>
              <a:cxn ang="0">
                <a:pos x="connsiteX3" y="connsiteY3"/>
              </a:cxn>
            </a:cxnLst>
            <a:rect l="l" t="t" r="r" b="b"/>
            <a:pathLst>
              <a:path w="94920" h="95425">
                <a:moveTo>
                  <a:pt x="0" y="0"/>
                </a:moveTo>
                <a:lnTo>
                  <a:pt x="94920" y="0"/>
                </a:lnTo>
                <a:lnTo>
                  <a:pt x="94920" y="95426"/>
                </a:lnTo>
                <a:lnTo>
                  <a:pt x="0" y="95426"/>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80" name="Freeform: Shape 1079">
            <a:extLst>
              <a:ext uri="{FF2B5EF4-FFF2-40B4-BE49-F238E27FC236}">
                <a16:creationId xmlns:a16="http://schemas.microsoft.com/office/drawing/2014/main" id="{F49B1441-557E-7994-895D-07274F5C7E9E}"/>
              </a:ext>
            </a:extLst>
          </p:cNvPr>
          <p:cNvSpPr/>
          <p:nvPr/>
        </p:nvSpPr>
        <p:spPr>
          <a:xfrm>
            <a:off x="4244773" y="3501164"/>
            <a:ext cx="140016" cy="61920"/>
          </a:xfrm>
          <a:custGeom>
            <a:avLst/>
            <a:gdLst>
              <a:gd name="connsiteX0" fmla="*/ 0 w 94920"/>
              <a:gd name="connsiteY0" fmla="*/ 0 h 76972"/>
              <a:gd name="connsiteX1" fmla="*/ 94920 w 94920"/>
              <a:gd name="connsiteY1" fmla="*/ 0 h 76972"/>
              <a:gd name="connsiteX2" fmla="*/ 94920 w 94920"/>
              <a:gd name="connsiteY2" fmla="*/ 76972 h 76972"/>
              <a:gd name="connsiteX3" fmla="*/ 0 w 94920"/>
              <a:gd name="connsiteY3" fmla="*/ 76972 h 76972"/>
            </a:gdLst>
            <a:ahLst/>
            <a:cxnLst>
              <a:cxn ang="0">
                <a:pos x="connsiteX0" y="connsiteY0"/>
              </a:cxn>
              <a:cxn ang="0">
                <a:pos x="connsiteX1" y="connsiteY1"/>
              </a:cxn>
              <a:cxn ang="0">
                <a:pos x="connsiteX2" y="connsiteY2"/>
              </a:cxn>
              <a:cxn ang="0">
                <a:pos x="connsiteX3" y="connsiteY3"/>
              </a:cxn>
            </a:cxnLst>
            <a:rect l="l" t="t" r="r" b="b"/>
            <a:pathLst>
              <a:path w="94920" h="76972">
                <a:moveTo>
                  <a:pt x="0" y="0"/>
                </a:moveTo>
                <a:lnTo>
                  <a:pt x="94920" y="0"/>
                </a:lnTo>
                <a:lnTo>
                  <a:pt x="94920" y="76972"/>
                </a:lnTo>
                <a:lnTo>
                  <a:pt x="0" y="76972"/>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81" name="Freeform: Shape 1080">
            <a:extLst>
              <a:ext uri="{FF2B5EF4-FFF2-40B4-BE49-F238E27FC236}">
                <a16:creationId xmlns:a16="http://schemas.microsoft.com/office/drawing/2014/main" id="{6A6B9260-9073-8CFA-CE5E-5CFB544941BB}"/>
              </a:ext>
            </a:extLst>
          </p:cNvPr>
          <p:cNvSpPr/>
          <p:nvPr/>
        </p:nvSpPr>
        <p:spPr>
          <a:xfrm>
            <a:off x="4578129" y="3563084"/>
            <a:ext cx="140016" cy="80629"/>
          </a:xfrm>
          <a:custGeom>
            <a:avLst/>
            <a:gdLst>
              <a:gd name="connsiteX0" fmla="*/ 0 w 94920"/>
              <a:gd name="connsiteY0" fmla="*/ 0 h 100228"/>
              <a:gd name="connsiteX1" fmla="*/ 94920 w 94920"/>
              <a:gd name="connsiteY1" fmla="*/ 0 h 100228"/>
              <a:gd name="connsiteX2" fmla="*/ 94920 w 94920"/>
              <a:gd name="connsiteY2" fmla="*/ 100229 h 100228"/>
              <a:gd name="connsiteX3" fmla="*/ 0 w 94920"/>
              <a:gd name="connsiteY3" fmla="*/ 100229 h 100228"/>
            </a:gdLst>
            <a:ahLst/>
            <a:cxnLst>
              <a:cxn ang="0">
                <a:pos x="connsiteX0" y="connsiteY0"/>
              </a:cxn>
              <a:cxn ang="0">
                <a:pos x="connsiteX1" y="connsiteY1"/>
              </a:cxn>
              <a:cxn ang="0">
                <a:pos x="connsiteX2" y="connsiteY2"/>
              </a:cxn>
              <a:cxn ang="0">
                <a:pos x="connsiteX3" y="connsiteY3"/>
              </a:cxn>
            </a:cxnLst>
            <a:rect l="l" t="t" r="r" b="b"/>
            <a:pathLst>
              <a:path w="94920" h="100228">
                <a:moveTo>
                  <a:pt x="0" y="0"/>
                </a:moveTo>
                <a:lnTo>
                  <a:pt x="94920" y="0"/>
                </a:lnTo>
                <a:lnTo>
                  <a:pt x="94920" y="100229"/>
                </a:lnTo>
                <a:lnTo>
                  <a:pt x="0" y="100229"/>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82" name="Freeform: Shape 1081">
            <a:extLst>
              <a:ext uri="{FF2B5EF4-FFF2-40B4-BE49-F238E27FC236}">
                <a16:creationId xmlns:a16="http://schemas.microsoft.com/office/drawing/2014/main" id="{54169F0A-FD4A-37CD-428B-23FAA1D11FCC}"/>
              </a:ext>
            </a:extLst>
          </p:cNvPr>
          <p:cNvSpPr/>
          <p:nvPr/>
        </p:nvSpPr>
        <p:spPr>
          <a:xfrm>
            <a:off x="4739396" y="3563084"/>
            <a:ext cx="140016" cy="218397"/>
          </a:xfrm>
          <a:custGeom>
            <a:avLst/>
            <a:gdLst>
              <a:gd name="connsiteX0" fmla="*/ 0 w 94920"/>
              <a:gd name="connsiteY0" fmla="*/ 0 h 271489"/>
              <a:gd name="connsiteX1" fmla="*/ 94920 w 94920"/>
              <a:gd name="connsiteY1" fmla="*/ 0 h 271489"/>
              <a:gd name="connsiteX2" fmla="*/ 94920 w 94920"/>
              <a:gd name="connsiteY2" fmla="*/ 271490 h 271489"/>
              <a:gd name="connsiteX3" fmla="*/ 0 w 94920"/>
              <a:gd name="connsiteY3" fmla="*/ 271490 h 271489"/>
            </a:gdLst>
            <a:ahLst/>
            <a:cxnLst>
              <a:cxn ang="0">
                <a:pos x="connsiteX0" y="connsiteY0"/>
              </a:cxn>
              <a:cxn ang="0">
                <a:pos x="connsiteX1" y="connsiteY1"/>
              </a:cxn>
              <a:cxn ang="0">
                <a:pos x="connsiteX2" y="connsiteY2"/>
              </a:cxn>
              <a:cxn ang="0">
                <a:pos x="connsiteX3" y="connsiteY3"/>
              </a:cxn>
            </a:cxnLst>
            <a:rect l="l" t="t" r="r" b="b"/>
            <a:pathLst>
              <a:path w="94920" h="271489">
                <a:moveTo>
                  <a:pt x="0" y="0"/>
                </a:moveTo>
                <a:lnTo>
                  <a:pt x="94920" y="0"/>
                </a:lnTo>
                <a:lnTo>
                  <a:pt x="94920" y="271490"/>
                </a:lnTo>
                <a:lnTo>
                  <a:pt x="0" y="271490"/>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83" name="Freeform: Shape 1082">
            <a:extLst>
              <a:ext uri="{FF2B5EF4-FFF2-40B4-BE49-F238E27FC236}">
                <a16:creationId xmlns:a16="http://schemas.microsoft.com/office/drawing/2014/main" id="{C8D822EE-E63D-551F-BFCC-5BC15F0E19C2}"/>
              </a:ext>
            </a:extLst>
          </p:cNvPr>
          <p:cNvSpPr/>
          <p:nvPr/>
        </p:nvSpPr>
        <p:spPr>
          <a:xfrm>
            <a:off x="4900665" y="3563084"/>
            <a:ext cx="140016" cy="263848"/>
          </a:xfrm>
          <a:custGeom>
            <a:avLst/>
            <a:gdLst>
              <a:gd name="connsiteX0" fmla="*/ 0 w 94920"/>
              <a:gd name="connsiteY0" fmla="*/ 0 h 327986"/>
              <a:gd name="connsiteX1" fmla="*/ 94920 w 94920"/>
              <a:gd name="connsiteY1" fmla="*/ 0 h 327986"/>
              <a:gd name="connsiteX2" fmla="*/ 94920 w 94920"/>
              <a:gd name="connsiteY2" fmla="*/ 327987 h 327986"/>
              <a:gd name="connsiteX3" fmla="*/ 0 w 94920"/>
              <a:gd name="connsiteY3" fmla="*/ 327987 h 327986"/>
            </a:gdLst>
            <a:ahLst/>
            <a:cxnLst>
              <a:cxn ang="0">
                <a:pos x="connsiteX0" y="connsiteY0"/>
              </a:cxn>
              <a:cxn ang="0">
                <a:pos x="connsiteX1" y="connsiteY1"/>
              </a:cxn>
              <a:cxn ang="0">
                <a:pos x="connsiteX2" y="connsiteY2"/>
              </a:cxn>
              <a:cxn ang="0">
                <a:pos x="connsiteX3" y="connsiteY3"/>
              </a:cxn>
            </a:cxnLst>
            <a:rect l="l" t="t" r="r" b="b"/>
            <a:pathLst>
              <a:path w="94920" h="327986">
                <a:moveTo>
                  <a:pt x="0" y="0"/>
                </a:moveTo>
                <a:lnTo>
                  <a:pt x="94920" y="0"/>
                </a:lnTo>
                <a:lnTo>
                  <a:pt x="94920" y="327987"/>
                </a:lnTo>
                <a:lnTo>
                  <a:pt x="0" y="327987"/>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84" name="Freeform: Shape 1083">
            <a:extLst>
              <a:ext uri="{FF2B5EF4-FFF2-40B4-BE49-F238E27FC236}">
                <a16:creationId xmlns:a16="http://schemas.microsoft.com/office/drawing/2014/main" id="{E4E84022-1CFC-D7DD-7BA9-42940F9D9B3F}"/>
              </a:ext>
            </a:extLst>
          </p:cNvPr>
          <p:cNvSpPr/>
          <p:nvPr/>
        </p:nvSpPr>
        <p:spPr>
          <a:xfrm>
            <a:off x="5062123" y="3563084"/>
            <a:ext cx="140016" cy="293637"/>
          </a:xfrm>
          <a:custGeom>
            <a:avLst/>
            <a:gdLst>
              <a:gd name="connsiteX0" fmla="*/ 0 w 94920"/>
              <a:gd name="connsiteY0" fmla="*/ 0 h 365019"/>
              <a:gd name="connsiteX1" fmla="*/ 94920 w 94920"/>
              <a:gd name="connsiteY1" fmla="*/ 0 h 365019"/>
              <a:gd name="connsiteX2" fmla="*/ 94920 w 94920"/>
              <a:gd name="connsiteY2" fmla="*/ 365020 h 365019"/>
              <a:gd name="connsiteX3" fmla="*/ 0 w 94920"/>
              <a:gd name="connsiteY3" fmla="*/ 365020 h 365019"/>
            </a:gdLst>
            <a:ahLst/>
            <a:cxnLst>
              <a:cxn ang="0">
                <a:pos x="connsiteX0" y="connsiteY0"/>
              </a:cxn>
              <a:cxn ang="0">
                <a:pos x="connsiteX1" y="connsiteY1"/>
              </a:cxn>
              <a:cxn ang="0">
                <a:pos x="connsiteX2" y="connsiteY2"/>
              </a:cxn>
              <a:cxn ang="0">
                <a:pos x="connsiteX3" y="connsiteY3"/>
              </a:cxn>
            </a:cxnLst>
            <a:rect l="l" t="t" r="r" b="b"/>
            <a:pathLst>
              <a:path w="94920" h="365019">
                <a:moveTo>
                  <a:pt x="0" y="0"/>
                </a:moveTo>
                <a:lnTo>
                  <a:pt x="94920" y="0"/>
                </a:lnTo>
                <a:lnTo>
                  <a:pt x="94920" y="365020"/>
                </a:lnTo>
                <a:lnTo>
                  <a:pt x="0" y="365020"/>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85" name="Freeform: Shape 1084">
            <a:extLst>
              <a:ext uri="{FF2B5EF4-FFF2-40B4-BE49-F238E27FC236}">
                <a16:creationId xmlns:a16="http://schemas.microsoft.com/office/drawing/2014/main" id="{067DF806-0314-5748-9DBC-D21F45D05A5A}"/>
              </a:ext>
            </a:extLst>
          </p:cNvPr>
          <p:cNvSpPr/>
          <p:nvPr/>
        </p:nvSpPr>
        <p:spPr>
          <a:xfrm>
            <a:off x="5223392" y="3563085"/>
            <a:ext cx="140016" cy="377420"/>
          </a:xfrm>
          <a:custGeom>
            <a:avLst/>
            <a:gdLst>
              <a:gd name="connsiteX0" fmla="*/ 0 w 94920"/>
              <a:gd name="connsiteY0" fmla="*/ 0 h 469166"/>
              <a:gd name="connsiteX1" fmla="*/ 94920 w 94920"/>
              <a:gd name="connsiteY1" fmla="*/ 0 h 469166"/>
              <a:gd name="connsiteX2" fmla="*/ 94920 w 94920"/>
              <a:gd name="connsiteY2" fmla="*/ 469166 h 469166"/>
              <a:gd name="connsiteX3" fmla="*/ 0 w 94920"/>
              <a:gd name="connsiteY3" fmla="*/ 469166 h 469166"/>
            </a:gdLst>
            <a:ahLst/>
            <a:cxnLst>
              <a:cxn ang="0">
                <a:pos x="connsiteX0" y="connsiteY0"/>
              </a:cxn>
              <a:cxn ang="0">
                <a:pos x="connsiteX1" y="connsiteY1"/>
              </a:cxn>
              <a:cxn ang="0">
                <a:pos x="connsiteX2" y="connsiteY2"/>
              </a:cxn>
              <a:cxn ang="0">
                <a:pos x="connsiteX3" y="connsiteY3"/>
              </a:cxn>
            </a:cxnLst>
            <a:rect l="l" t="t" r="r" b="b"/>
            <a:pathLst>
              <a:path w="94920" h="469166">
                <a:moveTo>
                  <a:pt x="0" y="0"/>
                </a:moveTo>
                <a:lnTo>
                  <a:pt x="94920" y="0"/>
                </a:lnTo>
                <a:lnTo>
                  <a:pt x="94920" y="469166"/>
                </a:lnTo>
                <a:lnTo>
                  <a:pt x="0" y="469166"/>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86" name="Freeform: Shape 1085">
            <a:extLst>
              <a:ext uri="{FF2B5EF4-FFF2-40B4-BE49-F238E27FC236}">
                <a16:creationId xmlns:a16="http://schemas.microsoft.com/office/drawing/2014/main" id="{C5F66472-8130-BE90-0179-B7ED370AD607}"/>
              </a:ext>
            </a:extLst>
          </p:cNvPr>
          <p:cNvSpPr/>
          <p:nvPr/>
        </p:nvSpPr>
        <p:spPr>
          <a:xfrm>
            <a:off x="5384663" y="3563085"/>
            <a:ext cx="140016" cy="414327"/>
          </a:xfrm>
          <a:custGeom>
            <a:avLst/>
            <a:gdLst>
              <a:gd name="connsiteX0" fmla="*/ 0 w 94920"/>
              <a:gd name="connsiteY0" fmla="*/ 0 h 515046"/>
              <a:gd name="connsiteX1" fmla="*/ 94920 w 94920"/>
              <a:gd name="connsiteY1" fmla="*/ 0 h 515046"/>
              <a:gd name="connsiteX2" fmla="*/ 94920 w 94920"/>
              <a:gd name="connsiteY2" fmla="*/ 515047 h 515046"/>
              <a:gd name="connsiteX3" fmla="*/ 0 w 94920"/>
              <a:gd name="connsiteY3" fmla="*/ 515047 h 515046"/>
            </a:gdLst>
            <a:ahLst/>
            <a:cxnLst>
              <a:cxn ang="0">
                <a:pos x="connsiteX0" y="connsiteY0"/>
              </a:cxn>
              <a:cxn ang="0">
                <a:pos x="connsiteX1" y="connsiteY1"/>
              </a:cxn>
              <a:cxn ang="0">
                <a:pos x="connsiteX2" y="connsiteY2"/>
              </a:cxn>
              <a:cxn ang="0">
                <a:pos x="connsiteX3" y="connsiteY3"/>
              </a:cxn>
            </a:cxnLst>
            <a:rect l="l" t="t" r="r" b="b"/>
            <a:pathLst>
              <a:path w="94920" h="515046">
                <a:moveTo>
                  <a:pt x="0" y="0"/>
                </a:moveTo>
                <a:lnTo>
                  <a:pt x="94920" y="0"/>
                </a:lnTo>
                <a:lnTo>
                  <a:pt x="94920" y="515047"/>
                </a:lnTo>
                <a:lnTo>
                  <a:pt x="0" y="515047"/>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87" name="Freeform: Shape 1086">
            <a:extLst>
              <a:ext uri="{FF2B5EF4-FFF2-40B4-BE49-F238E27FC236}">
                <a16:creationId xmlns:a16="http://schemas.microsoft.com/office/drawing/2014/main" id="{5989C3C2-29F7-BA1E-EF2D-9C7246E17098}"/>
              </a:ext>
            </a:extLst>
          </p:cNvPr>
          <p:cNvSpPr/>
          <p:nvPr/>
        </p:nvSpPr>
        <p:spPr>
          <a:xfrm>
            <a:off x="5545932" y="3563085"/>
            <a:ext cx="140016" cy="460284"/>
          </a:xfrm>
          <a:custGeom>
            <a:avLst/>
            <a:gdLst>
              <a:gd name="connsiteX0" fmla="*/ 0 w 94920"/>
              <a:gd name="connsiteY0" fmla="*/ 0 h 572175"/>
              <a:gd name="connsiteX1" fmla="*/ 94920 w 94920"/>
              <a:gd name="connsiteY1" fmla="*/ 0 h 572175"/>
              <a:gd name="connsiteX2" fmla="*/ 94920 w 94920"/>
              <a:gd name="connsiteY2" fmla="*/ 572176 h 572175"/>
              <a:gd name="connsiteX3" fmla="*/ 0 w 94920"/>
              <a:gd name="connsiteY3" fmla="*/ 572176 h 572175"/>
            </a:gdLst>
            <a:ahLst/>
            <a:cxnLst>
              <a:cxn ang="0">
                <a:pos x="connsiteX0" y="connsiteY0"/>
              </a:cxn>
              <a:cxn ang="0">
                <a:pos x="connsiteX1" y="connsiteY1"/>
              </a:cxn>
              <a:cxn ang="0">
                <a:pos x="connsiteX2" y="connsiteY2"/>
              </a:cxn>
              <a:cxn ang="0">
                <a:pos x="connsiteX3" y="connsiteY3"/>
              </a:cxn>
            </a:cxnLst>
            <a:rect l="l" t="t" r="r" b="b"/>
            <a:pathLst>
              <a:path w="94920" h="572175">
                <a:moveTo>
                  <a:pt x="0" y="0"/>
                </a:moveTo>
                <a:lnTo>
                  <a:pt x="94920" y="0"/>
                </a:lnTo>
                <a:lnTo>
                  <a:pt x="94920" y="572176"/>
                </a:lnTo>
                <a:lnTo>
                  <a:pt x="0" y="572176"/>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88" name="Freeform: Shape 1087">
            <a:extLst>
              <a:ext uri="{FF2B5EF4-FFF2-40B4-BE49-F238E27FC236}">
                <a16:creationId xmlns:a16="http://schemas.microsoft.com/office/drawing/2014/main" id="{B32ABE76-00AE-6E83-06EA-259C7069BA75}"/>
              </a:ext>
            </a:extLst>
          </p:cNvPr>
          <p:cNvSpPr/>
          <p:nvPr/>
        </p:nvSpPr>
        <p:spPr>
          <a:xfrm>
            <a:off x="5707391" y="3563085"/>
            <a:ext cx="140016" cy="499327"/>
          </a:xfrm>
          <a:custGeom>
            <a:avLst/>
            <a:gdLst>
              <a:gd name="connsiteX0" fmla="*/ 0 w 94920"/>
              <a:gd name="connsiteY0" fmla="*/ 0 h 620709"/>
              <a:gd name="connsiteX1" fmla="*/ 94920 w 94920"/>
              <a:gd name="connsiteY1" fmla="*/ 0 h 620709"/>
              <a:gd name="connsiteX2" fmla="*/ 94920 w 94920"/>
              <a:gd name="connsiteY2" fmla="*/ 620710 h 620709"/>
              <a:gd name="connsiteX3" fmla="*/ 0 w 94920"/>
              <a:gd name="connsiteY3" fmla="*/ 620710 h 620709"/>
            </a:gdLst>
            <a:ahLst/>
            <a:cxnLst>
              <a:cxn ang="0">
                <a:pos x="connsiteX0" y="connsiteY0"/>
              </a:cxn>
              <a:cxn ang="0">
                <a:pos x="connsiteX1" y="connsiteY1"/>
              </a:cxn>
              <a:cxn ang="0">
                <a:pos x="connsiteX2" y="connsiteY2"/>
              </a:cxn>
              <a:cxn ang="0">
                <a:pos x="connsiteX3" y="connsiteY3"/>
              </a:cxn>
            </a:cxnLst>
            <a:rect l="l" t="t" r="r" b="b"/>
            <a:pathLst>
              <a:path w="94920" h="620709">
                <a:moveTo>
                  <a:pt x="0" y="0"/>
                </a:moveTo>
                <a:lnTo>
                  <a:pt x="94920" y="0"/>
                </a:lnTo>
                <a:lnTo>
                  <a:pt x="94920" y="620710"/>
                </a:lnTo>
                <a:lnTo>
                  <a:pt x="0" y="620710"/>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89" name="Freeform: Shape 1088">
            <a:extLst>
              <a:ext uri="{FF2B5EF4-FFF2-40B4-BE49-F238E27FC236}">
                <a16:creationId xmlns:a16="http://schemas.microsoft.com/office/drawing/2014/main" id="{E022E1DD-F825-45EE-BC58-13BA48626D1A}"/>
              </a:ext>
            </a:extLst>
          </p:cNvPr>
          <p:cNvSpPr/>
          <p:nvPr/>
        </p:nvSpPr>
        <p:spPr>
          <a:xfrm>
            <a:off x="5868657" y="3563085"/>
            <a:ext cx="140016" cy="581073"/>
          </a:xfrm>
          <a:custGeom>
            <a:avLst/>
            <a:gdLst>
              <a:gd name="connsiteX0" fmla="*/ 0 w 94920"/>
              <a:gd name="connsiteY0" fmla="*/ 0 h 722328"/>
              <a:gd name="connsiteX1" fmla="*/ 94920 w 94920"/>
              <a:gd name="connsiteY1" fmla="*/ 0 h 722328"/>
              <a:gd name="connsiteX2" fmla="*/ 94920 w 94920"/>
              <a:gd name="connsiteY2" fmla="*/ 722329 h 722328"/>
              <a:gd name="connsiteX3" fmla="*/ 0 w 94920"/>
              <a:gd name="connsiteY3" fmla="*/ 722329 h 722328"/>
            </a:gdLst>
            <a:ahLst/>
            <a:cxnLst>
              <a:cxn ang="0">
                <a:pos x="connsiteX0" y="connsiteY0"/>
              </a:cxn>
              <a:cxn ang="0">
                <a:pos x="connsiteX1" y="connsiteY1"/>
              </a:cxn>
              <a:cxn ang="0">
                <a:pos x="connsiteX2" y="connsiteY2"/>
              </a:cxn>
              <a:cxn ang="0">
                <a:pos x="connsiteX3" y="connsiteY3"/>
              </a:cxn>
            </a:cxnLst>
            <a:rect l="l" t="t" r="r" b="b"/>
            <a:pathLst>
              <a:path w="94920" h="722328">
                <a:moveTo>
                  <a:pt x="0" y="0"/>
                </a:moveTo>
                <a:lnTo>
                  <a:pt x="94920" y="0"/>
                </a:lnTo>
                <a:lnTo>
                  <a:pt x="94920" y="722329"/>
                </a:lnTo>
                <a:lnTo>
                  <a:pt x="0" y="722329"/>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90" name="Freeform: Shape 1089">
            <a:extLst>
              <a:ext uri="{FF2B5EF4-FFF2-40B4-BE49-F238E27FC236}">
                <a16:creationId xmlns:a16="http://schemas.microsoft.com/office/drawing/2014/main" id="{82C8AAFA-D315-4A64-08D6-F3922D8336DC}"/>
              </a:ext>
            </a:extLst>
          </p:cNvPr>
          <p:cNvSpPr/>
          <p:nvPr/>
        </p:nvSpPr>
        <p:spPr>
          <a:xfrm>
            <a:off x="6029929" y="3563084"/>
            <a:ext cx="140016" cy="611475"/>
          </a:xfrm>
          <a:custGeom>
            <a:avLst/>
            <a:gdLst>
              <a:gd name="connsiteX0" fmla="*/ 0 w 94920"/>
              <a:gd name="connsiteY0" fmla="*/ 0 h 760120"/>
              <a:gd name="connsiteX1" fmla="*/ 94920 w 94920"/>
              <a:gd name="connsiteY1" fmla="*/ 0 h 760120"/>
              <a:gd name="connsiteX2" fmla="*/ 94920 w 94920"/>
              <a:gd name="connsiteY2" fmla="*/ 760120 h 760120"/>
              <a:gd name="connsiteX3" fmla="*/ 0 w 94920"/>
              <a:gd name="connsiteY3" fmla="*/ 760120 h 760120"/>
            </a:gdLst>
            <a:ahLst/>
            <a:cxnLst>
              <a:cxn ang="0">
                <a:pos x="connsiteX0" y="connsiteY0"/>
              </a:cxn>
              <a:cxn ang="0">
                <a:pos x="connsiteX1" y="connsiteY1"/>
              </a:cxn>
              <a:cxn ang="0">
                <a:pos x="connsiteX2" y="connsiteY2"/>
              </a:cxn>
              <a:cxn ang="0">
                <a:pos x="connsiteX3" y="connsiteY3"/>
              </a:cxn>
            </a:cxnLst>
            <a:rect l="l" t="t" r="r" b="b"/>
            <a:pathLst>
              <a:path w="94920" h="760120">
                <a:moveTo>
                  <a:pt x="0" y="0"/>
                </a:moveTo>
                <a:lnTo>
                  <a:pt x="94920" y="0"/>
                </a:lnTo>
                <a:lnTo>
                  <a:pt x="94920" y="760120"/>
                </a:lnTo>
                <a:lnTo>
                  <a:pt x="0" y="760120"/>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91" name="Freeform: Shape 1090">
            <a:extLst>
              <a:ext uri="{FF2B5EF4-FFF2-40B4-BE49-F238E27FC236}">
                <a16:creationId xmlns:a16="http://schemas.microsoft.com/office/drawing/2014/main" id="{697A0B3C-F5EF-9855-5100-1271A832ACCF}"/>
              </a:ext>
            </a:extLst>
          </p:cNvPr>
          <p:cNvSpPr/>
          <p:nvPr/>
        </p:nvSpPr>
        <p:spPr>
          <a:xfrm>
            <a:off x="6191199" y="3563084"/>
            <a:ext cx="140016" cy="710203"/>
          </a:xfrm>
          <a:custGeom>
            <a:avLst/>
            <a:gdLst>
              <a:gd name="connsiteX0" fmla="*/ 0 w 94920"/>
              <a:gd name="connsiteY0" fmla="*/ 0 h 882846"/>
              <a:gd name="connsiteX1" fmla="*/ 94920 w 94920"/>
              <a:gd name="connsiteY1" fmla="*/ 0 h 882846"/>
              <a:gd name="connsiteX2" fmla="*/ 94920 w 94920"/>
              <a:gd name="connsiteY2" fmla="*/ 882847 h 882846"/>
              <a:gd name="connsiteX3" fmla="*/ 0 w 94920"/>
              <a:gd name="connsiteY3" fmla="*/ 882847 h 882846"/>
            </a:gdLst>
            <a:ahLst/>
            <a:cxnLst>
              <a:cxn ang="0">
                <a:pos x="connsiteX0" y="connsiteY0"/>
              </a:cxn>
              <a:cxn ang="0">
                <a:pos x="connsiteX1" y="connsiteY1"/>
              </a:cxn>
              <a:cxn ang="0">
                <a:pos x="connsiteX2" y="connsiteY2"/>
              </a:cxn>
              <a:cxn ang="0">
                <a:pos x="connsiteX3" y="connsiteY3"/>
              </a:cxn>
            </a:cxnLst>
            <a:rect l="l" t="t" r="r" b="b"/>
            <a:pathLst>
              <a:path w="94920" h="882846">
                <a:moveTo>
                  <a:pt x="0" y="0"/>
                </a:moveTo>
                <a:lnTo>
                  <a:pt x="94920" y="0"/>
                </a:lnTo>
                <a:lnTo>
                  <a:pt x="94920" y="882847"/>
                </a:lnTo>
                <a:lnTo>
                  <a:pt x="0" y="882847"/>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92" name="Freeform: Shape 1091">
            <a:extLst>
              <a:ext uri="{FF2B5EF4-FFF2-40B4-BE49-F238E27FC236}">
                <a16:creationId xmlns:a16="http://schemas.microsoft.com/office/drawing/2014/main" id="{14340324-A808-8043-4630-0AD3B651AE00}"/>
              </a:ext>
            </a:extLst>
          </p:cNvPr>
          <p:cNvSpPr/>
          <p:nvPr/>
        </p:nvSpPr>
        <p:spPr>
          <a:xfrm>
            <a:off x="6352655" y="3563084"/>
            <a:ext cx="140016" cy="710203"/>
          </a:xfrm>
          <a:custGeom>
            <a:avLst/>
            <a:gdLst>
              <a:gd name="connsiteX0" fmla="*/ 0 w 94920"/>
              <a:gd name="connsiteY0" fmla="*/ 0 h 882846"/>
              <a:gd name="connsiteX1" fmla="*/ 94920 w 94920"/>
              <a:gd name="connsiteY1" fmla="*/ 0 h 882846"/>
              <a:gd name="connsiteX2" fmla="*/ 94920 w 94920"/>
              <a:gd name="connsiteY2" fmla="*/ 882847 h 882846"/>
              <a:gd name="connsiteX3" fmla="*/ 0 w 94920"/>
              <a:gd name="connsiteY3" fmla="*/ 882847 h 882846"/>
            </a:gdLst>
            <a:ahLst/>
            <a:cxnLst>
              <a:cxn ang="0">
                <a:pos x="connsiteX0" y="connsiteY0"/>
              </a:cxn>
              <a:cxn ang="0">
                <a:pos x="connsiteX1" y="connsiteY1"/>
              </a:cxn>
              <a:cxn ang="0">
                <a:pos x="connsiteX2" y="connsiteY2"/>
              </a:cxn>
              <a:cxn ang="0">
                <a:pos x="connsiteX3" y="connsiteY3"/>
              </a:cxn>
            </a:cxnLst>
            <a:rect l="l" t="t" r="r" b="b"/>
            <a:pathLst>
              <a:path w="94920" h="882846">
                <a:moveTo>
                  <a:pt x="0" y="0"/>
                </a:moveTo>
                <a:lnTo>
                  <a:pt x="94920" y="0"/>
                </a:lnTo>
                <a:lnTo>
                  <a:pt x="94920" y="882847"/>
                </a:lnTo>
                <a:lnTo>
                  <a:pt x="0" y="882847"/>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93" name="Freeform: Shape 1092">
            <a:extLst>
              <a:ext uri="{FF2B5EF4-FFF2-40B4-BE49-F238E27FC236}">
                <a16:creationId xmlns:a16="http://schemas.microsoft.com/office/drawing/2014/main" id="{03BC7868-47C8-40E8-B118-2EA783647121}"/>
              </a:ext>
            </a:extLst>
          </p:cNvPr>
          <p:cNvSpPr/>
          <p:nvPr/>
        </p:nvSpPr>
        <p:spPr>
          <a:xfrm>
            <a:off x="6513924" y="3563085"/>
            <a:ext cx="140016" cy="968052"/>
          </a:xfrm>
          <a:custGeom>
            <a:avLst/>
            <a:gdLst>
              <a:gd name="connsiteX0" fmla="*/ 0 w 94920"/>
              <a:gd name="connsiteY0" fmla="*/ 0 h 1203376"/>
              <a:gd name="connsiteX1" fmla="*/ 94920 w 94920"/>
              <a:gd name="connsiteY1" fmla="*/ 0 h 1203376"/>
              <a:gd name="connsiteX2" fmla="*/ 94920 w 94920"/>
              <a:gd name="connsiteY2" fmla="*/ 1203376 h 1203376"/>
              <a:gd name="connsiteX3" fmla="*/ 0 w 94920"/>
              <a:gd name="connsiteY3" fmla="*/ 1203376 h 1203376"/>
            </a:gdLst>
            <a:ahLst/>
            <a:cxnLst>
              <a:cxn ang="0">
                <a:pos x="connsiteX0" y="connsiteY0"/>
              </a:cxn>
              <a:cxn ang="0">
                <a:pos x="connsiteX1" y="connsiteY1"/>
              </a:cxn>
              <a:cxn ang="0">
                <a:pos x="connsiteX2" y="connsiteY2"/>
              </a:cxn>
              <a:cxn ang="0">
                <a:pos x="connsiteX3" y="connsiteY3"/>
              </a:cxn>
            </a:cxnLst>
            <a:rect l="l" t="t" r="r" b="b"/>
            <a:pathLst>
              <a:path w="94920" h="1203376">
                <a:moveTo>
                  <a:pt x="0" y="0"/>
                </a:moveTo>
                <a:lnTo>
                  <a:pt x="94920" y="0"/>
                </a:lnTo>
                <a:lnTo>
                  <a:pt x="94920" y="1203376"/>
                </a:lnTo>
                <a:lnTo>
                  <a:pt x="0" y="1203376"/>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94" name="Freeform: Shape 1093">
            <a:extLst>
              <a:ext uri="{FF2B5EF4-FFF2-40B4-BE49-F238E27FC236}">
                <a16:creationId xmlns:a16="http://schemas.microsoft.com/office/drawing/2014/main" id="{CCD911FE-96DC-3B23-2910-B1E8A3F5BF96}"/>
              </a:ext>
            </a:extLst>
          </p:cNvPr>
          <p:cNvSpPr/>
          <p:nvPr/>
        </p:nvSpPr>
        <p:spPr>
          <a:xfrm>
            <a:off x="6675195" y="3563084"/>
            <a:ext cx="140016" cy="1013397"/>
          </a:xfrm>
          <a:custGeom>
            <a:avLst/>
            <a:gdLst>
              <a:gd name="connsiteX0" fmla="*/ 0 w 94920"/>
              <a:gd name="connsiteY0" fmla="*/ 0 h 1259746"/>
              <a:gd name="connsiteX1" fmla="*/ 94920 w 94920"/>
              <a:gd name="connsiteY1" fmla="*/ 0 h 1259746"/>
              <a:gd name="connsiteX2" fmla="*/ 94920 w 94920"/>
              <a:gd name="connsiteY2" fmla="*/ 1259747 h 1259746"/>
              <a:gd name="connsiteX3" fmla="*/ 0 w 94920"/>
              <a:gd name="connsiteY3" fmla="*/ 1259747 h 1259746"/>
            </a:gdLst>
            <a:ahLst/>
            <a:cxnLst>
              <a:cxn ang="0">
                <a:pos x="connsiteX0" y="connsiteY0"/>
              </a:cxn>
              <a:cxn ang="0">
                <a:pos x="connsiteX1" y="connsiteY1"/>
              </a:cxn>
              <a:cxn ang="0">
                <a:pos x="connsiteX2" y="connsiteY2"/>
              </a:cxn>
              <a:cxn ang="0">
                <a:pos x="connsiteX3" y="connsiteY3"/>
              </a:cxn>
            </a:cxnLst>
            <a:rect l="l" t="t" r="r" b="b"/>
            <a:pathLst>
              <a:path w="94920" h="1259746">
                <a:moveTo>
                  <a:pt x="0" y="0"/>
                </a:moveTo>
                <a:lnTo>
                  <a:pt x="94920" y="0"/>
                </a:lnTo>
                <a:lnTo>
                  <a:pt x="94920" y="1259747"/>
                </a:lnTo>
                <a:lnTo>
                  <a:pt x="0" y="1259747"/>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95" name="Freeform: Shape 1094">
            <a:extLst>
              <a:ext uri="{FF2B5EF4-FFF2-40B4-BE49-F238E27FC236}">
                <a16:creationId xmlns:a16="http://schemas.microsoft.com/office/drawing/2014/main" id="{823B5482-9033-1091-46B7-CC723B3DA643}"/>
              </a:ext>
            </a:extLst>
          </p:cNvPr>
          <p:cNvSpPr/>
          <p:nvPr/>
        </p:nvSpPr>
        <p:spPr>
          <a:xfrm>
            <a:off x="6836464" y="3563084"/>
            <a:ext cx="140016" cy="1081216"/>
          </a:xfrm>
          <a:custGeom>
            <a:avLst/>
            <a:gdLst>
              <a:gd name="connsiteX0" fmla="*/ 0 w 94920"/>
              <a:gd name="connsiteY0" fmla="*/ 0 h 1344050"/>
              <a:gd name="connsiteX1" fmla="*/ 94920 w 94920"/>
              <a:gd name="connsiteY1" fmla="*/ 0 h 1344050"/>
              <a:gd name="connsiteX2" fmla="*/ 94920 w 94920"/>
              <a:gd name="connsiteY2" fmla="*/ 1344050 h 1344050"/>
              <a:gd name="connsiteX3" fmla="*/ 0 w 94920"/>
              <a:gd name="connsiteY3" fmla="*/ 1344050 h 1344050"/>
            </a:gdLst>
            <a:ahLst/>
            <a:cxnLst>
              <a:cxn ang="0">
                <a:pos x="connsiteX0" y="connsiteY0"/>
              </a:cxn>
              <a:cxn ang="0">
                <a:pos x="connsiteX1" y="connsiteY1"/>
              </a:cxn>
              <a:cxn ang="0">
                <a:pos x="connsiteX2" y="connsiteY2"/>
              </a:cxn>
              <a:cxn ang="0">
                <a:pos x="connsiteX3" y="connsiteY3"/>
              </a:cxn>
            </a:cxnLst>
            <a:rect l="l" t="t" r="r" b="b"/>
            <a:pathLst>
              <a:path w="94920" h="1344050">
                <a:moveTo>
                  <a:pt x="0" y="0"/>
                </a:moveTo>
                <a:lnTo>
                  <a:pt x="94920" y="0"/>
                </a:lnTo>
                <a:lnTo>
                  <a:pt x="94920" y="1344050"/>
                </a:lnTo>
                <a:lnTo>
                  <a:pt x="0" y="1344050"/>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96" name="Freeform: Shape 1095">
            <a:extLst>
              <a:ext uri="{FF2B5EF4-FFF2-40B4-BE49-F238E27FC236}">
                <a16:creationId xmlns:a16="http://schemas.microsoft.com/office/drawing/2014/main" id="{F93AEA83-0FF6-7CA7-AC74-BB43E920D604}"/>
              </a:ext>
            </a:extLst>
          </p:cNvPr>
          <p:cNvSpPr/>
          <p:nvPr/>
        </p:nvSpPr>
        <p:spPr>
          <a:xfrm>
            <a:off x="6997920" y="3563084"/>
            <a:ext cx="140016" cy="1096163"/>
          </a:xfrm>
          <a:custGeom>
            <a:avLst/>
            <a:gdLst>
              <a:gd name="connsiteX0" fmla="*/ 0 w 94920"/>
              <a:gd name="connsiteY0" fmla="*/ 0 h 1362629"/>
              <a:gd name="connsiteX1" fmla="*/ 94920 w 94920"/>
              <a:gd name="connsiteY1" fmla="*/ 0 h 1362629"/>
              <a:gd name="connsiteX2" fmla="*/ 94920 w 94920"/>
              <a:gd name="connsiteY2" fmla="*/ 1362630 h 1362629"/>
              <a:gd name="connsiteX3" fmla="*/ 0 w 94920"/>
              <a:gd name="connsiteY3" fmla="*/ 1362630 h 1362629"/>
            </a:gdLst>
            <a:ahLst/>
            <a:cxnLst>
              <a:cxn ang="0">
                <a:pos x="connsiteX0" y="connsiteY0"/>
              </a:cxn>
              <a:cxn ang="0">
                <a:pos x="connsiteX1" y="connsiteY1"/>
              </a:cxn>
              <a:cxn ang="0">
                <a:pos x="connsiteX2" y="connsiteY2"/>
              </a:cxn>
              <a:cxn ang="0">
                <a:pos x="connsiteX3" y="connsiteY3"/>
              </a:cxn>
            </a:cxnLst>
            <a:rect l="l" t="t" r="r" b="b"/>
            <a:pathLst>
              <a:path w="94920" h="1362629">
                <a:moveTo>
                  <a:pt x="0" y="0"/>
                </a:moveTo>
                <a:lnTo>
                  <a:pt x="94920" y="0"/>
                </a:lnTo>
                <a:lnTo>
                  <a:pt x="94920" y="1362630"/>
                </a:lnTo>
                <a:lnTo>
                  <a:pt x="0" y="1362630"/>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97" name="Freeform: Shape 1096">
            <a:extLst>
              <a:ext uri="{FF2B5EF4-FFF2-40B4-BE49-F238E27FC236}">
                <a16:creationId xmlns:a16="http://schemas.microsoft.com/office/drawing/2014/main" id="{98E2A584-2416-DC97-F611-E1F69DB2E282}"/>
              </a:ext>
            </a:extLst>
          </p:cNvPr>
          <p:cNvSpPr/>
          <p:nvPr/>
        </p:nvSpPr>
        <p:spPr>
          <a:xfrm>
            <a:off x="7159191" y="3563085"/>
            <a:ext cx="140016" cy="1225799"/>
          </a:xfrm>
          <a:custGeom>
            <a:avLst/>
            <a:gdLst>
              <a:gd name="connsiteX0" fmla="*/ 0 w 94920"/>
              <a:gd name="connsiteY0" fmla="*/ 0 h 1523779"/>
              <a:gd name="connsiteX1" fmla="*/ 94920 w 94920"/>
              <a:gd name="connsiteY1" fmla="*/ 0 h 1523779"/>
              <a:gd name="connsiteX2" fmla="*/ 94920 w 94920"/>
              <a:gd name="connsiteY2" fmla="*/ 1523779 h 1523779"/>
              <a:gd name="connsiteX3" fmla="*/ 0 w 94920"/>
              <a:gd name="connsiteY3" fmla="*/ 1523779 h 1523779"/>
            </a:gdLst>
            <a:ahLst/>
            <a:cxnLst>
              <a:cxn ang="0">
                <a:pos x="connsiteX0" y="connsiteY0"/>
              </a:cxn>
              <a:cxn ang="0">
                <a:pos x="connsiteX1" y="connsiteY1"/>
              </a:cxn>
              <a:cxn ang="0">
                <a:pos x="connsiteX2" y="connsiteY2"/>
              </a:cxn>
              <a:cxn ang="0">
                <a:pos x="connsiteX3" y="connsiteY3"/>
              </a:cxn>
            </a:cxnLst>
            <a:rect l="l" t="t" r="r" b="b"/>
            <a:pathLst>
              <a:path w="94920" h="1523779">
                <a:moveTo>
                  <a:pt x="0" y="0"/>
                </a:moveTo>
                <a:lnTo>
                  <a:pt x="94920" y="0"/>
                </a:lnTo>
                <a:lnTo>
                  <a:pt x="94920" y="1523779"/>
                </a:lnTo>
                <a:lnTo>
                  <a:pt x="0" y="1523779"/>
                </a:lnTo>
                <a:close/>
              </a:path>
            </a:pathLst>
          </a:custGeom>
          <a:solidFill>
            <a:srgbClr val="FFFF66"/>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98" name="Freeform: Shape 1097">
            <a:extLst>
              <a:ext uri="{FF2B5EF4-FFF2-40B4-BE49-F238E27FC236}">
                <a16:creationId xmlns:a16="http://schemas.microsoft.com/office/drawing/2014/main" id="{AED1AA54-CE84-C126-6F52-8FA7AA88A217}"/>
              </a:ext>
            </a:extLst>
          </p:cNvPr>
          <p:cNvSpPr/>
          <p:nvPr/>
        </p:nvSpPr>
        <p:spPr>
          <a:xfrm>
            <a:off x="4420400" y="3514176"/>
            <a:ext cx="120625" cy="102285"/>
          </a:xfrm>
          <a:custGeom>
            <a:avLst/>
            <a:gdLst>
              <a:gd name="connsiteX0" fmla="*/ 41073 w 81775"/>
              <a:gd name="connsiteY0" fmla="*/ 127324 h 127150"/>
              <a:gd name="connsiteX1" fmla="*/ 122 w 81775"/>
              <a:gd name="connsiteY1" fmla="*/ 63749 h 127150"/>
              <a:gd name="connsiteX2" fmla="*/ 41073 w 81775"/>
              <a:gd name="connsiteY2" fmla="*/ 174 h 127150"/>
              <a:gd name="connsiteX3" fmla="*/ 81897 w 81775"/>
              <a:gd name="connsiteY3" fmla="*/ 63749 h 127150"/>
              <a:gd name="connsiteX4" fmla="*/ 41073 w 81775"/>
              <a:gd name="connsiteY4" fmla="*/ 127324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073" y="127324"/>
                </a:moveTo>
                <a:lnTo>
                  <a:pt x="122" y="63749"/>
                </a:lnTo>
                <a:lnTo>
                  <a:pt x="41073" y="174"/>
                </a:lnTo>
                <a:lnTo>
                  <a:pt x="81897" y="63749"/>
                </a:lnTo>
                <a:lnTo>
                  <a:pt x="41073" y="127324"/>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099" name="Freeform: Shape 1098">
            <a:extLst>
              <a:ext uri="{FF2B5EF4-FFF2-40B4-BE49-F238E27FC236}">
                <a16:creationId xmlns:a16="http://schemas.microsoft.com/office/drawing/2014/main" id="{A5F6AE1E-B2B7-F067-E3EE-BF4BE2572EBC}"/>
              </a:ext>
            </a:extLst>
          </p:cNvPr>
          <p:cNvSpPr/>
          <p:nvPr/>
        </p:nvSpPr>
        <p:spPr>
          <a:xfrm>
            <a:off x="4588764" y="3597332"/>
            <a:ext cx="120625" cy="102285"/>
          </a:xfrm>
          <a:custGeom>
            <a:avLst/>
            <a:gdLst>
              <a:gd name="connsiteX0" fmla="*/ 41082 w 81775"/>
              <a:gd name="connsiteY0" fmla="*/ 127332 h 127150"/>
              <a:gd name="connsiteX1" fmla="*/ 131 w 81775"/>
              <a:gd name="connsiteY1" fmla="*/ 63757 h 127150"/>
              <a:gd name="connsiteX2" fmla="*/ 41082 w 81775"/>
              <a:gd name="connsiteY2" fmla="*/ 182 h 127150"/>
              <a:gd name="connsiteX3" fmla="*/ 81906 w 81775"/>
              <a:gd name="connsiteY3" fmla="*/ 63757 h 127150"/>
              <a:gd name="connsiteX4" fmla="*/ 41082 w 81775"/>
              <a:gd name="connsiteY4" fmla="*/ 127332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082" y="127332"/>
                </a:moveTo>
                <a:lnTo>
                  <a:pt x="131" y="63757"/>
                </a:lnTo>
                <a:lnTo>
                  <a:pt x="41082" y="182"/>
                </a:lnTo>
                <a:lnTo>
                  <a:pt x="81906" y="63757"/>
                </a:lnTo>
                <a:lnTo>
                  <a:pt x="41082" y="127332"/>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100" name="Freeform: Shape 1099">
            <a:extLst>
              <a:ext uri="{FF2B5EF4-FFF2-40B4-BE49-F238E27FC236}">
                <a16:creationId xmlns:a16="http://schemas.microsoft.com/office/drawing/2014/main" id="{952D8C85-633A-696E-35B4-B92B77923FC5}"/>
              </a:ext>
            </a:extLst>
          </p:cNvPr>
          <p:cNvSpPr/>
          <p:nvPr/>
        </p:nvSpPr>
        <p:spPr>
          <a:xfrm>
            <a:off x="5717086" y="4012691"/>
            <a:ext cx="120625" cy="102285"/>
          </a:xfrm>
          <a:custGeom>
            <a:avLst/>
            <a:gdLst>
              <a:gd name="connsiteX0" fmla="*/ 41142 w 81775"/>
              <a:gd name="connsiteY0" fmla="*/ 127373 h 127150"/>
              <a:gd name="connsiteX1" fmla="*/ 191 w 81775"/>
              <a:gd name="connsiteY1" fmla="*/ 63798 h 127150"/>
              <a:gd name="connsiteX2" fmla="*/ 41142 w 81775"/>
              <a:gd name="connsiteY2" fmla="*/ 223 h 127150"/>
              <a:gd name="connsiteX3" fmla="*/ 81967 w 81775"/>
              <a:gd name="connsiteY3" fmla="*/ 63798 h 127150"/>
              <a:gd name="connsiteX4" fmla="*/ 41142 w 81775"/>
              <a:gd name="connsiteY4" fmla="*/ 12737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42" y="127373"/>
                </a:moveTo>
                <a:lnTo>
                  <a:pt x="191" y="63798"/>
                </a:lnTo>
                <a:lnTo>
                  <a:pt x="41142" y="223"/>
                </a:lnTo>
                <a:lnTo>
                  <a:pt x="81967" y="63798"/>
                </a:lnTo>
                <a:lnTo>
                  <a:pt x="41142" y="127373"/>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101" name="Freeform: Shape 1100">
            <a:extLst>
              <a:ext uri="{FF2B5EF4-FFF2-40B4-BE49-F238E27FC236}">
                <a16:creationId xmlns:a16="http://schemas.microsoft.com/office/drawing/2014/main" id="{A475C07E-D616-4DBE-B95E-6DFAB768C5F2}"/>
              </a:ext>
            </a:extLst>
          </p:cNvPr>
          <p:cNvSpPr/>
          <p:nvPr/>
        </p:nvSpPr>
        <p:spPr>
          <a:xfrm>
            <a:off x="5878397" y="4087016"/>
            <a:ext cx="120625" cy="102285"/>
          </a:xfrm>
          <a:custGeom>
            <a:avLst/>
            <a:gdLst>
              <a:gd name="connsiteX0" fmla="*/ 41151 w 81775"/>
              <a:gd name="connsiteY0" fmla="*/ 127381 h 127150"/>
              <a:gd name="connsiteX1" fmla="*/ 200 w 81775"/>
              <a:gd name="connsiteY1" fmla="*/ 63806 h 127150"/>
              <a:gd name="connsiteX2" fmla="*/ 41151 w 81775"/>
              <a:gd name="connsiteY2" fmla="*/ 230 h 127150"/>
              <a:gd name="connsiteX3" fmla="*/ 81975 w 81775"/>
              <a:gd name="connsiteY3" fmla="*/ 63806 h 127150"/>
              <a:gd name="connsiteX4" fmla="*/ 41151 w 81775"/>
              <a:gd name="connsiteY4" fmla="*/ 127381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51" y="127381"/>
                </a:moveTo>
                <a:lnTo>
                  <a:pt x="200" y="63806"/>
                </a:lnTo>
                <a:lnTo>
                  <a:pt x="41151" y="230"/>
                </a:lnTo>
                <a:lnTo>
                  <a:pt x="81975" y="63806"/>
                </a:lnTo>
                <a:lnTo>
                  <a:pt x="41151" y="127381"/>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102" name="Freeform: Shape 1101">
            <a:extLst>
              <a:ext uri="{FF2B5EF4-FFF2-40B4-BE49-F238E27FC236}">
                <a16:creationId xmlns:a16="http://schemas.microsoft.com/office/drawing/2014/main" id="{5FA68422-DA66-16A6-20C3-956178DBEFDD}"/>
              </a:ext>
            </a:extLst>
          </p:cNvPr>
          <p:cNvSpPr/>
          <p:nvPr/>
        </p:nvSpPr>
        <p:spPr>
          <a:xfrm>
            <a:off x="6039708" y="4119147"/>
            <a:ext cx="120625" cy="102285"/>
          </a:xfrm>
          <a:custGeom>
            <a:avLst/>
            <a:gdLst>
              <a:gd name="connsiteX0" fmla="*/ 41159 w 81775"/>
              <a:gd name="connsiteY0" fmla="*/ 127384 h 127150"/>
              <a:gd name="connsiteX1" fmla="*/ 209 w 81775"/>
              <a:gd name="connsiteY1" fmla="*/ 63809 h 127150"/>
              <a:gd name="connsiteX2" fmla="*/ 41159 w 81775"/>
              <a:gd name="connsiteY2" fmla="*/ 234 h 127150"/>
              <a:gd name="connsiteX3" fmla="*/ 81984 w 81775"/>
              <a:gd name="connsiteY3" fmla="*/ 63809 h 127150"/>
              <a:gd name="connsiteX4" fmla="*/ 41159 w 81775"/>
              <a:gd name="connsiteY4" fmla="*/ 127384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59" y="127384"/>
                </a:moveTo>
                <a:lnTo>
                  <a:pt x="209" y="63809"/>
                </a:lnTo>
                <a:lnTo>
                  <a:pt x="41159" y="234"/>
                </a:lnTo>
                <a:lnTo>
                  <a:pt x="81984" y="63809"/>
                </a:lnTo>
                <a:lnTo>
                  <a:pt x="41159" y="127384"/>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103" name="Freeform: Shape 1102">
            <a:extLst>
              <a:ext uri="{FF2B5EF4-FFF2-40B4-BE49-F238E27FC236}">
                <a16:creationId xmlns:a16="http://schemas.microsoft.com/office/drawing/2014/main" id="{91EAD5E8-BD63-AC0C-7B18-1AC991730F8E}"/>
              </a:ext>
            </a:extLst>
          </p:cNvPr>
          <p:cNvSpPr/>
          <p:nvPr/>
        </p:nvSpPr>
        <p:spPr>
          <a:xfrm>
            <a:off x="6201021" y="4210755"/>
            <a:ext cx="120625" cy="102285"/>
          </a:xfrm>
          <a:custGeom>
            <a:avLst/>
            <a:gdLst>
              <a:gd name="connsiteX0" fmla="*/ 41168 w 81775"/>
              <a:gd name="connsiteY0" fmla="*/ 127393 h 127150"/>
              <a:gd name="connsiteX1" fmla="*/ 217 w 81775"/>
              <a:gd name="connsiteY1" fmla="*/ 63818 h 127150"/>
              <a:gd name="connsiteX2" fmla="*/ 41168 w 81775"/>
              <a:gd name="connsiteY2" fmla="*/ 243 h 127150"/>
              <a:gd name="connsiteX3" fmla="*/ 81993 w 81775"/>
              <a:gd name="connsiteY3" fmla="*/ 63818 h 127150"/>
              <a:gd name="connsiteX4" fmla="*/ 41168 w 81775"/>
              <a:gd name="connsiteY4" fmla="*/ 12739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68" y="127393"/>
                </a:moveTo>
                <a:lnTo>
                  <a:pt x="217" y="63818"/>
                </a:lnTo>
                <a:lnTo>
                  <a:pt x="41168" y="243"/>
                </a:lnTo>
                <a:lnTo>
                  <a:pt x="81993" y="63818"/>
                </a:lnTo>
                <a:lnTo>
                  <a:pt x="41168" y="127393"/>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104" name="Freeform: Shape 1103">
            <a:extLst>
              <a:ext uri="{FF2B5EF4-FFF2-40B4-BE49-F238E27FC236}">
                <a16:creationId xmlns:a16="http://schemas.microsoft.com/office/drawing/2014/main" id="{3A79323D-3121-0763-098E-0C5A0F4E96B3}"/>
              </a:ext>
            </a:extLst>
          </p:cNvPr>
          <p:cNvSpPr/>
          <p:nvPr/>
        </p:nvSpPr>
        <p:spPr>
          <a:xfrm>
            <a:off x="6362332" y="4215839"/>
            <a:ext cx="120625" cy="102285"/>
          </a:xfrm>
          <a:custGeom>
            <a:avLst/>
            <a:gdLst>
              <a:gd name="connsiteX0" fmla="*/ 41177 w 81775"/>
              <a:gd name="connsiteY0" fmla="*/ 127393 h 127150"/>
              <a:gd name="connsiteX1" fmla="*/ 226 w 81775"/>
              <a:gd name="connsiteY1" fmla="*/ 63818 h 127150"/>
              <a:gd name="connsiteX2" fmla="*/ 41177 w 81775"/>
              <a:gd name="connsiteY2" fmla="*/ 243 h 127150"/>
              <a:gd name="connsiteX3" fmla="*/ 82001 w 81775"/>
              <a:gd name="connsiteY3" fmla="*/ 63818 h 127150"/>
              <a:gd name="connsiteX4" fmla="*/ 41177 w 81775"/>
              <a:gd name="connsiteY4" fmla="*/ 12739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77" y="127393"/>
                </a:moveTo>
                <a:lnTo>
                  <a:pt x="226" y="63818"/>
                </a:lnTo>
                <a:lnTo>
                  <a:pt x="41177" y="243"/>
                </a:lnTo>
                <a:lnTo>
                  <a:pt x="82001" y="63818"/>
                </a:lnTo>
                <a:lnTo>
                  <a:pt x="41177" y="127393"/>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105" name="Freeform: Shape 1104">
            <a:extLst>
              <a:ext uri="{FF2B5EF4-FFF2-40B4-BE49-F238E27FC236}">
                <a16:creationId xmlns:a16="http://schemas.microsoft.com/office/drawing/2014/main" id="{D8EE7E5C-3454-CD5D-81A8-F3283195F4CF}"/>
              </a:ext>
            </a:extLst>
          </p:cNvPr>
          <p:cNvSpPr/>
          <p:nvPr/>
        </p:nvSpPr>
        <p:spPr>
          <a:xfrm>
            <a:off x="6523644" y="4477347"/>
            <a:ext cx="120625" cy="102285"/>
          </a:xfrm>
          <a:custGeom>
            <a:avLst/>
            <a:gdLst>
              <a:gd name="connsiteX0" fmla="*/ 41186 w 81775"/>
              <a:gd name="connsiteY0" fmla="*/ 127419 h 127150"/>
              <a:gd name="connsiteX1" fmla="*/ 235 w 81775"/>
              <a:gd name="connsiteY1" fmla="*/ 63844 h 127150"/>
              <a:gd name="connsiteX2" fmla="*/ 41186 w 81775"/>
              <a:gd name="connsiteY2" fmla="*/ 269 h 127150"/>
              <a:gd name="connsiteX3" fmla="*/ 82010 w 81775"/>
              <a:gd name="connsiteY3" fmla="*/ 63844 h 127150"/>
              <a:gd name="connsiteX4" fmla="*/ 41186 w 81775"/>
              <a:gd name="connsiteY4" fmla="*/ 127419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86" y="127419"/>
                </a:moveTo>
                <a:lnTo>
                  <a:pt x="235" y="63844"/>
                </a:lnTo>
                <a:lnTo>
                  <a:pt x="41186" y="269"/>
                </a:lnTo>
                <a:lnTo>
                  <a:pt x="82010" y="63844"/>
                </a:lnTo>
                <a:lnTo>
                  <a:pt x="41186" y="127419"/>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106" name="Freeform: Shape 1105">
            <a:extLst>
              <a:ext uri="{FF2B5EF4-FFF2-40B4-BE49-F238E27FC236}">
                <a16:creationId xmlns:a16="http://schemas.microsoft.com/office/drawing/2014/main" id="{4DCACAD8-7DD0-B236-4C3C-EDE5C0DAFB68}"/>
              </a:ext>
            </a:extLst>
          </p:cNvPr>
          <p:cNvSpPr/>
          <p:nvPr/>
        </p:nvSpPr>
        <p:spPr>
          <a:xfrm>
            <a:off x="6684953" y="4516494"/>
            <a:ext cx="120625" cy="102285"/>
          </a:xfrm>
          <a:custGeom>
            <a:avLst/>
            <a:gdLst>
              <a:gd name="connsiteX0" fmla="*/ 41194 w 81775"/>
              <a:gd name="connsiteY0" fmla="*/ 127423 h 127150"/>
              <a:gd name="connsiteX1" fmla="*/ 243 w 81775"/>
              <a:gd name="connsiteY1" fmla="*/ 63848 h 127150"/>
              <a:gd name="connsiteX2" fmla="*/ 41194 w 81775"/>
              <a:gd name="connsiteY2" fmla="*/ 273 h 127150"/>
              <a:gd name="connsiteX3" fmla="*/ 82019 w 81775"/>
              <a:gd name="connsiteY3" fmla="*/ 63848 h 127150"/>
              <a:gd name="connsiteX4" fmla="*/ 41194 w 81775"/>
              <a:gd name="connsiteY4" fmla="*/ 12742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94" y="127423"/>
                </a:moveTo>
                <a:lnTo>
                  <a:pt x="243" y="63848"/>
                </a:lnTo>
                <a:lnTo>
                  <a:pt x="41194" y="273"/>
                </a:lnTo>
                <a:lnTo>
                  <a:pt x="82019" y="63848"/>
                </a:lnTo>
                <a:lnTo>
                  <a:pt x="41194" y="127423"/>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107" name="Freeform: Shape 1106">
            <a:extLst>
              <a:ext uri="{FF2B5EF4-FFF2-40B4-BE49-F238E27FC236}">
                <a16:creationId xmlns:a16="http://schemas.microsoft.com/office/drawing/2014/main" id="{2D9B9566-BC00-A901-F8D5-8D25593BF688}"/>
              </a:ext>
            </a:extLst>
          </p:cNvPr>
          <p:cNvSpPr/>
          <p:nvPr/>
        </p:nvSpPr>
        <p:spPr>
          <a:xfrm>
            <a:off x="6846266" y="4592142"/>
            <a:ext cx="120625" cy="102285"/>
          </a:xfrm>
          <a:custGeom>
            <a:avLst/>
            <a:gdLst>
              <a:gd name="connsiteX0" fmla="*/ 41203 w 81775"/>
              <a:gd name="connsiteY0" fmla="*/ 127430 h 127150"/>
              <a:gd name="connsiteX1" fmla="*/ 252 w 81775"/>
              <a:gd name="connsiteY1" fmla="*/ 63855 h 127150"/>
              <a:gd name="connsiteX2" fmla="*/ 41203 w 81775"/>
              <a:gd name="connsiteY2" fmla="*/ 280 h 127150"/>
              <a:gd name="connsiteX3" fmla="*/ 82027 w 81775"/>
              <a:gd name="connsiteY3" fmla="*/ 63855 h 127150"/>
              <a:gd name="connsiteX4" fmla="*/ 41203 w 81775"/>
              <a:gd name="connsiteY4" fmla="*/ 127430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203" y="127430"/>
                </a:moveTo>
                <a:lnTo>
                  <a:pt x="252" y="63855"/>
                </a:lnTo>
                <a:lnTo>
                  <a:pt x="41203" y="280"/>
                </a:lnTo>
                <a:lnTo>
                  <a:pt x="82027" y="63855"/>
                </a:lnTo>
                <a:lnTo>
                  <a:pt x="41203" y="127430"/>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108" name="Freeform: Shape 1107">
            <a:extLst>
              <a:ext uri="{FF2B5EF4-FFF2-40B4-BE49-F238E27FC236}">
                <a16:creationId xmlns:a16="http://schemas.microsoft.com/office/drawing/2014/main" id="{AA2ACA1B-5D43-1407-4E45-EA362BCFF081}"/>
              </a:ext>
            </a:extLst>
          </p:cNvPr>
          <p:cNvSpPr/>
          <p:nvPr/>
        </p:nvSpPr>
        <p:spPr>
          <a:xfrm>
            <a:off x="7007577" y="4606883"/>
            <a:ext cx="120625" cy="102285"/>
          </a:xfrm>
          <a:custGeom>
            <a:avLst/>
            <a:gdLst>
              <a:gd name="connsiteX0" fmla="*/ 41211 w 81775"/>
              <a:gd name="connsiteY0" fmla="*/ 127432 h 127150"/>
              <a:gd name="connsiteX1" fmla="*/ 261 w 81775"/>
              <a:gd name="connsiteY1" fmla="*/ 63857 h 127150"/>
              <a:gd name="connsiteX2" fmla="*/ 41211 w 81775"/>
              <a:gd name="connsiteY2" fmla="*/ 282 h 127150"/>
              <a:gd name="connsiteX3" fmla="*/ 82036 w 81775"/>
              <a:gd name="connsiteY3" fmla="*/ 63857 h 127150"/>
              <a:gd name="connsiteX4" fmla="*/ 41211 w 81775"/>
              <a:gd name="connsiteY4" fmla="*/ 127432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211" y="127432"/>
                </a:moveTo>
                <a:lnTo>
                  <a:pt x="261" y="63857"/>
                </a:lnTo>
                <a:lnTo>
                  <a:pt x="41211" y="282"/>
                </a:lnTo>
                <a:lnTo>
                  <a:pt x="82036" y="63857"/>
                </a:lnTo>
                <a:lnTo>
                  <a:pt x="41211" y="127432"/>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109" name="Freeform: Shape 1108">
            <a:extLst>
              <a:ext uri="{FF2B5EF4-FFF2-40B4-BE49-F238E27FC236}">
                <a16:creationId xmlns:a16="http://schemas.microsoft.com/office/drawing/2014/main" id="{67AAD447-DB7C-F47E-6F95-235AA0CCD82B}"/>
              </a:ext>
            </a:extLst>
          </p:cNvPr>
          <p:cNvSpPr/>
          <p:nvPr/>
        </p:nvSpPr>
        <p:spPr>
          <a:xfrm>
            <a:off x="7168886" y="4727370"/>
            <a:ext cx="120625" cy="102285"/>
          </a:xfrm>
          <a:custGeom>
            <a:avLst/>
            <a:gdLst>
              <a:gd name="connsiteX0" fmla="*/ 41220 w 81775"/>
              <a:gd name="connsiteY0" fmla="*/ 127444 h 127150"/>
              <a:gd name="connsiteX1" fmla="*/ 269 w 81775"/>
              <a:gd name="connsiteY1" fmla="*/ 63869 h 127150"/>
              <a:gd name="connsiteX2" fmla="*/ 41220 w 81775"/>
              <a:gd name="connsiteY2" fmla="*/ 293 h 127150"/>
              <a:gd name="connsiteX3" fmla="*/ 82044 w 81775"/>
              <a:gd name="connsiteY3" fmla="*/ 63869 h 127150"/>
              <a:gd name="connsiteX4" fmla="*/ 41220 w 81775"/>
              <a:gd name="connsiteY4" fmla="*/ 127444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220" y="127444"/>
                </a:moveTo>
                <a:lnTo>
                  <a:pt x="269" y="63869"/>
                </a:lnTo>
                <a:lnTo>
                  <a:pt x="41220" y="293"/>
                </a:lnTo>
                <a:lnTo>
                  <a:pt x="82044" y="63869"/>
                </a:lnTo>
                <a:lnTo>
                  <a:pt x="41220" y="127444"/>
                </a:lnTo>
                <a:close/>
              </a:path>
            </a:pathLst>
          </a:custGeom>
          <a:solidFill>
            <a:srgbClr val="ED7D31"/>
          </a:solidFill>
          <a:ln w="12635" cap="flat">
            <a:noFill/>
            <a:prstDash val="solid"/>
            <a:miter/>
          </a:ln>
        </p:spPr>
        <p:txBody>
          <a:bodyPr rtlCol="0" anchor="ctr"/>
          <a:lstStyle/>
          <a:p>
            <a:pPr defTabSz="1219170">
              <a:defRPr/>
            </a:pPr>
            <a:endParaRPr lang="en-GB" sz="1867">
              <a:solidFill>
                <a:schemeClr val="accent6"/>
              </a:solidFill>
              <a:latin typeface="Arial" panose="020B0604020202020204"/>
            </a:endParaRPr>
          </a:p>
        </p:txBody>
      </p:sp>
      <p:sp>
        <p:nvSpPr>
          <p:cNvPr id="1110" name="TextBox 1109">
            <a:extLst>
              <a:ext uri="{FF2B5EF4-FFF2-40B4-BE49-F238E27FC236}">
                <a16:creationId xmlns:a16="http://schemas.microsoft.com/office/drawing/2014/main" id="{735E214E-62F5-CD82-8B35-50D3477B35F4}"/>
              </a:ext>
            </a:extLst>
          </p:cNvPr>
          <p:cNvSpPr txBox="1"/>
          <p:nvPr/>
        </p:nvSpPr>
        <p:spPr>
          <a:xfrm>
            <a:off x="2146403" y="2407376"/>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11" name="TextBox 1110">
            <a:extLst>
              <a:ext uri="{FF2B5EF4-FFF2-40B4-BE49-F238E27FC236}">
                <a16:creationId xmlns:a16="http://schemas.microsoft.com/office/drawing/2014/main" id="{DF8D1BBD-E476-C5C5-06BB-C13DE3C43AAF}"/>
              </a:ext>
            </a:extLst>
          </p:cNvPr>
          <p:cNvSpPr txBox="1"/>
          <p:nvPr/>
        </p:nvSpPr>
        <p:spPr>
          <a:xfrm>
            <a:off x="2308318" y="2494121"/>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12" name="TextBox 1111">
            <a:extLst>
              <a:ext uri="{FF2B5EF4-FFF2-40B4-BE49-F238E27FC236}">
                <a16:creationId xmlns:a16="http://schemas.microsoft.com/office/drawing/2014/main" id="{652EA935-6F8D-4C8B-A06C-E6A5ADC35190}"/>
              </a:ext>
            </a:extLst>
          </p:cNvPr>
          <p:cNvSpPr txBox="1"/>
          <p:nvPr/>
        </p:nvSpPr>
        <p:spPr>
          <a:xfrm>
            <a:off x="2470233" y="2968098"/>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13" name="TextBox 1112">
            <a:extLst>
              <a:ext uri="{FF2B5EF4-FFF2-40B4-BE49-F238E27FC236}">
                <a16:creationId xmlns:a16="http://schemas.microsoft.com/office/drawing/2014/main" id="{11753468-D9CD-6EDC-E21F-B49AD70AFF8D}"/>
              </a:ext>
            </a:extLst>
          </p:cNvPr>
          <p:cNvSpPr txBox="1"/>
          <p:nvPr/>
        </p:nvSpPr>
        <p:spPr>
          <a:xfrm>
            <a:off x="2632147" y="3065216"/>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14" name="TextBox 1113">
            <a:extLst>
              <a:ext uri="{FF2B5EF4-FFF2-40B4-BE49-F238E27FC236}">
                <a16:creationId xmlns:a16="http://schemas.microsoft.com/office/drawing/2014/main" id="{76E891B0-33B3-8159-75BD-39B69781F8FA}"/>
              </a:ext>
            </a:extLst>
          </p:cNvPr>
          <p:cNvSpPr txBox="1"/>
          <p:nvPr/>
        </p:nvSpPr>
        <p:spPr>
          <a:xfrm>
            <a:off x="2794061" y="3115041"/>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15" name="TextBox 1114">
            <a:extLst>
              <a:ext uri="{FF2B5EF4-FFF2-40B4-BE49-F238E27FC236}">
                <a16:creationId xmlns:a16="http://schemas.microsoft.com/office/drawing/2014/main" id="{C5FAF35A-5CFD-1E1B-97F2-D889531CFBC1}"/>
              </a:ext>
            </a:extLst>
          </p:cNvPr>
          <p:cNvSpPr txBox="1"/>
          <p:nvPr/>
        </p:nvSpPr>
        <p:spPr>
          <a:xfrm>
            <a:off x="2955975" y="3138686"/>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16" name="TextBox 1115">
            <a:extLst>
              <a:ext uri="{FF2B5EF4-FFF2-40B4-BE49-F238E27FC236}">
                <a16:creationId xmlns:a16="http://schemas.microsoft.com/office/drawing/2014/main" id="{9F8F7A8E-3ACC-0712-EB1C-D34251A26D15}"/>
              </a:ext>
            </a:extLst>
          </p:cNvPr>
          <p:cNvSpPr txBox="1"/>
          <p:nvPr/>
        </p:nvSpPr>
        <p:spPr>
          <a:xfrm>
            <a:off x="3117890" y="3180406"/>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17" name="TextBox 1116">
            <a:extLst>
              <a:ext uri="{FF2B5EF4-FFF2-40B4-BE49-F238E27FC236}">
                <a16:creationId xmlns:a16="http://schemas.microsoft.com/office/drawing/2014/main" id="{0688F868-2EA3-F5D5-9070-7DF73DFB71CD}"/>
              </a:ext>
            </a:extLst>
          </p:cNvPr>
          <p:cNvSpPr txBox="1"/>
          <p:nvPr/>
        </p:nvSpPr>
        <p:spPr>
          <a:xfrm>
            <a:off x="3279805" y="3277841"/>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118" name="TextBox 1117">
            <a:extLst>
              <a:ext uri="{FF2B5EF4-FFF2-40B4-BE49-F238E27FC236}">
                <a16:creationId xmlns:a16="http://schemas.microsoft.com/office/drawing/2014/main" id="{C73747DD-79C1-27BE-D218-A60CFA7F10C3}"/>
              </a:ext>
            </a:extLst>
          </p:cNvPr>
          <p:cNvSpPr txBox="1"/>
          <p:nvPr/>
        </p:nvSpPr>
        <p:spPr>
          <a:xfrm>
            <a:off x="3441719" y="3284065"/>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19" name="TextBox 1118">
            <a:extLst>
              <a:ext uri="{FF2B5EF4-FFF2-40B4-BE49-F238E27FC236}">
                <a16:creationId xmlns:a16="http://schemas.microsoft.com/office/drawing/2014/main" id="{217F70E5-CADF-03A7-AA09-90C5676F134B}"/>
              </a:ext>
            </a:extLst>
          </p:cNvPr>
          <p:cNvSpPr txBox="1"/>
          <p:nvPr/>
        </p:nvSpPr>
        <p:spPr>
          <a:xfrm>
            <a:off x="3603634" y="3325321"/>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20" name="TextBox 1119">
            <a:extLst>
              <a:ext uri="{FF2B5EF4-FFF2-40B4-BE49-F238E27FC236}">
                <a16:creationId xmlns:a16="http://schemas.microsoft.com/office/drawing/2014/main" id="{A1E67466-FB7B-ED08-FA17-E6B08CCE7600}"/>
              </a:ext>
            </a:extLst>
          </p:cNvPr>
          <p:cNvSpPr txBox="1"/>
          <p:nvPr/>
        </p:nvSpPr>
        <p:spPr>
          <a:xfrm>
            <a:off x="3765549" y="3336136"/>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121" name="TextBox 1120">
            <a:extLst>
              <a:ext uri="{FF2B5EF4-FFF2-40B4-BE49-F238E27FC236}">
                <a16:creationId xmlns:a16="http://schemas.microsoft.com/office/drawing/2014/main" id="{9B437C08-4837-2B38-3728-4CED3250FA00}"/>
              </a:ext>
            </a:extLst>
          </p:cNvPr>
          <p:cNvSpPr txBox="1"/>
          <p:nvPr/>
        </p:nvSpPr>
        <p:spPr>
          <a:xfrm>
            <a:off x="3927463" y="3394757"/>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122" name="TextBox 1121">
            <a:extLst>
              <a:ext uri="{FF2B5EF4-FFF2-40B4-BE49-F238E27FC236}">
                <a16:creationId xmlns:a16="http://schemas.microsoft.com/office/drawing/2014/main" id="{DA18FFE1-E8D1-3721-C614-3C21D11F53B7}"/>
              </a:ext>
            </a:extLst>
          </p:cNvPr>
          <p:cNvSpPr txBox="1"/>
          <p:nvPr/>
        </p:nvSpPr>
        <p:spPr>
          <a:xfrm>
            <a:off x="4089378" y="3422548"/>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23" name="TextBox 1122">
            <a:extLst>
              <a:ext uri="{FF2B5EF4-FFF2-40B4-BE49-F238E27FC236}">
                <a16:creationId xmlns:a16="http://schemas.microsoft.com/office/drawing/2014/main" id="{FB2968AF-B5F0-3E3A-80E7-B52AD492969C}"/>
              </a:ext>
            </a:extLst>
          </p:cNvPr>
          <p:cNvSpPr txBox="1"/>
          <p:nvPr/>
        </p:nvSpPr>
        <p:spPr>
          <a:xfrm>
            <a:off x="4251293" y="3438726"/>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124" name="TextBox 1123">
            <a:extLst>
              <a:ext uri="{FF2B5EF4-FFF2-40B4-BE49-F238E27FC236}">
                <a16:creationId xmlns:a16="http://schemas.microsoft.com/office/drawing/2014/main" id="{7AB385EC-284F-B79D-4AF7-9526DB9D475A}"/>
              </a:ext>
            </a:extLst>
          </p:cNvPr>
          <p:cNvSpPr txBox="1"/>
          <p:nvPr/>
        </p:nvSpPr>
        <p:spPr>
          <a:xfrm>
            <a:off x="4421398" y="3452196"/>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125" name="TextBox 1124">
            <a:extLst>
              <a:ext uri="{FF2B5EF4-FFF2-40B4-BE49-F238E27FC236}">
                <a16:creationId xmlns:a16="http://schemas.microsoft.com/office/drawing/2014/main" id="{27246B8E-9783-B9DE-3CC5-73B2B941C13A}"/>
              </a:ext>
            </a:extLst>
          </p:cNvPr>
          <p:cNvSpPr txBox="1"/>
          <p:nvPr/>
        </p:nvSpPr>
        <p:spPr>
          <a:xfrm>
            <a:off x="4583423" y="3699118"/>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126" name="TextBox 1125">
            <a:extLst>
              <a:ext uri="{FF2B5EF4-FFF2-40B4-BE49-F238E27FC236}">
                <a16:creationId xmlns:a16="http://schemas.microsoft.com/office/drawing/2014/main" id="{BA90DB3C-4CBB-2D4B-EAC8-FCAB598958A4}"/>
              </a:ext>
            </a:extLst>
          </p:cNvPr>
          <p:cNvSpPr txBox="1"/>
          <p:nvPr/>
        </p:nvSpPr>
        <p:spPr>
          <a:xfrm>
            <a:off x="4751403" y="3785457"/>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27" name="TextBox 1126">
            <a:extLst>
              <a:ext uri="{FF2B5EF4-FFF2-40B4-BE49-F238E27FC236}">
                <a16:creationId xmlns:a16="http://schemas.microsoft.com/office/drawing/2014/main" id="{5B480170-BB06-9339-EA8A-49C037C7CD7F}"/>
              </a:ext>
            </a:extLst>
          </p:cNvPr>
          <p:cNvSpPr txBox="1"/>
          <p:nvPr/>
        </p:nvSpPr>
        <p:spPr>
          <a:xfrm>
            <a:off x="4905963" y="3833133"/>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128" name="TextBox 1127">
            <a:extLst>
              <a:ext uri="{FF2B5EF4-FFF2-40B4-BE49-F238E27FC236}">
                <a16:creationId xmlns:a16="http://schemas.microsoft.com/office/drawing/2014/main" id="{529850A2-C858-9CE0-470B-D044F90FFA6D}"/>
              </a:ext>
            </a:extLst>
          </p:cNvPr>
          <p:cNvSpPr txBox="1"/>
          <p:nvPr/>
        </p:nvSpPr>
        <p:spPr>
          <a:xfrm>
            <a:off x="5072581" y="3861985"/>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129" name="TextBox 1128">
            <a:extLst>
              <a:ext uri="{FF2B5EF4-FFF2-40B4-BE49-F238E27FC236}">
                <a16:creationId xmlns:a16="http://schemas.microsoft.com/office/drawing/2014/main" id="{09812D76-0078-CF1D-1792-BCE475C5D3B8}"/>
              </a:ext>
            </a:extLst>
          </p:cNvPr>
          <p:cNvSpPr txBox="1"/>
          <p:nvPr/>
        </p:nvSpPr>
        <p:spPr>
          <a:xfrm>
            <a:off x="5231353" y="3947533"/>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130" name="TextBox 1129">
            <a:extLst>
              <a:ext uri="{FF2B5EF4-FFF2-40B4-BE49-F238E27FC236}">
                <a16:creationId xmlns:a16="http://schemas.microsoft.com/office/drawing/2014/main" id="{EB713DB8-AF4F-2004-D5EA-8A22D147A90F}"/>
              </a:ext>
            </a:extLst>
          </p:cNvPr>
          <p:cNvSpPr txBox="1"/>
          <p:nvPr/>
        </p:nvSpPr>
        <p:spPr>
          <a:xfrm>
            <a:off x="5387466" y="3980386"/>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131" name="TextBox 1130">
            <a:extLst>
              <a:ext uri="{FF2B5EF4-FFF2-40B4-BE49-F238E27FC236}">
                <a16:creationId xmlns:a16="http://schemas.microsoft.com/office/drawing/2014/main" id="{D64349C8-4B84-2714-E9C3-1B15AEB097AB}"/>
              </a:ext>
            </a:extLst>
          </p:cNvPr>
          <p:cNvSpPr txBox="1"/>
          <p:nvPr/>
        </p:nvSpPr>
        <p:spPr>
          <a:xfrm>
            <a:off x="5547871" y="4044461"/>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132" name="TextBox 1131">
            <a:extLst>
              <a:ext uri="{FF2B5EF4-FFF2-40B4-BE49-F238E27FC236}">
                <a16:creationId xmlns:a16="http://schemas.microsoft.com/office/drawing/2014/main" id="{4AEC9FCF-41F3-A77D-5AFD-D9E2CB2CB0EA}"/>
              </a:ext>
            </a:extLst>
          </p:cNvPr>
          <p:cNvSpPr txBox="1"/>
          <p:nvPr/>
        </p:nvSpPr>
        <p:spPr>
          <a:xfrm>
            <a:off x="5706866" y="4119398"/>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133" name="TextBox 1132">
            <a:extLst>
              <a:ext uri="{FF2B5EF4-FFF2-40B4-BE49-F238E27FC236}">
                <a16:creationId xmlns:a16="http://schemas.microsoft.com/office/drawing/2014/main" id="{1902104F-7EFA-7C18-EF9B-91DBB99640D1}"/>
              </a:ext>
            </a:extLst>
          </p:cNvPr>
          <p:cNvSpPr txBox="1"/>
          <p:nvPr/>
        </p:nvSpPr>
        <p:spPr>
          <a:xfrm>
            <a:off x="5866758" y="4197834"/>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134" name="TextBox 1133">
            <a:extLst>
              <a:ext uri="{FF2B5EF4-FFF2-40B4-BE49-F238E27FC236}">
                <a16:creationId xmlns:a16="http://schemas.microsoft.com/office/drawing/2014/main" id="{B960C0A7-03B6-4448-5C93-4759465BCE7C}"/>
              </a:ext>
            </a:extLst>
          </p:cNvPr>
          <p:cNvSpPr txBox="1"/>
          <p:nvPr/>
        </p:nvSpPr>
        <p:spPr>
          <a:xfrm>
            <a:off x="6026459" y="4227209"/>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135" name="TextBox 1134">
            <a:extLst>
              <a:ext uri="{FF2B5EF4-FFF2-40B4-BE49-F238E27FC236}">
                <a16:creationId xmlns:a16="http://schemas.microsoft.com/office/drawing/2014/main" id="{58DF22ED-63F9-7904-E8F4-184C95BC851E}"/>
              </a:ext>
            </a:extLst>
          </p:cNvPr>
          <p:cNvSpPr txBox="1"/>
          <p:nvPr/>
        </p:nvSpPr>
        <p:spPr>
          <a:xfrm>
            <a:off x="6194625" y="4318496"/>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136" name="TextBox 1135">
            <a:extLst>
              <a:ext uri="{FF2B5EF4-FFF2-40B4-BE49-F238E27FC236}">
                <a16:creationId xmlns:a16="http://schemas.microsoft.com/office/drawing/2014/main" id="{D5B11D3F-DEBC-6077-14F3-B385A66E117F}"/>
              </a:ext>
            </a:extLst>
          </p:cNvPr>
          <p:cNvSpPr txBox="1"/>
          <p:nvPr/>
        </p:nvSpPr>
        <p:spPr>
          <a:xfrm>
            <a:off x="6356670" y="4320454"/>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137" name="TextBox 1136">
            <a:extLst>
              <a:ext uri="{FF2B5EF4-FFF2-40B4-BE49-F238E27FC236}">
                <a16:creationId xmlns:a16="http://schemas.microsoft.com/office/drawing/2014/main" id="{C3EC3017-EA6B-647C-6EA4-928C472501CC}"/>
              </a:ext>
            </a:extLst>
          </p:cNvPr>
          <p:cNvSpPr txBox="1"/>
          <p:nvPr/>
        </p:nvSpPr>
        <p:spPr>
          <a:xfrm>
            <a:off x="6517782" y="4583292"/>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138" name="TextBox 1137">
            <a:extLst>
              <a:ext uri="{FF2B5EF4-FFF2-40B4-BE49-F238E27FC236}">
                <a16:creationId xmlns:a16="http://schemas.microsoft.com/office/drawing/2014/main" id="{37AC0200-E4CE-AF62-E636-FE2C9A1E6D2E}"/>
              </a:ext>
            </a:extLst>
          </p:cNvPr>
          <p:cNvSpPr txBox="1"/>
          <p:nvPr/>
        </p:nvSpPr>
        <p:spPr>
          <a:xfrm>
            <a:off x="6676362" y="4626109"/>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139" name="TextBox 1138">
            <a:extLst>
              <a:ext uri="{FF2B5EF4-FFF2-40B4-BE49-F238E27FC236}">
                <a16:creationId xmlns:a16="http://schemas.microsoft.com/office/drawing/2014/main" id="{34A8155C-7883-E929-F87F-A98379612865}"/>
              </a:ext>
            </a:extLst>
          </p:cNvPr>
          <p:cNvSpPr txBox="1"/>
          <p:nvPr/>
        </p:nvSpPr>
        <p:spPr>
          <a:xfrm>
            <a:off x="6835103" y="4700226"/>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140" name="TextBox 1139">
            <a:extLst>
              <a:ext uri="{FF2B5EF4-FFF2-40B4-BE49-F238E27FC236}">
                <a16:creationId xmlns:a16="http://schemas.microsoft.com/office/drawing/2014/main" id="{6DB49684-29C3-3755-09D6-C906C6950FFE}"/>
              </a:ext>
            </a:extLst>
          </p:cNvPr>
          <p:cNvSpPr txBox="1"/>
          <p:nvPr/>
        </p:nvSpPr>
        <p:spPr>
          <a:xfrm>
            <a:off x="6999542" y="4719062"/>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141" name="TextBox 1140">
            <a:extLst>
              <a:ext uri="{FF2B5EF4-FFF2-40B4-BE49-F238E27FC236}">
                <a16:creationId xmlns:a16="http://schemas.microsoft.com/office/drawing/2014/main" id="{E1D34B5C-CC34-DA09-93B7-263657BA6CF8}"/>
              </a:ext>
            </a:extLst>
          </p:cNvPr>
          <p:cNvSpPr txBox="1"/>
          <p:nvPr/>
        </p:nvSpPr>
        <p:spPr>
          <a:xfrm>
            <a:off x="7159191" y="4836298"/>
            <a:ext cx="127823"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grpSp>
        <p:nvGrpSpPr>
          <p:cNvPr id="1142" name="Group 1141">
            <a:extLst>
              <a:ext uri="{FF2B5EF4-FFF2-40B4-BE49-F238E27FC236}">
                <a16:creationId xmlns:a16="http://schemas.microsoft.com/office/drawing/2014/main" id="{FD98B3BB-493A-559E-4442-61F8548164D9}"/>
              </a:ext>
            </a:extLst>
          </p:cNvPr>
          <p:cNvGrpSpPr/>
          <p:nvPr/>
        </p:nvGrpSpPr>
        <p:grpSpPr>
          <a:xfrm>
            <a:off x="2125469" y="3247929"/>
            <a:ext cx="5203745" cy="791672"/>
            <a:chOff x="1544706" y="3266812"/>
            <a:chExt cx="6882113" cy="957745"/>
          </a:xfrm>
        </p:grpSpPr>
        <p:cxnSp>
          <p:nvCxnSpPr>
            <p:cNvPr id="1143" name="Straight Connector 1142">
              <a:extLst>
                <a:ext uri="{FF2B5EF4-FFF2-40B4-BE49-F238E27FC236}">
                  <a16:creationId xmlns:a16="http://schemas.microsoft.com/office/drawing/2014/main" id="{21B0AEC9-676B-96BA-D16E-4B882E4AD82A}"/>
                </a:ext>
              </a:extLst>
            </p:cNvPr>
            <p:cNvCxnSpPr>
              <a:cxnSpLocks/>
            </p:cNvCxnSpPr>
            <p:nvPr/>
          </p:nvCxnSpPr>
          <p:spPr>
            <a:xfrm>
              <a:off x="1544706" y="3649056"/>
              <a:ext cx="6882113"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144" name="Straight Connector 1143">
              <a:extLst>
                <a:ext uri="{FF2B5EF4-FFF2-40B4-BE49-F238E27FC236}">
                  <a16:creationId xmlns:a16="http://schemas.microsoft.com/office/drawing/2014/main" id="{37B90C89-FD48-B6BA-DDDC-1CD791C26474}"/>
                </a:ext>
              </a:extLst>
            </p:cNvPr>
            <p:cNvCxnSpPr>
              <a:cxnSpLocks/>
            </p:cNvCxnSpPr>
            <p:nvPr/>
          </p:nvCxnSpPr>
          <p:spPr>
            <a:xfrm>
              <a:off x="1544706" y="3266812"/>
              <a:ext cx="6882113"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45" name="Straight Connector 1144">
              <a:extLst>
                <a:ext uri="{FF2B5EF4-FFF2-40B4-BE49-F238E27FC236}">
                  <a16:creationId xmlns:a16="http://schemas.microsoft.com/office/drawing/2014/main" id="{D6415EFF-8A7B-1742-3E48-DC7B7C07AAD2}"/>
                </a:ext>
              </a:extLst>
            </p:cNvPr>
            <p:cNvCxnSpPr>
              <a:cxnSpLocks/>
            </p:cNvCxnSpPr>
            <p:nvPr/>
          </p:nvCxnSpPr>
          <p:spPr>
            <a:xfrm>
              <a:off x="1544706" y="4224557"/>
              <a:ext cx="6882113"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146" name="Freeform: Shape 1145">
            <a:extLst>
              <a:ext uri="{FF2B5EF4-FFF2-40B4-BE49-F238E27FC236}">
                <a16:creationId xmlns:a16="http://schemas.microsoft.com/office/drawing/2014/main" id="{C08DEBD9-5B81-0A05-E68F-712B1C7841B2}"/>
              </a:ext>
            </a:extLst>
          </p:cNvPr>
          <p:cNvSpPr/>
          <p:nvPr/>
        </p:nvSpPr>
        <p:spPr>
          <a:xfrm>
            <a:off x="2124372" y="1477949"/>
            <a:ext cx="0" cy="3664231"/>
          </a:xfrm>
          <a:custGeom>
            <a:avLst/>
            <a:gdLst>
              <a:gd name="connsiteX0" fmla="*/ 0 w 0"/>
              <a:gd name="connsiteY0" fmla="*/ 0 h 4619501"/>
              <a:gd name="connsiteX1" fmla="*/ 0 w 0"/>
              <a:gd name="connsiteY1" fmla="*/ 4619501 h 4619501"/>
            </a:gdLst>
            <a:ahLst/>
            <a:cxnLst>
              <a:cxn ang="0">
                <a:pos x="connsiteX0" y="connsiteY0"/>
              </a:cxn>
              <a:cxn ang="0">
                <a:pos x="connsiteX1" y="connsiteY1"/>
              </a:cxn>
            </a:cxnLst>
            <a:rect l="l" t="t" r="r" b="b"/>
            <a:pathLst>
              <a:path h="4619501">
                <a:moveTo>
                  <a:pt x="0" y="0"/>
                </a:moveTo>
                <a:lnTo>
                  <a:pt x="0" y="4619501"/>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defRPr/>
            </a:pPr>
            <a:endParaRPr lang="en-GB" sz="1867">
              <a:solidFill>
                <a:schemeClr val="accent6"/>
              </a:solidFill>
              <a:latin typeface="Arial" panose="020B0604020202020204"/>
            </a:endParaRPr>
          </a:p>
        </p:txBody>
      </p:sp>
      <p:cxnSp>
        <p:nvCxnSpPr>
          <p:cNvPr id="1147" name="Straight Connector 1146">
            <a:extLst>
              <a:ext uri="{FF2B5EF4-FFF2-40B4-BE49-F238E27FC236}">
                <a16:creationId xmlns:a16="http://schemas.microsoft.com/office/drawing/2014/main" id="{A5874631-108B-5609-BE7E-7962B9FB8EA2}"/>
              </a:ext>
            </a:extLst>
          </p:cNvPr>
          <p:cNvCxnSpPr>
            <a:cxnSpLocks/>
          </p:cNvCxnSpPr>
          <p:nvPr/>
        </p:nvCxnSpPr>
        <p:spPr>
          <a:xfrm>
            <a:off x="2028861" y="5142179"/>
            <a:ext cx="951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48" name="Group 1147">
            <a:extLst>
              <a:ext uri="{FF2B5EF4-FFF2-40B4-BE49-F238E27FC236}">
                <a16:creationId xmlns:a16="http://schemas.microsoft.com/office/drawing/2014/main" id="{DA458779-979C-2E74-8372-2CA44DBDA636}"/>
              </a:ext>
            </a:extLst>
          </p:cNvPr>
          <p:cNvGrpSpPr/>
          <p:nvPr/>
        </p:nvGrpSpPr>
        <p:grpSpPr>
          <a:xfrm>
            <a:off x="2243769" y="4964206"/>
            <a:ext cx="1246823" cy="225767"/>
            <a:chOff x="2667003" y="2165102"/>
            <a:chExt cx="400523" cy="168409"/>
          </a:xfrm>
        </p:grpSpPr>
        <p:sp>
          <p:nvSpPr>
            <p:cNvPr id="1149" name="TextBox 1148">
              <a:extLst>
                <a:ext uri="{FF2B5EF4-FFF2-40B4-BE49-F238E27FC236}">
                  <a16:creationId xmlns:a16="http://schemas.microsoft.com/office/drawing/2014/main" id="{4502C005-353A-3F21-26E4-6FAA051D9C86}"/>
                </a:ext>
              </a:extLst>
            </p:cNvPr>
            <p:cNvSpPr txBox="1"/>
            <p:nvPr/>
          </p:nvSpPr>
          <p:spPr>
            <a:xfrm>
              <a:off x="2734265" y="2165102"/>
              <a:ext cx="333261" cy="168409"/>
            </a:xfrm>
            <a:prstGeom prst="rect">
              <a:avLst/>
            </a:prstGeom>
            <a:noFill/>
          </p:spPr>
          <p:txBody>
            <a:bodyPr wrap="square" lIns="0" tIns="0" rIns="0" bIns="0" rtlCol="0">
              <a:spAutoFit/>
            </a:bodyPr>
            <a:lstStyle/>
            <a:p>
              <a:pPr defTabSz="1219170">
                <a:defRPr/>
              </a:pPr>
              <a:r>
                <a:rPr lang="en-GB" sz="1467">
                  <a:solidFill>
                    <a:schemeClr val="accent6"/>
                  </a:solidFill>
                  <a:latin typeface="Arial" panose="020B0604020202020204"/>
                </a:rPr>
                <a:t>Ongoing</a:t>
              </a:r>
            </a:p>
          </p:txBody>
        </p:sp>
        <p:sp>
          <p:nvSpPr>
            <p:cNvPr id="1150" name="Freeform: Shape 1149">
              <a:extLst>
                <a:ext uri="{FF2B5EF4-FFF2-40B4-BE49-F238E27FC236}">
                  <a16:creationId xmlns:a16="http://schemas.microsoft.com/office/drawing/2014/main" id="{07788BFA-8E6A-9090-F77E-9CD0FE19E64C}"/>
                </a:ext>
              </a:extLst>
            </p:cNvPr>
            <p:cNvSpPr/>
            <p:nvPr/>
          </p:nvSpPr>
          <p:spPr>
            <a:xfrm>
              <a:off x="2667003" y="2193561"/>
              <a:ext cx="42646" cy="74875"/>
            </a:xfrm>
            <a:custGeom>
              <a:avLst/>
              <a:gdLst>
                <a:gd name="connsiteX0" fmla="*/ 41446 w 82260"/>
                <a:gd name="connsiteY0" fmla="*/ 128045 h 127904"/>
                <a:gd name="connsiteX1" fmla="*/ 252 w 82260"/>
                <a:gd name="connsiteY1" fmla="*/ 64093 h 127904"/>
                <a:gd name="connsiteX2" fmla="*/ 41446 w 82260"/>
                <a:gd name="connsiteY2" fmla="*/ 140 h 127904"/>
                <a:gd name="connsiteX3" fmla="*/ 82513 w 82260"/>
                <a:gd name="connsiteY3" fmla="*/ 64093 h 127904"/>
                <a:gd name="connsiteX4" fmla="*/ 41446 w 82260"/>
                <a:gd name="connsiteY4" fmla="*/ 128045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446" y="128045"/>
                  </a:moveTo>
                  <a:lnTo>
                    <a:pt x="252" y="64093"/>
                  </a:lnTo>
                  <a:lnTo>
                    <a:pt x="41446" y="140"/>
                  </a:lnTo>
                  <a:lnTo>
                    <a:pt x="82513" y="64093"/>
                  </a:lnTo>
                  <a:lnTo>
                    <a:pt x="41446" y="128045"/>
                  </a:lnTo>
                  <a:close/>
                </a:path>
              </a:pathLst>
            </a:custGeom>
            <a:solidFill>
              <a:srgbClr val="ED7D31"/>
            </a:solidFill>
            <a:ln w="12712" cap="flat">
              <a:noFill/>
              <a:prstDash val="solid"/>
              <a:miter/>
            </a:ln>
          </p:spPr>
          <p:txBody>
            <a:bodyPr rtlCol="0" anchor="ctr"/>
            <a:lstStyle/>
            <a:p>
              <a:pPr defTabSz="1219170">
                <a:defRPr/>
              </a:pPr>
              <a:endParaRPr lang="en-GB" sz="1467">
                <a:solidFill>
                  <a:schemeClr val="accent6"/>
                </a:solidFill>
                <a:latin typeface="Arial" panose="020B0604020202020204"/>
              </a:endParaRPr>
            </a:p>
          </p:txBody>
        </p:sp>
      </p:grpSp>
      <p:sp>
        <p:nvSpPr>
          <p:cNvPr id="1157" name="TextBox 1156">
            <a:extLst>
              <a:ext uri="{FF2B5EF4-FFF2-40B4-BE49-F238E27FC236}">
                <a16:creationId xmlns:a16="http://schemas.microsoft.com/office/drawing/2014/main" id="{B3FC7B79-9330-0AB0-3592-D915FF4D4E4A}"/>
              </a:ext>
            </a:extLst>
          </p:cNvPr>
          <p:cNvSpPr txBox="1"/>
          <p:nvPr/>
        </p:nvSpPr>
        <p:spPr>
          <a:xfrm rot="16200000">
            <a:off x="-821626" y="3134178"/>
            <a:ext cx="4418529" cy="287323"/>
          </a:xfrm>
          <a:prstGeom prst="rect">
            <a:avLst/>
          </a:prstGeom>
          <a:noFill/>
        </p:spPr>
        <p:txBody>
          <a:bodyPr wrap="square" lIns="0" tIns="0" rIns="0" bIns="0" rtlCol="0">
            <a:spAutoFit/>
          </a:bodyPr>
          <a:lstStyle/>
          <a:p>
            <a:pPr algn="ctr" defTabSz="1219170">
              <a:defRPr/>
            </a:pPr>
            <a:r>
              <a:rPr lang="en-GB" sz="1867" b="1" dirty="0">
                <a:solidFill>
                  <a:schemeClr val="accent6"/>
                </a:solidFill>
              </a:rPr>
              <a:t>Best change from baseline in SOD (%)</a:t>
            </a:r>
          </a:p>
        </p:txBody>
      </p:sp>
    </p:spTree>
    <p:extLst>
      <p:ext uri="{BB962C8B-B14F-4D97-AF65-F5344CB8AC3E}">
        <p14:creationId xmlns:p14="http://schemas.microsoft.com/office/powerpoint/2010/main" val="168352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7880-3DEA-B155-3E5F-F624F9ABED30}"/>
              </a:ext>
            </a:extLst>
          </p:cNvPr>
          <p:cNvSpPr>
            <a:spLocks noGrp="1"/>
          </p:cNvSpPr>
          <p:nvPr>
            <p:ph type="title"/>
          </p:nvPr>
        </p:nvSpPr>
        <p:spPr>
          <a:xfrm>
            <a:off x="1011289" y="0"/>
            <a:ext cx="10515600" cy="1325563"/>
          </a:xfrm>
        </p:spPr>
        <p:txBody>
          <a:bodyPr/>
          <a:lstStyle/>
          <a:p>
            <a:r>
              <a:rPr lang="en-US" sz="3733" dirty="0">
                <a:solidFill>
                  <a:srgbClr val="005030"/>
                </a:solidFill>
                <a:cs typeface="+mn-cs"/>
              </a:rPr>
              <a:t>Efficacy by tumor type (doses ≥ 90µg/kg) </a:t>
            </a:r>
          </a:p>
        </p:txBody>
      </p:sp>
      <p:sp>
        <p:nvSpPr>
          <p:cNvPr id="463" name="Text Placeholder 3">
            <a:extLst>
              <a:ext uri="{FF2B5EF4-FFF2-40B4-BE49-F238E27FC236}">
                <a16:creationId xmlns:a16="http://schemas.microsoft.com/office/drawing/2014/main" id="{8C913001-7F45-5B9D-1409-630998901F94}"/>
              </a:ext>
            </a:extLst>
          </p:cNvPr>
          <p:cNvSpPr txBox="1">
            <a:spLocks/>
          </p:cNvSpPr>
          <p:nvPr/>
        </p:nvSpPr>
        <p:spPr>
          <a:xfrm>
            <a:off x="756898" y="5872236"/>
            <a:ext cx="13277711" cy="607645"/>
          </a:xfrm>
          <a:prstGeom prst="rect">
            <a:avLst/>
          </a:prstGeom>
        </p:spPr>
        <p:txBody>
          <a:bodyPr vert="horz" lIns="121920" tIns="60960" rIns="121920" bIns="6096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Clr>
                <a:prstClr val="white"/>
              </a:buClr>
              <a:buNone/>
              <a:defRPr/>
            </a:pPr>
            <a:r>
              <a:rPr lang="en-US" sz="800" dirty="0">
                <a:solidFill>
                  <a:srgbClr val="005030"/>
                </a:solidFill>
              </a:rPr>
              <a:t>DCR, disease control rate; NE, not evaluable; ep NEC, extrapulmonary neuroendocrine carcinoma; PD, progressive disease; PR, partial response;  SCLC, small-cell lung cancer; SD, stable disease; SOD, sum of diameters</a:t>
            </a:r>
          </a:p>
        </p:txBody>
      </p:sp>
      <p:sp>
        <p:nvSpPr>
          <p:cNvPr id="464" name="TextBox 463">
            <a:extLst>
              <a:ext uri="{FF2B5EF4-FFF2-40B4-BE49-F238E27FC236}">
                <a16:creationId xmlns:a16="http://schemas.microsoft.com/office/drawing/2014/main" id="{0FD1855E-BE51-F15A-8D0E-2646C2AEC28E}"/>
              </a:ext>
            </a:extLst>
          </p:cNvPr>
          <p:cNvSpPr txBox="1"/>
          <p:nvPr/>
        </p:nvSpPr>
        <p:spPr>
          <a:xfrm>
            <a:off x="3717726" y="5309857"/>
            <a:ext cx="8117913" cy="502573"/>
          </a:xfrm>
          <a:prstGeom prst="rect">
            <a:avLst/>
          </a:prstGeom>
          <a:noFill/>
        </p:spPr>
        <p:txBody>
          <a:bodyPr wrap="square" rtlCol="0">
            <a:spAutoFit/>
          </a:bodyPr>
          <a:lstStyle/>
          <a:p>
            <a:pPr defTabSz="1219170">
              <a:defRPr/>
            </a:pPr>
            <a:r>
              <a:rPr lang="en-GB" sz="1333" dirty="0">
                <a:solidFill>
                  <a:schemeClr val="accent6"/>
                </a:solidFill>
                <a:latin typeface="Arial" panose="020B0604020202020204"/>
              </a:rPr>
              <a:t>*Efficacy population: ≥1 post-baseline </a:t>
            </a:r>
            <a:r>
              <a:rPr lang="en-GB" sz="1333" dirty="0" err="1">
                <a:solidFill>
                  <a:schemeClr val="accent6"/>
                </a:solidFill>
                <a:latin typeface="Arial" panose="020B0604020202020204"/>
              </a:rPr>
              <a:t>tumor</a:t>
            </a:r>
            <a:r>
              <a:rPr lang="en-GB" sz="1333" dirty="0">
                <a:solidFill>
                  <a:schemeClr val="accent6"/>
                </a:solidFill>
                <a:latin typeface="Arial" panose="020B0604020202020204"/>
              </a:rPr>
              <a:t> assessment or permanently discontinued prior to </a:t>
            </a:r>
            <a:r>
              <a:rPr lang="en-GB" sz="1333" dirty="0" err="1">
                <a:solidFill>
                  <a:schemeClr val="accent6"/>
                </a:solidFill>
                <a:latin typeface="Arial" panose="020B0604020202020204"/>
              </a:rPr>
              <a:t>tumor</a:t>
            </a:r>
            <a:r>
              <a:rPr lang="en-GB" sz="1333" dirty="0">
                <a:solidFill>
                  <a:schemeClr val="accent6"/>
                </a:solidFill>
                <a:latin typeface="Arial" panose="020B0604020202020204"/>
              </a:rPr>
              <a:t> assessment; responses evaluated per RECIST v1.1 criteria; </a:t>
            </a:r>
            <a:r>
              <a:rPr lang="en-GB" sz="1333" baseline="30000" dirty="0">
                <a:solidFill>
                  <a:schemeClr val="accent6"/>
                </a:solidFill>
                <a:latin typeface="Arial" panose="020B0604020202020204"/>
              </a:rPr>
              <a:t>†</a:t>
            </a:r>
            <a:r>
              <a:rPr lang="en-GB" sz="1333" dirty="0">
                <a:solidFill>
                  <a:schemeClr val="accent6"/>
                </a:solidFill>
                <a:latin typeface="Arial" panose="020B0604020202020204"/>
              </a:rPr>
              <a:t>Discontinued prior to </a:t>
            </a:r>
            <a:r>
              <a:rPr lang="en-GB" sz="1333" dirty="0" err="1">
                <a:solidFill>
                  <a:schemeClr val="accent6"/>
                </a:solidFill>
                <a:latin typeface="Arial" panose="020B0604020202020204"/>
              </a:rPr>
              <a:t>tumor</a:t>
            </a:r>
            <a:r>
              <a:rPr lang="en-GB" sz="1333" dirty="0">
                <a:solidFill>
                  <a:schemeClr val="accent6"/>
                </a:solidFill>
                <a:latin typeface="Arial" panose="020B0604020202020204"/>
              </a:rPr>
              <a:t> assessment </a:t>
            </a:r>
          </a:p>
        </p:txBody>
      </p:sp>
      <p:sp>
        <p:nvSpPr>
          <p:cNvPr id="1157" name="TextBox 1156">
            <a:extLst>
              <a:ext uri="{FF2B5EF4-FFF2-40B4-BE49-F238E27FC236}">
                <a16:creationId xmlns:a16="http://schemas.microsoft.com/office/drawing/2014/main" id="{B3FC7B79-9330-0AB0-3592-D915FF4D4E4A}"/>
              </a:ext>
            </a:extLst>
          </p:cNvPr>
          <p:cNvSpPr txBox="1"/>
          <p:nvPr/>
        </p:nvSpPr>
        <p:spPr>
          <a:xfrm rot="16200000">
            <a:off x="-821626" y="3134178"/>
            <a:ext cx="4418529" cy="287323"/>
          </a:xfrm>
          <a:prstGeom prst="rect">
            <a:avLst/>
          </a:prstGeom>
          <a:noFill/>
        </p:spPr>
        <p:txBody>
          <a:bodyPr wrap="square" lIns="0" tIns="0" rIns="0" bIns="0" rtlCol="0">
            <a:spAutoFit/>
          </a:bodyPr>
          <a:lstStyle/>
          <a:p>
            <a:pPr algn="ctr" defTabSz="1219170">
              <a:defRPr/>
            </a:pPr>
            <a:r>
              <a:rPr lang="en-GB" sz="1867" b="1" dirty="0">
                <a:solidFill>
                  <a:schemeClr val="accent6"/>
                </a:solidFill>
              </a:rPr>
              <a:t>Best change from baseline in SOD (%)</a:t>
            </a:r>
          </a:p>
        </p:txBody>
      </p:sp>
      <p:sp>
        <p:nvSpPr>
          <p:cNvPr id="1286" name="TextBox 1285">
            <a:extLst>
              <a:ext uri="{FF2B5EF4-FFF2-40B4-BE49-F238E27FC236}">
                <a16:creationId xmlns:a16="http://schemas.microsoft.com/office/drawing/2014/main" id="{B5A53F75-9227-7EBB-4DEE-CA0B12898A9A}"/>
              </a:ext>
            </a:extLst>
          </p:cNvPr>
          <p:cNvSpPr txBox="1"/>
          <p:nvPr/>
        </p:nvSpPr>
        <p:spPr>
          <a:xfrm>
            <a:off x="6339236" y="1592940"/>
            <a:ext cx="3151229" cy="307777"/>
          </a:xfrm>
          <a:prstGeom prst="rect">
            <a:avLst/>
          </a:prstGeom>
          <a:noFill/>
        </p:spPr>
        <p:txBody>
          <a:bodyPr wrap="square" rtlCol="0">
            <a:spAutoFit/>
          </a:bodyPr>
          <a:lstStyle/>
          <a:p>
            <a:pPr algn="ctr" defTabSz="1219170">
              <a:defRPr/>
            </a:pPr>
            <a:r>
              <a:rPr lang="en-GB" sz="1400" b="1" err="1">
                <a:solidFill>
                  <a:schemeClr val="accent6"/>
                </a:solidFill>
                <a:latin typeface="Arial" panose="020B0604020202020204"/>
              </a:rPr>
              <a:t>epNEC</a:t>
            </a:r>
            <a:endParaRPr lang="en-GB" sz="1400" b="1">
              <a:solidFill>
                <a:schemeClr val="accent6"/>
              </a:solidFill>
              <a:latin typeface="Arial" panose="020B0604020202020204"/>
            </a:endParaRPr>
          </a:p>
        </p:txBody>
      </p:sp>
      <p:sp>
        <p:nvSpPr>
          <p:cNvPr id="1287" name="TextBox 1286">
            <a:extLst>
              <a:ext uri="{FF2B5EF4-FFF2-40B4-BE49-F238E27FC236}">
                <a16:creationId xmlns:a16="http://schemas.microsoft.com/office/drawing/2014/main" id="{9377FD54-317E-1ED9-1EC7-405B2F1F9BFE}"/>
              </a:ext>
            </a:extLst>
          </p:cNvPr>
          <p:cNvSpPr txBox="1"/>
          <p:nvPr/>
        </p:nvSpPr>
        <p:spPr>
          <a:xfrm>
            <a:off x="2316949" y="1592939"/>
            <a:ext cx="4022288" cy="215444"/>
          </a:xfrm>
          <a:prstGeom prst="rect">
            <a:avLst/>
          </a:prstGeom>
          <a:noFill/>
        </p:spPr>
        <p:txBody>
          <a:bodyPr wrap="square" tIns="0" bIns="0" rtlCol="0">
            <a:spAutoFit/>
          </a:bodyPr>
          <a:lstStyle/>
          <a:p>
            <a:pPr algn="ctr" defTabSz="1219170">
              <a:defRPr/>
            </a:pPr>
            <a:r>
              <a:rPr lang="en-GB" sz="1400" b="1">
                <a:solidFill>
                  <a:schemeClr val="accent6"/>
                </a:solidFill>
                <a:latin typeface="Arial" panose="020B0604020202020204"/>
              </a:rPr>
              <a:t>SCLC</a:t>
            </a:r>
          </a:p>
        </p:txBody>
      </p:sp>
      <p:sp>
        <p:nvSpPr>
          <p:cNvPr id="1324" name="Freeform: Shape 1323">
            <a:extLst>
              <a:ext uri="{FF2B5EF4-FFF2-40B4-BE49-F238E27FC236}">
                <a16:creationId xmlns:a16="http://schemas.microsoft.com/office/drawing/2014/main" id="{EF85CC2A-8F3C-058F-26CD-E4584904F8CF}"/>
              </a:ext>
            </a:extLst>
          </p:cNvPr>
          <p:cNvSpPr/>
          <p:nvPr/>
        </p:nvSpPr>
        <p:spPr>
          <a:xfrm>
            <a:off x="9344546" y="3491748"/>
            <a:ext cx="108181" cy="1059419"/>
          </a:xfrm>
          <a:custGeom>
            <a:avLst/>
            <a:gdLst>
              <a:gd name="connsiteX0" fmla="*/ 0 w 94920"/>
              <a:gd name="connsiteY0" fmla="*/ 0 h 1400420"/>
              <a:gd name="connsiteX1" fmla="*/ 94920 w 94920"/>
              <a:gd name="connsiteY1" fmla="*/ 0 h 1400420"/>
              <a:gd name="connsiteX2" fmla="*/ 94920 w 94920"/>
              <a:gd name="connsiteY2" fmla="*/ 1400421 h 1400420"/>
              <a:gd name="connsiteX3" fmla="*/ 0 w 94920"/>
              <a:gd name="connsiteY3" fmla="*/ 1400421 h 1400420"/>
            </a:gdLst>
            <a:ahLst/>
            <a:cxnLst>
              <a:cxn ang="0">
                <a:pos x="connsiteX0" y="connsiteY0"/>
              </a:cxn>
              <a:cxn ang="0">
                <a:pos x="connsiteX1" y="connsiteY1"/>
              </a:cxn>
              <a:cxn ang="0">
                <a:pos x="connsiteX2" y="connsiteY2"/>
              </a:cxn>
              <a:cxn ang="0">
                <a:pos x="connsiteX3" y="connsiteY3"/>
              </a:cxn>
            </a:cxnLst>
            <a:rect l="l" t="t" r="r" b="b"/>
            <a:pathLst>
              <a:path w="94920" h="1400420">
                <a:moveTo>
                  <a:pt x="0" y="0"/>
                </a:moveTo>
                <a:lnTo>
                  <a:pt x="94920" y="0"/>
                </a:lnTo>
                <a:lnTo>
                  <a:pt x="94920" y="1400421"/>
                </a:lnTo>
                <a:lnTo>
                  <a:pt x="0" y="1400421"/>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65" name="Freeform: Shape 1364">
            <a:extLst>
              <a:ext uri="{FF2B5EF4-FFF2-40B4-BE49-F238E27FC236}">
                <a16:creationId xmlns:a16="http://schemas.microsoft.com/office/drawing/2014/main" id="{D53BC330-7263-B44B-2138-91D9E274CD6D}"/>
              </a:ext>
            </a:extLst>
          </p:cNvPr>
          <p:cNvSpPr/>
          <p:nvPr/>
        </p:nvSpPr>
        <p:spPr>
          <a:xfrm>
            <a:off x="9352037" y="4497718"/>
            <a:ext cx="93200" cy="96189"/>
          </a:xfrm>
          <a:custGeom>
            <a:avLst/>
            <a:gdLst>
              <a:gd name="connsiteX0" fmla="*/ 41438 w 81775"/>
              <a:gd name="connsiteY0" fmla="*/ 127434 h 127150"/>
              <a:gd name="connsiteX1" fmla="*/ 487 w 81775"/>
              <a:gd name="connsiteY1" fmla="*/ 63859 h 127150"/>
              <a:gd name="connsiteX2" fmla="*/ 41438 w 81775"/>
              <a:gd name="connsiteY2" fmla="*/ 284 h 127150"/>
              <a:gd name="connsiteX3" fmla="*/ 82263 w 81775"/>
              <a:gd name="connsiteY3" fmla="*/ 63859 h 127150"/>
              <a:gd name="connsiteX4" fmla="*/ 41438 w 81775"/>
              <a:gd name="connsiteY4" fmla="*/ 127434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38" y="127434"/>
                </a:moveTo>
                <a:lnTo>
                  <a:pt x="487" y="63859"/>
                </a:lnTo>
                <a:lnTo>
                  <a:pt x="41438" y="284"/>
                </a:lnTo>
                <a:lnTo>
                  <a:pt x="82263" y="63859"/>
                </a:lnTo>
                <a:lnTo>
                  <a:pt x="41438" y="127434"/>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420" name="TextBox 1419">
            <a:extLst>
              <a:ext uri="{FF2B5EF4-FFF2-40B4-BE49-F238E27FC236}">
                <a16:creationId xmlns:a16="http://schemas.microsoft.com/office/drawing/2014/main" id="{726C81A6-3D7A-8BBD-2021-4835D57F4166}"/>
              </a:ext>
            </a:extLst>
          </p:cNvPr>
          <p:cNvSpPr txBox="1"/>
          <p:nvPr/>
        </p:nvSpPr>
        <p:spPr>
          <a:xfrm>
            <a:off x="9347052" y="4599277"/>
            <a:ext cx="98760" cy="61555"/>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grpSp>
        <p:nvGrpSpPr>
          <p:cNvPr id="1421" name="Group 1420">
            <a:extLst>
              <a:ext uri="{FF2B5EF4-FFF2-40B4-BE49-F238E27FC236}">
                <a16:creationId xmlns:a16="http://schemas.microsoft.com/office/drawing/2014/main" id="{C26016F5-131D-8744-D0F6-0AA922B1C716}"/>
              </a:ext>
            </a:extLst>
          </p:cNvPr>
          <p:cNvGrpSpPr/>
          <p:nvPr/>
        </p:nvGrpSpPr>
        <p:grpSpPr>
          <a:xfrm>
            <a:off x="2318642" y="3195378"/>
            <a:ext cx="7171825" cy="738599"/>
            <a:chOff x="1544706" y="3266812"/>
            <a:chExt cx="6882113" cy="957745"/>
          </a:xfrm>
          <a:solidFill>
            <a:srgbClr val="00B050"/>
          </a:solidFill>
        </p:grpSpPr>
        <p:cxnSp>
          <p:nvCxnSpPr>
            <p:cNvPr id="1422" name="Straight Connector 1421">
              <a:extLst>
                <a:ext uri="{FF2B5EF4-FFF2-40B4-BE49-F238E27FC236}">
                  <a16:creationId xmlns:a16="http://schemas.microsoft.com/office/drawing/2014/main" id="{B508FEA8-224B-B24F-EF42-942F0AD941FF}"/>
                </a:ext>
              </a:extLst>
            </p:cNvPr>
            <p:cNvCxnSpPr>
              <a:cxnSpLocks/>
            </p:cNvCxnSpPr>
            <p:nvPr/>
          </p:nvCxnSpPr>
          <p:spPr>
            <a:xfrm>
              <a:off x="1544706" y="3649056"/>
              <a:ext cx="6882113" cy="0"/>
            </a:xfrm>
            <a:prstGeom prst="line">
              <a:avLst/>
            </a:prstGeom>
            <a:grpFill/>
            <a:ln w="12700" cap="flat" cmpd="sng" algn="ctr">
              <a:solidFill>
                <a:srgbClr val="FF6D00"/>
              </a:solidFill>
              <a:prstDash val="solid"/>
              <a:miter lim="800000"/>
            </a:ln>
            <a:effectLst/>
          </p:spPr>
        </p:cxnSp>
        <p:cxnSp>
          <p:nvCxnSpPr>
            <p:cNvPr id="1423" name="Straight Connector 1422">
              <a:extLst>
                <a:ext uri="{FF2B5EF4-FFF2-40B4-BE49-F238E27FC236}">
                  <a16:creationId xmlns:a16="http://schemas.microsoft.com/office/drawing/2014/main" id="{B2CC8D68-6A34-3BBC-E078-961D5E93985B}"/>
                </a:ext>
              </a:extLst>
            </p:cNvPr>
            <p:cNvCxnSpPr>
              <a:cxnSpLocks/>
            </p:cNvCxnSpPr>
            <p:nvPr/>
          </p:nvCxnSpPr>
          <p:spPr>
            <a:xfrm>
              <a:off x="1544706" y="3266812"/>
              <a:ext cx="6882113" cy="0"/>
            </a:xfrm>
            <a:prstGeom prst="line">
              <a:avLst/>
            </a:prstGeom>
            <a:grpFill/>
            <a:ln w="12700" cap="flat" cmpd="sng" algn="ctr">
              <a:solidFill>
                <a:srgbClr val="FF6D00"/>
              </a:solidFill>
              <a:prstDash val="sysDash"/>
              <a:miter lim="800000"/>
            </a:ln>
            <a:effectLst/>
          </p:spPr>
        </p:cxnSp>
        <p:cxnSp>
          <p:nvCxnSpPr>
            <p:cNvPr id="1424" name="Straight Connector 1423">
              <a:extLst>
                <a:ext uri="{FF2B5EF4-FFF2-40B4-BE49-F238E27FC236}">
                  <a16:creationId xmlns:a16="http://schemas.microsoft.com/office/drawing/2014/main" id="{D8A55D27-413C-C6EA-42DD-E2D0215DFBC9}"/>
                </a:ext>
              </a:extLst>
            </p:cNvPr>
            <p:cNvCxnSpPr>
              <a:cxnSpLocks/>
            </p:cNvCxnSpPr>
            <p:nvPr/>
          </p:nvCxnSpPr>
          <p:spPr>
            <a:xfrm>
              <a:off x="1544706" y="4224557"/>
              <a:ext cx="6882113" cy="0"/>
            </a:xfrm>
            <a:prstGeom prst="line">
              <a:avLst/>
            </a:prstGeom>
            <a:grpFill/>
            <a:ln w="12700" cap="flat" cmpd="sng" algn="ctr">
              <a:solidFill>
                <a:srgbClr val="FF6D00"/>
              </a:solidFill>
              <a:prstDash val="sysDash"/>
              <a:miter lim="800000"/>
            </a:ln>
            <a:effectLst/>
          </p:spPr>
        </p:cxnSp>
      </p:grpSp>
      <p:sp>
        <p:nvSpPr>
          <p:cNvPr id="1425" name="Freeform: Shape 1424">
            <a:extLst>
              <a:ext uri="{FF2B5EF4-FFF2-40B4-BE49-F238E27FC236}">
                <a16:creationId xmlns:a16="http://schemas.microsoft.com/office/drawing/2014/main" id="{7EAA12F8-384D-20B1-A924-68129077703E}"/>
              </a:ext>
            </a:extLst>
          </p:cNvPr>
          <p:cNvSpPr/>
          <p:nvPr/>
        </p:nvSpPr>
        <p:spPr>
          <a:xfrm>
            <a:off x="6333483" y="1592939"/>
            <a:ext cx="0" cy="3384731"/>
          </a:xfrm>
          <a:custGeom>
            <a:avLst/>
            <a:gdLst>
              <a:gd name="connsiteX0" fmla="*/ 0 w 0"/>
              <a:gd name="connsiteY0" fmla="*/ 0 h 4619501"/>
              <a:gd name="connsiteX1" fmla="*/ 0 w 0"/>
              <a:gd name="connsiteY1" fmla="*/ 4619501 h 4619501"/>
            </a:gdLst>
            <a:ahLst/>
            <a:cxnLst>
              <a:cxn ang="0">
                <a:pos x="connsiteX0" y="connsiteY0"/>
              </a:cxn>
              <a:cxn ang="0">
                <a:pos x="connsiteX1" y="connsiteY1"/>
              </a:cxn>
            </a:cxnLst>
            <a:rect l="l" t="t" r="r" b="b"/>
            <a:pathLst>
              <a:path h="4619501">
                <a:moveTo>
                  <a:pt x="0" y="0"/>
                </a:moveTo>
                <a:lnTo>
                  <a:pt x="0" y="4619501"/>
                </a:lnTo>
              </a:path>
            </a:pathLst>
          </a:custGeom>
          <a:noFill/>
          <a:ln w="12700" cap="sq" cmpd="sng" algn="ctr">
            <a:solidFill>
              <a:srgbClr val="FDC027"/>
            </a:solidFill>
            <a:prstDash val="solid"/>
            <a:miter lim="800000"/>
          </a:ln>
          <a:effectLst/>
        </p:spPr>
        <p:txBody>
          <a:bodyPr rtlCol="0" anchor="ctr"/>
          <a:lstStyle/>
          <a:p>
            <a:pPr algn="ctr" defTabSz="1219170">
              <a:defRPr/>
            </a:pPr>
            <a:endParaRPr lang="en-GB" sz="1600" kern="0">
              <a:solidFill>
                <a:schemeClr val="accent6"/>
              </a:solidFill>
              <a:latin typeface="Arial" panose="020B0604020202020204"/>
            </a:endParaRPr>
          </a:p>
        </p:txBody>
      </p:sp>
      <p:sp>
        <p:nvSpPr>
          <p:cNvPr id="1426" name="Freeform: Shape 1425">
            <a:extLst>
              <a:ext uri="{FF2B5EF4-FFF2-40B4-BE49-F238E27FC236}">
                <a16:creationId xmlns:a16="http://schemas.microsoft.com/office/drawing/2014/main" id="{72F2212F-9B8F-46BB-B818-03BEFD061726}"/>
              </a:ext>
            </a:extLst>
          </p:cNvPr>
          <p:cNvSpPr/>
          <p:nvPr/>
        </p:nvSpPr>
        <p:spPr>
          <a:xfrm>
            <a:off x="2317795" y="1530890"/>
            <a:ext cx="0" cy="3445837"/>
          </a:xfrm>
          <a:custGeom>
            <a:avLst/>
            <a:gdLst>
              <a:gd name="connsiteX0" fmla="*/ 0 w 0"/>
              <a:gd name="connsiteY0" fmla="*/ 0 h 4619501"/>
              <a:gd name="connsiteX1" fmla="*/ 0 w 0"/>
              <a:gd name="connsiteY1" fmla="*/ 4619501 h 4619501"/>
            </a:gdLst>
            <a:ahLst/>
            <a:cxnLst>
              <a:cxn ang="0">
                <a:pos x="connsiteX0" y="connsiteY0"/>
              </a:cxn>
              <a:cxn ang="0">
                <a:pos x="connsiteX1" y="connsiteY1"/>
              </a:cxn>
            </a:cxnLst>
            <a:rect l="l" t="t" r="r" b="b"/>
            <a:pathLst>
              <a:path h="4619501">
                <a:moveTo>
                  <a:pt x="0" y="0"/>
                </a:moveTo>
                <a:lnTo>
                  <a:pt x="0" y="4619501"/>
                </a:lnTo>
              </a:path>
            </a:pathLst>
          </a:custGeom>
          <a:noFill/>
          <a:ln w="12700" cap="sq" cmpd="sng" algn="ctr">
            <a:solidFill>
              <a:srgbClr val="FF6D00"/>
            </a:solidFill>
            <a:prstDash val="solid"/>
            <a:miter lim="800000"/>
          </a:ln>
          <a:effectLst/>
        </p:spPr>
        <p:txBody>
          <a:bodyPr rtlCol="0" anchor="ctr"/>
          <a:lstStyle/>
          <a:p>
            <a:pPr algn="ctr" defTabSz="1219170">
              <a:defRPr/>
            </a:pPr>
            <a:endParaRPr lang="en-GB" sz="2133" kern="0">
              <a:solidFill>
                <a:schemeClr val="accent6"/>
              </a:solidFill>
              <a:latin typeface="Arial" panose="020B0604020202020204"/>
            </a:endParaRPr>
          </a:p>
        </p:txBody>
      </p:sp>
      <p:grpSp>
        <p:nvGrpSpPr>
          <p:cNvPr id="1436" name="Group 1435">
            <a:extLst>
              <a:ext uri="{FF2B5EF4-FFF2-40B4-BE49-F238E27FC236}">
                <a16:creationId xmlns:a16="http://schemas.microsoft.com/office/drawing/2014/main" id="{8494F008-12F0-B87D-08FC-700BFDF4E54F}"/>
              </a:ext>
            </a:extLst>
          </p:cNvPr>
          <p:cNvGrpSpPr/>
          <p:nvPr/>
        </p:nvGrpSpPr>
        <p:grpSpPr>
          <a:xfrm>
            <a:off x="1845238" y="1710046"/>
            <a:ext cx="7599991" cy="3337955"/>
            <a:chOff x="1383929" y="1282535"/>
            <a:chExt cx="5612273" cy="2484866"/>
          </a:xfrm>
        </p:grpSpPr>
        <p:cxnSp>
          <p:nvCxnSpPr>
            <p:cNvPr id="1288" name="Straight Connector 1287">
              <a:extLst>
                <a:ext uri="{FF2B5EF4-FFF2-40B4-BE49-F238E27FC236}">
                  <a16:creationId xmlns:a16="http://schemas.microsoft.com/office/drawing/2014/main" id="{ADC1E586-E0E0-F2B4-D50A-FE38DE96788C}"/>
                </a:ext>
              </a:extLst>
            </p:cNvPr>
            <p:cNvCxnSpPr>
              <a:cxnSpLocks/>
            </p:cNvCxnSpPr>
            <p:nvPr/>
          </p:nvCxnSpPr>
          <p:spPr>
            <a:xfrm>
              <a:off x="1681411" y="2619419"/>
              <a:ext cx="55390" cy="0"/>
            </a:xfrm>
            <a:prstGeom prst="line">
              <a:avLst/>
            </a:prstGeom>
            <a:noFill/>
            <a:ln w="12700" cap="flat" cmpd="sng" algn="ctr">
              <a:solidFill>
                <a:srgbClr val="FDC027"/>
              </a:solidFill>
              <a:prstDash val="solid"/>
              <a:miter lim="800000"/>
            </a:ln>
            <a:effectLst/>
          </p:spPr>
        </p:cxnSp>
        <p:cxnSp>
          <p:nvCxnSpPr>
            <p:cNvPr id="1289" name="Straight Connector 1288">
              <a:extLst>
                <a:ext uri="{FF2B5EF4-FFF2-40B4-BE49-F238E27FC236}">
                  <a16:creationId xmlns:a16="http://schemas.microsoft.com/office/drawing/2014/main" id="{D63B581A-E026-1CB6-5CE9-30877F4C60DF}"/>
                </a:ext>
              </a:extLst>
            </p:cNvPr>
            <p:cNvCxnSpPr>
              <a:cxnSpLocks/>
            </p:cNvCxnSpPr>
            <p:nvPr/>
          </p:nvCxnSpPr>
          <p:spPr>
            <a:xfrm>
              <a:off x="1681411" y="2062503"/>
              <a:ext cx="55390" cy="0"/>
            </a:xfrm>
            <a:prstGeom prst="line">
              <a:avLst/>
            </a:prstGeom>
            <a:noFill/>
            <a:ln w="12700" cap="flat" cmpd="sng" algn="ctr">
              <a:solidFill>
                <a:srgbClr val="FDC027"/>
              </a:solidFill>
              <a:prstDash val="solid"/>
              <a:miter lim="800000"/>
            </a:ln>
            <a:effectLst/>
          </p:spPr>
        </p:cxnSp>
        <p:cxnSp>
          <p:nvCxnSpPr>
            <p:cNvPr id="1290" name="Straight Connector 1289">
              <a:extLst>
                <a:ext uri="{FF2B5EF4-FFF2-40B4-BE49-F238E27FC236}">
                  <a16:creationId xmlns:a16="http://schemas.microsoft.com/office/drawing/2014/main" id="{0B62A3C5-4999-3BB9-BD46-0E1A016F3ABF}"/>
                </a:ext>
              </a:extLst>
            </p:cNvPr>
            <p:cNvCxnSpPr>
              <a:cxnSpLocks/>
            </p:cNvCxnSpPr>
            <p:nvPr/>
          </p:nvCxnSpPr>
          <p:spPr>
            <a:xfrm>
              <a:off x="1681411" y="1505587"/>
              <a:ext cx="55390" cy="0"/>
            </a:xfrm>
            <a:prstGeom prst="line">
              <a:avLst/>
            </a:prstGeom>
            <a:noFill/>
            <a:ln w="12700" cap="flat" cmpd="sng" algn="ctr">
              <a:solidFill>
                <a:srgbClr val="FDC027"/>
              </a:solidFill>
              <a:prstDash val="solid"/>
              <a:miter lim="800000"/>
            </a:ln>
            <a:effectLst/>
          </p:spPr>
        </p:cxnSp>
        <p:cxnSp>
          <p:nvCxnSpPr>
            <p:cNvPr id="1291" name="Straight Connector 1290">
              <a:extLst>
                <a:ext uri="{FF2B5EF4-FFF2-40B4-BE49-F238E27FC236}">
                  <a16:creationId xmlns:a16="http://schemas.microsoft.com/office/drawing/2014/main" id="{F86C5F7B-FF29-AF39-F0B2-B3D8A87AF713}"/>
                </a:ext>
              </a:extLst>
            </p:cNvPr>
            <p:cNvCxnSpPr>
              <a:cxnSpLocks/>
            </p:cNvCxnSpPr>
            <p:nvPr/>
          </p:nvCxnSpPr>
          <p:spPr>
            <a:xfrm>
              <a:off x="1681411" y="3176336"/>
              <a:ext cx="55390" cy="0"/>
            </a:xfrm>
            <a:prstGeom prst="line">
              <a:avLst/>
            </a:prstGeom>
            <a:noFill/>
            <a:ln w="12700" cap="flat" cmpd="sng" algn="ctr">
              <a:solidFill>
                <a:srgbClr val="FDC027"/>
              </a:solidFill>
              <a:prstDash val="solid"/>
              <a:miter lim="800000"/>
            </a:ln>
            <a:effectLst/>
          </p:spPr>
        </p:cxnSp>
        <p:sp>
          <p:nvSpPr>
            <p:cNvPr id="1292" name="TextBox 1291">
              <a:extLst>
                <a:ext uri="{FF2B5EF4-FFF2-40B4-BE49-F238E27FC236}">
                  <a16:creationId xmlns:a16="http://schemas.microsoft.com/office/drawing/2014/main" id="{66A25EBC-47EB-67B4-462B-A03CEF657116}"/>
                </a:ext>
              </a:extLst>
            </p:cNvPr>
            <p:cNvSpPr txBox="1"/>
            <p:nvPr/>
          </p:nvSpPr>
          <p:spPr>
            <a:xfrm>
              <a:off x="1383929" y="1435062"/>
              <a:ext cx="295843" cy="183294"/>
            </a:xfrm>
            <a:prstGeom prst="rect">
              <a:avLst/>
            </a:prstGeom>
            <a:noFill/>
          </p:spPr>
          <p:txBody>
            <a:bodyPr wrap="square" lIns="0" tIns="0" rIns="48000" bIns="0" rtlCol="0">
              <a:spAutoFit/>
            </a:bodyPr>
            <a:lstStyle/>
            <a:p>
              <a:pPr algn="r" defTabSz="1219170">
                <a:defRPr/>
              </a:pPr>
              <a:r>
                <a:rPr lang="en-GB" sz="1600">
                  <a:solidFill>
                    <a:schemeClr val="accent6"/>
                  </a:solidFill>
                  <a:latin typeface="Arial" panose="020B0604020202020204"/>
                </a:rPr>
                <a:t>100</a:t>
              </a:r>
            </a:p>
          </p:txBody>
        </p:sp>
        <p:sp>
          <p:nvSpPr>
            <p:cNvPr id="1293" name="TextBox 1292">
              <a:extLst>
                <a:ext uri="{FF2B5EF4-FFF2-40B4-BE49-F238E27FC236}">
                  <a16:creationId xmlns:a16="http://schemas.microsoft.com/office/drawing/2014/main" id="{10351949-9457-5364-A306-1ECDF105D363}"/>
                </a:ext>
              </a:extLst>
            </p:cNvPr>
            <p:cNvSpPr txBox="1"/>
            <p:nvPr/>
          </p:nvSpPr>
          <p:spPr>
            <a:xfrm>
              <a:off x="1383929" y="1992700"/>
              <a:ext cx="295843" cy="183294"/>
            </a:xfrm>
            <a:prstGeom prst="rect">
              <a:avLst/>
            </a:prstGeom>
            <a:noFill/>
          </p:spPr>
          <p:txBody>
            <a:bodyPr wrap="square" lIns="0" tIns="0" rIns="48000" bIns="0" rtlCol="0">
              <a:spAutoFit/>
            </a:bodyPr>
            <a:lstStyle/>
            <a:p>
              <a:pPr algn="r" defTabSz="1219170">
                <a:defRPr/>
              </a:pPr>
              <a:r>
                <a:rPr lang="en-GB" sz="1600">
                  <a:solidFill>
                    <a:schemeClr val="accent6"/>
                  </a:solidFill>
                  <a:latin typeface="Arial" panose="020B0604020202020204"/>
                </a:rPr>
                <a:t>50</a:t>
              </a:r>
            </a:p>
          </p:txBody>
        </p:sp>
        <p:sp>
          <p:nvSpPr>
            <p:cNvPr id="1294" name="TextBox 1293">
              <a:extLst>
                <a:ext uri="{FF2B5EF4-FFF2-40B4-BE49-F238E27FC236}">
                  <a16:creationId xmlns:a16="http://schemas.microsoft.com/office/drawing/2014/main" id="{E693AF6B-FD94-DBBD-ACA0-8A283F3D3E79}"/>
                </a:ext>
              </a:extLst>
            </p:cNvPr>
            <p:cNvSpPr txBox="1"/>
            <p:nvPr/>
          </p:nvSpPr>
          <p:spPr>
            <a:xfrm>
              <a:off x="1383929" y="2550339"/>
              <a:ext cx="295843" cy="183294"/>
            </a:xfrm>
            <a:prstGeom prst="rect">
              <a:avLst/>
            </a:prstGeom>
            <a:noFill/>
          </p:spPr>
          <p:txBody>
            <a:bodyPr wrap="square" lIns="0" tIns="0" rIns="48000" bIns="0" rtlCol="0">
              <a:spAutoFit/>
            </a:bodyPr>
            <a:lstStyle/>
            <a:p>
              <a:pPr algn="r" defTabSz="1219170">
                <a:defRPr/>
              </a:pPr>
              <a:r>
                <a:rPr lang="en-GB" sz="1600">
                  <a:solidFill>
                    <a:schemeClr val="accent6"/>
                  </a:solidFill>
                  <a:latin typeface="Arial" panose="020B0604020202020204"/>
                </a:rPr>
                <a:t>0</a:t>
              </a:r>
            </a:p>
          </p:txBody>
        </p:sp>
        <p:sp>
          <p:nvSpPr>
            <p:cNvPr id="1295" name="TextBox 1294">
              <a:extLst>
                <a:ext uri="{FF2B5EF4-FFF2-40B4-BE49-F238E27FC236}">
                  <a16:creationId xmlns:a16="http://schemas.microsoft.com/office/drawing/2014/main" id="{F9C47959-3E06-FB6B-7926-79E316CD6DE0}"/>
                </a:ext>
              </a:extLst>
            </p:cNvPr>
            <p:cNvSpPr txBox="1"/>
            <p:nvPr/>
          </p:nvSpPr>
          <p:spPr>
            <a:xfrm>
              <a:off x="1383929" y="3105506"/>
              <a:ext cx="295843" cy="183294"/>
            </a:xfrm>
            <a:prstGeom prst="rect">
              <a:avLst/>
            </a:prstGeom>
            <a:noFill/>
          </p:spPr>
          <p:txBody>
            <a:bodyPr wrap="square" lIns="0" tIns="0" rIns="48000" bIns="0" rtlCol="0">
              <a:spAutoFit/>
            </a:bodyPr>
            <a:lstStyle/>
            <a:p>
              <a:pPr algn="r" defTabSz="1219170">
                <a:defRPr/>
              </a:pPr>
              <a:r>
                <a:rPr lang="en-GB" sz="1600" dirty="0">
                  <a:solidFill>
                    <a:schemeClr val="accent6"/>
                  </a:solidFill>
                  <a:latin typeface="Arial" panose="020B0604020202020204"/>
                </a:rPr>
                <a:t>-50</a:t>
              </a:r>
            </a:p>
          </p:txBody>
        </p:sp>
        <p:sp>
          <p:nvSpPr>
            <p:cNvPr id="1296" name="Freeform: Shape 1295">
              <a:extLst>
                <a:ext uri="{FF2B5EF4-FFF2-40B4-BE49-F238E27FC236}">
                  <a16:creationId xmlns:a16="http://schemas.microsoft.com/office/drawing/2014/main" id="{C6C8159F-17EC-393E-0413-5EFC7D687D5A}"/>
                </a:ext>
              </a:extLst>
            </p:cNvPr>
            <p:cNvSpPr/>
            <p:nvPr/>
          </p:nvSpPr>
          <p:spPr>
            <a:xfrm>
              <a:off x="1751112" y="1848342"/>
              <a:ext cx="81136" cy="770469"/>
            </a:xfrm>
            <a:custGeom>
              <a:avLst/>
              <a:gdLst>
                <a:gd name="connsiteX0" fmla="*/ 0 w 94920"/>
                <a:gd name="connsiteY0" fmla="*/ 0 h 1357953"/>
                <a:gd name="connsiteX1" fmla="*/ 94920 w 94920"/>
                <a:gd name="connsiteY1" fmla="*/ 0 h 1357953"/>
                <a:gd name="connsiteX2" fmla="*/ 94920 w 94920"/>
                <a:gd name="connsiteY2" fmla="*/ 1357953 h 1357953"/>
                <a:gd name="connsiteX3" fmla="*/ 0 w 94920"/>
                <a:gd name="connsiteY3" fmla="*/ 1357953 h 1357953"/>
              </a:gdLst>
              <a:ahLst/>
              <a:cxnLst>
                <a:cxn ang="0">
                  <a:pos x="connsiteX0" y="connsiteY0"/>
                </a:cxn>
                <a:cxn ang="0">
                  <a:pos x="connsiteX1" y="connsiteY1"/>
                </a:cxn>
                <a:cxn ang="0">
                  <a:pos x="connsiteX2" y="connsiteY2"/>
                </a:cxn>
                <a:cxn ang="0">
                  <a:pos x="connsiteX3" y="connsiteY3"/>
                </a:cxn>
              </a:cxnLst>
              <a:rect l="l" t="t" r="r" b="b"/>
              <a:pathLst>
                <a:path w="94920" h="1357953">
                  <a:moveTo>
                    <a:pt x="0" y="0"/>
                  </a:moveTo>
                  <a:lnTo>
                    <a:pt x="94920" y="0"/>
                  </a:lnTo>
                  <a:lnTo>
                    <a:pt x="94920" y="1357953"/>
                  </a:lnTo>
                  <a:lnTo>
                    <a:pt x="0" y="1357953"/>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297" name="Freeform: Shape 1296">
              <a:extLst>
                <a:ext uri="{FF2B5EF4-FFF2-40B4-BE49-F238E27FC236}">
                  <a16:creationId xmlns:a16="http://schemas.microsoft.com/office/drawing/2014/main" id="{189BD2C8-5041-FC31-166C-1D4BD3216FD3}"/>
                </a:ext>
              </a:extLst>
            </p:cNvPr>
            <p:cNvSpPr/>
            <p:nvPr/>
          </p:nvSpPr>
          <p:spPr>
            <a:xfrm>
              <a:off x="1844672" y="1912739"/>
              <a:ext cx="81136" cy="706143"/>
            </a:xfrm>
            <a:custGeom>
              <a:avLst/>
              <a:gdLst>
                <a:gd name="connsiteX0" fmla="*/ 0 w 94920"/>
                <a:gd name="connsiteY0" fmla="*/ 0 h 1244579"/>
                <a:gd name="connsiteX1" fmla="*/ 94920 w 94920"/>
                <a:gd name="connsiteY1" fmla="*/ 0 h 1244579"/>
                <a:gd name="connsiteX2" fmla="*/ 94920 w 94920"/>
                <a:gd name="connsiteY2" fmla="*/ 1244580 h 1244579"/>
                <a:gd name="connsiteX3" fmla="*/ 0 w 94920"/>
                <a:gd name="connsiteY3" fmla="*/ 1244580 h 1244579"/>
              </a:gdLst>
              <a:ahLst/>
              <a:cxnLst>
                <a:cxn ang="0">
                  <a:pos x="connsiteX0" y="connsiteY0"/>
                </a:cxn>
                <a:cxn ang="0">
                  <a:pos x="connsiteX1" y="connsiteY1"/>
                </a:cxn>
                <a:cxn ang="0">
                  <a:pos x="connsiteX2" y="connsiteY2"/>
                </a:cxn>
                <a:cxn ang="0">
                  <a:pos x="connsiteX3" y="connsiteY3"/>
                </a:cxn>
              </a:cxnLst>
              <a:rect l="l" t="t" r="r" b="b"/>
              <a:pathLst>
                <a:path w="94920" h="1244579">
                  <a:moveTo>
                    <a:pt x="0" y="0"/>
                  </a:moveTo>
                  <a:lnTo>
                    <a:pt x="94920" y="0"/>
                  </a:lnTo>
                  <a:lnTo>
                    <a:pt x="94920" y="1244580"/>
                  </a:lnTo>
                  <a:lnTo>
                    <a:pt x="0" y="1244580"/>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298" name="Freeform: Shape 1297">
              <a:extLst>
                <a:ext uri="{FF2B5EF4-FFF2-40B4-BE49-F238E27FC236}">
                  <a16:creationId xmlns:a16="http://schemas.microsoft.com/office/drawing/2014/main" id="{3C7F9573-1E2B-6E44-E75E-5104BD7095B3}"/>
                </a:ext>
              </a:extLst>
            </p:cNvPr>
            <p:cNvSpPr/>
            <p:nvPr/>
          </p:nvSpPr>
          <p:spPr>
            <a:xfrm>
              <a:off x="1938232" y="2244119"/>
              <a:ext cx="81136" cy="374692"/>
            </a:xfrm>
            <a:custGeom>
              <a:avLst/>
              <a:gdLst>
                <a:gd name="connsiteX0" fmla="*/ 0 w 94920"/>
                <a:gd name="connsiteY0" fmla="*/ 0 h 660396"/>
                <a:gd name="connsiteX1" fmla="*/ 94920 w 94920"/>
                <a:gd name="connsiteY1" fmla="*/ 0 h 660396"/>
                <a:gd name="connsiteX2" fmla="*/ 94920 w 94920"/>
                <a:gd name="connsiteY2" fmla="*/ 660397 h 660396"/>
                <a:gd name="connsiteX3" fmla="*/ 0 w 94920"/>
                <a:gd name="connsiteY3" fmla="*/ 660397 h 660396"/>
              </a:gdLst>
              <a:ahLst/>
              <a:cxnLst>
                <a:cxn ang="0">
                  <a:pos x="connsiteX0" y="connsiteY0"/>
                </a:cxn>
                <a:cxn ang="0">
                  <a:pos x="connsiteX1" y="connsiteY1"/>
                </a:cxn>
                <a:cxn ang="0">
                  <a:pos x="connsiteX2" y="connsiteY2"/>
                </a:cxn>
                <a:cxn ang="0">
                  <a:pos x="connsiteX3" y="connsiteY3"/>
                </a:cxn>
              </a:cxnLst>
              <a:rect l="l" t="t" r="r" b="b"/>
              <a:pathLst>
                <a:path w="94920" h="660396">
                  <a:moveTo>
                    <a:pt x="0" y="0"/>
                  </a:moveTo>
                  <a:lnTo>
                    <a:pt x="94920" y="0"/>
                  </a:lnTo>
                  <a:lnTo>
                    <a:pt x="94920" y="660397"/>
                  </a:lnTo>
                  <a:lnTo>
                    <a:pt x="0" y="660397"/>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299" name="Freeform: Shape 1298">
              <a:extLst>
                <a:ext uri="{FF2B5EF4-FFF2-40B4-BE49-F238E27FC236}">
                  <a16:creationId xmlns:a16="http://schemas.microsoft.com/office/drawing/2014/main" id="{9C0C9C99-B42B-CA05-B143-89F01453715D}"/>
                </a:ext>
              </a:extLst>
            </p:cNvPr>
            <p:cNvSpPr/>
            <p:nvPr/>
          </p:nvSpPr>
          <p:spPr>
            <a:xfrm>
              <a:off x="2031684" y="2318125"/>
              <a:ext cx="81136" cy="300686"/>
            </a:xfrm>
            <a:custGeom>
              <a:avLst/>
              <a:gdLst>
                <a:gd name="connsiteX0" fmla="*/ 0 w 94920"/>
                <a:gd name="connsiteY0" fmla="*/ 0 h 529960"/>
                <a:gd name="connsiteX1" fmla="*/ 94920 w 94920"/>
                <a:gd name="connsiteY1" fmla="*/ 0 h 529960"/>
                <a:gd name="connsiteX2" fmla="*/ 94920 w 94920"/>
                <a:gd name="connsiteY2" fmla="*/ 529961 h 529960"/>
                <a:gd name="connsiteX3" fmla="*/ 0 w 94920"/>
                <a:gd name="connsiteY3" fmla="*/ 529961 h 529960"/>
              </a:gdLst>
              <a:ahLst/>
              <a:cxnLst>
                <a:cxn ang="0">
                  <a:pos x="connsiteX0" y="connsiteY0"/>
                </a:cxn>
                <a:cxn ang="0">
                  <a:pos x="connsiteX1" y="connsiteY1"/>
                </a:cxn>
                <a:cxn ang="0">
                  <a:pos x="connsiteX2" y="connsiteY2"/>
                </a:cxn>
                <a:cxn ang="0">
                  <a:pos x="connsiteX3" y="connsiteY3"/>
                </a:cxn>
              </a:cxnLst>
              <a:rect l="l" t="t" r="r" b="b"/>
              <a:pathLst>
                <a:path w="94920" h="529960">
                  <a:moveTo>
                    <a:pt x="0" y="0"/>
                  </a:moveTo>
                  <a:lnTo>
                    <a:pt x="94920" y="0"/>
                  </a:lnTo>
                  <a:lnTo>
                    <a:pt x="94920" y="529961"/>
                  </a:lnTo>
                  <a:lnTo>
                    <a:pt x="0" y="529961"/>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00" name="Freeform: Shape 1299">
              <a:extLst>
                <a:ext uri="{FF2B5EF4-FFF2-40B4-BE49-F238E27FC236}">
                  <a16:creationId xmlns:a16="http://schemas.microsoft.com/office/drawing/2014/main" id="{4DAB0D19-650B-FF4B-BA93-2DFAE4295B28}"/>
                </a:ext>
              </a:extLst>
            </p:cNvPr>
            <p:cNvSpPr/>
            <p:nvPr/>
          </p:nvSpPr>
          <p:spPr>
            <a:xfrm>
              <a:off x="2125244" y="2350251"/>
              <a:ext cx="81136" cy="268560"/>
            </a:xfrm>
            <a:custGeom>
              <a:avLst/>
              <a:gdLst>
                <a:gd name="connsiteX0" fmla="*/ 0 w 94920"/>
                <a:gd name="connsiteY0" fmla="*/ 0 h 473337"/>
                <a:gd name="connsiteX1" fmla="*/ 94920 w 94920"/>
                <a:gd name="connsiteY1" fmla="*/ 0 h 473337"/>
                <a:gd name="connsiteX2" fmla="*/ 94920 w 94920"/>
                <a:gd name="connsiteY2" fmla="*/ 473337 h 473337"/>
                <a:gd name="connsiteX3" fmla="*/ 0 w 94920"/>
                <a:gd name="connsiteY3" fmla="*/ 473337 h 473337"/>
              </a:gdLst>
              <a:ahLst/>
              <a:cxnLst>
                <a:cxn ang="0">
                  <a:pos x="connsiteX0" y="connsiteY0"/>
                </a:cxn>
                <a:cxn ang="0">
                  <a:pos x="connsiteX1" y="connsiteY1"/>
                </a:cxn>
                <a:cxn ang="0">
                  <a:pos x="connsiteX2" y="connsiteY2"/>
                </a:cxn>
                <a:cxn ang="0">
                  <a:pos x="connsiteX3" y="connsiteY3"/>
                </a:cxn>
              </a:cxnLst>
              <a:rect l="l" t="t" r="r" b="b"/>
              <a:pathLst>
                <a:path w="94920" h="473337">
                  <a:moveTo>
                    <a:pt x="0" y="0"/>
                  </a:moveTo>
                  <a:lnTo>
                    <a:pt x="94920" y="0"/>
                  </a:lnTo>
                  <a:lnTo>
                    <a:pt x="94920" y="473337"/>
                  </a:lnTo>
                  <a:lnTo>
                    <a:pt x="0" y="473337"/>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01" name="Freeform: Shape 1300">
              <a:extLst>
                <a:ext uri="{FF2B5EF4-FFF2-40B4-BE49-F238E27FC236}">
                  <a16:creationId xmlns:a16="http://schemas.microsoft.com/office/drawing/2014/main" id="{3E424C26-27B3-81E2-5DDE-C7711C269A86}"/>
                </a:ext>
              </a:extLst>
            </p:cNvPr>
            <p:cNvSpPr/>
            <p:nvPr/>
          </p:nvSpPr>
          <p:spPr>
            <a:xfrm>
              <a:off x="2218804" y="2366673"/>
              <a:ext cx="81136" cy="252138"/>
            </a:xfrm>
            <a:custGeom>
              <a:avLst/>
              <a:gdLst>
                <a:gd name="connsiteX0" fmla="*/ 0 w 94920"/>
                <a:gd name="connsiteY0" fmla="*/ 0 h 444393"/>
                <a:gd name="connsiteX1" fmla="*/ 94920 w 94920"/>
                <a:gd name="connsiteY1" fmla="*/ 0 h 444393"/>
                <a:gd name="connsiteX2" fmla="*/ 94920 w 94920"/>
                <a:gd name="connsiteY2" fmla="*/ 444394 h 444393"/>
                <a:gd name="connsiteX3" fmla="*/ 0 w 94920"/>
                <a:gd name="connsiteY3" fmla="*/ 444394 h 444393"/>
              </a:gdLst>
              <a:ahLst/>
              <a:cxnLst>
                <a:cxn ang="0">
                  <a:pos x="connsiteX0" y="connsiteY0"/>
                </a:cxn>
                <a:cxn ang="0">
                  <a:pos x="connsiteX1" y="connsiteY1"/>
                </a:cxn>
                <a:cxn ang="0">
                  <a:pos x="connsiteX2" y="connsiteY2"/>
                </a:cxn>
                <a:cxn ang="0">
                  <a:pos x="connsiteX3" y="connsiteY3"/>
                </a:cxn>
              </a:cxnLst>
              <a:rect l="l" t="t" r="r" b="b"/>
              <a:pathLst>
                <a:path w="94920" h="444393">
                  <a:moveTo>
                    <a:pt x="0" y="0"/>
                  </a:moveTo>
                  <a:lnTo>
                    <a:pt x="94920" y="0"/>
                  </a:lnTo>
                  <a:lnTo>
                    <a:pt x="94920" y="444394"/>
                  </a:lnTo>
                  <a:lnTo>
                    <a:pt x="0" y="444394"/>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02" name="Freeform: Shape 1301">
              <a:extLst>
                <a:ext uri="{FF2B5EF4-FFF2-40B4-BE49-F238E27FC236}">
                  <a16:creationId xmlns:a16="http://schemas.microsoft.com/office/drawing/2014/main" id="{D060B99F-C11C-FD70-7059-93DD0D23F542}"/>
                </a:ext>
              </a:extLst>
            </p:cNvPr>
            <p:cNvSpPr/>
            <p:nvPr/>
          </p:nvSpPr>
          <p:spPr>
            <a:xfrm>
              <a:off x="2312364" y="2393565"/>
              <a:ext cx="81136" cy="225246"/>
            </a:xfrm>
            <a:custGeom>
              <a:avLst/>
              <a:gdLst>
                <a:gd name="connsiteX0" fmla="*/ 0 w 94920"/>
                <a:gd name="connsiteY0" fmla="*/ 0 h 396996"/>
                <a:gd name="connsiteX1" fmla="*/ 94920 w 94920"/>
                <a:gd name="connsiteY1" fmla="*/ 0 h 396996"/>
                <a:gd name="connsiteX2" fmla="*/ 94920 w 94920"/>
                <a:gd name="connsiteY2" fmla="*/ 396997 h 396996"/>
                <a:gd name="connsiteX3" fmla="*/ 0 w 94920"/>
                <a:gd name="connsiteY3" fmla="*/ 396997 h 396996"/>
              </a:gdLst>
              <a:ahLst/>
              <a:cxnLst>
                <a:cxn ang="0">
                  <a:pos x="connsiteX0" y="connsiteY0"/>
                </a:cxn>
                <a:cxn ang="0">
                  <a:pos x="connsiteX1" y="connsiteY1"/>
                </a:cxn>
                <a:cxn ang="0">
                  <a:pos x="connsiteX2" y="connsiteY2"/>
                </a:cxn>
                <a:cxn ang="0">
                  <a:pos x="connsiteX3" y="connsiteY3"/>
                </a:cxn>
              </a:cxnLst>
              <a:rect l="l" t="t" r="r" b="b"/>
              <a:pathLst>
                <a:path w="94920" h="396996">
                  <a:moveTo>
                    <a:pt x="0" y="0"/>
                  </a:moveTo>
                  <a:lnTo>
                    <a:pt x="94920" y="0"/>
                  </a:lnTo>
                  <a:lnTo>
                    <a:pt x="94920" y="396997"/>
                  </a:lnTo>
                  <a:lnTo>
                    <a:pt x="0" y="396997"/>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03" name="Freeform: Shape 1302">
              <a:extLst>
                <a:ext uri="{FF2B5EF4-FFF2-40B4-BE49-F238E27FC236}">
                  <a16:creationId xmlns:a16="http://schemas.microsoft.com/office/drawing/2014/main" id="{42365D24-7B42-D098-6999-C0993D133A61}"/>
                </a:ext>
              </a:extLst>
            </p:cNvPr>
            <p:cNvSpPr/>
            <p:nvPr/>
          </p:nvSpPr>
          <p:spPr>
            <a:xfrm>
              <a:off x="2405816" y="2462695"/>
              <a:ext cx="81136" cy="156116"/>
            </a:xfrm>
            <a:custGeom>
              <a:avLst/>
              <a:gdLst>
                <a:gd name="connsiteX0" fmla="*/ 0 w 94920"/>
                <a:gd name="connsiteY0" fmla="*/ 0 h 275154"/>
                <a:gd name="connsiteX1" fmla="*/ 94920 w 94920"/>
                <a:gd name="connsiteY1" fmla="*/ 0 h 275154"/>
                <a:gd name="connsiteX2" fmla="*/ 94920 w 94920"/>
                <a:gd name="connsiteY2" fmla="*/ 275155 h 275154"/>
                <a:gd name="connsiteX3" fmla="*/ 0 w 94920"/>
                <a:gd name="connsiteY3" fmla="*/ 275155 h 275154"/>
              </a:gdLst>
              <a:ahLst/>
              <a:cxnLst>
                <a:cxn ang="0">
                  <a:pos x="connsiteX0" y="connsiteY0"/>
                </a:cxn>
                <a:cxn ang="0">
                  <a:pos x="connsiteX1" y="connsiteY1"/>
                </a:cxn>
                <a:cxn ang="0">
                  <a:pos x="connsiteX2" y="connsiteY2"/>
                </a:cxn>
                <a:cxn ang="0">
                  <a:pos x="connsiteX3" y="connsiteY3"/>
                </a:cxn>
              </a:cxnLst>
              <a:rect l="l" t="t" r="r" b="b"/>
              <a:pathLst>
                <a:path w="94920" h="275154">
                  <a:moveTo>
                    <a:pt x="0" y="0"/>
                  </a:moveTo>
                  <a:lnTo>
                    <a:pt x="94920" y="0"/>
                  </a:lnTo>
                  <a:lnTo>
                    <a:pt x="94920" y="275155"/>
                  </a:lnTo>
                  <a:lnTo>
                    <a:pt x="0" y="275155"/>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04" name="Freeform: Shape 1303">
              <a:extLst>
                <a:ext uri="{FF2B5EF4-FFF2-40B4-BE49-F238E27FC236}">
                  <a16:creationId xmlns:a16="http://schemas.microsoft.com/office/drawing/2014/main" id="{1210DF66-B90A-3BF9-86A8-B07AE9A587D3}"/>
                </a:ext>
              </a:extLst>
            </p:cNvPr>
            <p:cNvSpPr/>
            <p:nvPr/>
          </p:nvSpPr>
          <p:spPr>
            <a:xfrm>
              <a:off x="2499376" y="2467929"/>
              <a:ext cx="81136" cy="150881"/>
            </a:xfrm>
            <a:custGeom>
              <a:avLst/>
              <a:gdLst>
                <a:gd name="connsiteX0" fmla="*/ 0 w 94920"/>
                <a:gd name="connsiteY0" fmla="*/ 0 h 265928"/>
                <a:gd name="connsiteX1" fmla="*/ 94920 w 94920"/>
                <a:gd name="connsiteY1" fmla="*/ 0 h 265928"/>
                <a:gd name="connsiteX2" fmla="*/ 94920 w 94920"/>
                <a:gd name="connsiteY2" fmla="*/ 265928 h 265928"/>
                <a:gd name="connsiteX3" fmla="*/ 0 w 94920"/>
                <a:gd name="connsiteY3" fmla="*/ 265928 h 265928"/>
              </a:gdLst>
              <a:ahLst/>
              <a:cxnLst>
                <a:cxn ang="0">
                  <a:pos x="connsiteX0" y="connsiteY0"/>
                </a:cxn>
                <a:cxn ang="0">
                  <a:pos x="connsiteX1" y="connsiteY1"/>
                </a:cxn>
                <a:cxn ang="0">
                  <a:pos x="connsiteX2" y="connsiteY2"/>
                </a:cxn>
                <a:cxn ang="0">
                  <a:pos x="connsiteX3" y="connsiteY3"/>
                </a:cxn>
              </a:cxnLst>
              <a:rect l="l" t="t" r="r" b="b"/>
              <a:pathLst>
                <a:path w="94920" h="265928">
                  <a:moveTo>
                    <a:pt x="0" y="0"/>
                  </a:moveTo>
                  <a:lnTo>
                    <a:pt x="94920" y="0"/>
                  </a:lnTo>
                  <a:lnTo>
                    <a:pt x="94920" y="265928"/>
                  </a:lnTo>
                  <a:lnTo>
                    <a:pt x="0" y="265928"/>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05" name="Freeform: Shape 1304">
              <a:extLst>
                <a:ext uri="{FF2B5EF4-FFF2-40B4-BE49-F238E27FC236}">
                  <a16:creationId xmlns:a16="http://schemas.microsoft.com/office/drawing/2014/main" id="{9654BCBC-47C0-ADDA-AE24-9DC94A479229}"/>
                </a:ext>
              </a:extLst>
            </p:cNvPr>
            <p:cNvSpPr/>
            <p:nvPr/>
          </p:nvSpPr>
          <p:spPr>
            <a:xfrm>
              <a:off x="2592936" y="2494463"/>
              <a:ext cx="81136" cy="124348"/>
            </a:xfrm>
            <a:custGeom>
              <a:avLst/>
              <a:gdLst>
                <a:gd name="connsiteX0" fmla="*/ 0 w 94920"/>
                <a:gd name="connsiteY0" fmla="*/ 0 h 219163"/>
                <a:gd name="connsiteX1" fmla="*/ 94920 w 94920"/>
                <a:gd name="connsiteY1" fmla="*/ 0 h 219163"/>
                <a:gd name="connsiteX2" fmla="*/ 94920 w 94920"/>
                <a:gd name="connsiteY2" fmla="*/ 219163 h 219163"/>
                <a:gd name="connsiteX3" fmla="*/ 0 w 94920"/>
                <a:gd name="connsiteY3" fmla="*/ 219163 h 219163"/>
              </a:gdLst>
              <a:ahLst/>
              <a:cxnLst>
                <a:cxn ang="0">
                  <a:pos x="connsiteX0" y="connsiteY0"/>
                </a:cxn>
                <a:cxn ang="0">
                  <a:pos x="connsiteX1" y="connsiteY1"/>
                </a:cxn>
                <a:cxn ang="0">
                  <a:pos x="connsiteX2" y="connsiteY2"/>
                </a:cxn>
                <a:cxn ang="0">
                  <a:pos x="connsiteX3" y="connsiteY3"/>
                </a:cxn>
              </a:cxnLst>
              <a:rect l="l" t="t" r="r" b="b"/>
              <a:pathLst>
                <a:path w="94920" h="219163">
                  <a:moveTo>
                    <a:pt x="0" y="0"/>
                  </a:moveTo>
                  <a:lnTo>
                    <a:pt x="94920" y="0"/>
                  </a:lnTo>
                  <a:lnTo>
                    <a:pt x="94920" y="219163"/>
                  </a:lnTo>
                  <a:lnTo>
                    <a:pt x="0" y="219163"/>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06" name="Freeform: Shape 1305">
              <a:extLst>
                <a:ext uri="{FF2B5EF4-FFF2-40B4-BE49-F238E27FC236}">
                  <a16:creationId xmlns:a16="http://schemas.microsoft.com/office/drawing/2014/main" id="{BCDB6BE7-FAF0-34E7-672B-EB9A75B3A1AD}"/>
                </a:ext>
              </a:extLst>
            </p:cNvPr>
            <p:cNvSpPr/>
            <p:nvPr/>
          </p:nvSpPr>
          <p:spPr>
            <a:xfrm>
              <a:off x="2686497" y="2505292"/>
              <a:ext cx="81136" cy="113519"/>
            </a:xfrm>
            <a:custGeom>
              <a:avLst/>
              <a:gdLst>
                <a:gd name="connsiteX0" fmla="*/ 0 w 94920"/>
                <a:gd name="connsiteY0" fmla="*/ 0 h 200078"/>
                <a:gd name="connsiteX1" fmla="*/ 94920 w 94920"/>
                <a:gd name="connsiteY1" fmla="*/ 0 h 200078"/>
                <a:gd name="connsiteX2" fmla="*/ 94920 w 94920"/>
                <a:gd name="connsiteY2" fmla="*/ 200078 h 200078"/>
                <a:gd name="connsiteX3" fmla="*/ 0 w 94920"/>
                <a:gd name="connsiteY3" fmla="*/ 200078 h 200078"/>
              </a:gdLst>
              <a:ahLst/>
              <a:cxnLst>
                <a:cxn ang="0">
                  <a:pos x="connsiteX0" y="connsiteY0"/>
                </a:cxn>
                <a:cxn ang="0">
                  <a:pos x="connsiteX1" y="connsiteY1"/>
                </a:cxn>
                <a:cxn ang="0">
                  <a:pos x="connsiteX2" y="connsiteY2"/>
                </a:cxn>
                <a:cxn ang="0">
                  <a:pos x="connsiteX3" y="connsiteY3"/>
                </a:cxn>
              </a:cxnLst>
              <a:rect l="l" t="t" r="r" b="b"/>
              <a:pathLst>
                <a:path w="94920" h="200078">
                  <a:moveTo>
                    <a:pt x="0" y="0"/>
                  </a:moveTo>
                  <a:lnTo>
                    <a:pt x="94920" y="0"/>
                  </a:lnTo>
                  <a:lnTo>
                    <a:pt x="94920" y="200078"/>
                  </a:lnTo>
                  <a:lnTo>
                    <a:pt x="0" y="200078"/>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07" name="Freeform: Shape 1306">
              <a:extLst>
                <a:ext uri="{FF2B5EF4-FFF2-40B4-BE49-F238E27FC236}">
                  <a16:creationId xmlns:a16="http://schemas.microsoft.com/office/drawing/2014/main" id="{41B71185-E399-1587-FC3D-9E982AF42F02}"/>
                </a:ext>
              </a:extLst>
            </p:cNvPr>
            <p:cNvSpPr/>
            <p:nvPr/>
          </p:nvSpPr>
          <p:spPr>
            <a:xfrm>
              <a:off x="2779948" y="2543370"/>
              <a:ext cx="81136" cy="75440"/>
            </a:xfrm>
            <a:custGeom>
              <a:avLst/>
              <a:gdLst>
                <a:gd name="connsiteX0" fmla="*/ 0 w 94920"/>
                <a:gd name="connsiteY0" fmla="*/ 0 h 132964"/>
                <a:gd name="connsiteX1" fmla="*/ 94920 w 94920"/>
                <a:gd name="connsiteY1" fmla="*/ 0 h 132964"/>
                <a:gd name="connsiteX2" fmla="*/ 94920 w 94920"/>
                <a:gd name="connsiteY2" fmla="*/ 132964 h 132964"/>
                <a:gd name="connsiteX3" fmla="*/ 0 w 94920"/>
                <a:gd name="connsiteY3" fmla="*/ 132964 h 132964"/>
              </a:gdLst>
              <a:ahLst/>
              <a:cxnLst>
                <a:cxn ang="0">
                  <a:pos x="connsiteX0" y="connsiteY0"/>
                </a:cxn>
                <a:cxn ang="0">
                  <a:pos x="connsiteX1" y="connsiteY1"/>
                </a:cxn>
                <a:cxn ang="0">
                  <a:pos x="connsiteX2" y="connsiteY2"/>
                </a:cxn>
                <a:cxn ang="0">
                  <a:pos x="connsiteX3" y="connsiteY3"/>
                </a:cxn>
              </a:cxnLst>
              <a:rect l="l" t="t" r="r" b="b"/>
              <a:pathLst>
                <a:path w="94920" h="132964">
                  <a:moveTo>
                    <a:pt x="0" y="0"/>
                  </a:moveTo>
                  <a:lnTo>
                    <a:pt x="94920" y="0"/>
                  </a:lnTo>
                  <a:lnTo>
                    <a:pt x="94920" y="132964"/>
                  </a:lnTo>
                  <a:lnTo>
                    <a:pt x="0" y="132964"/>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08" name="Freeform: Shape 1307">
              <a:extLst>
                <a:ext uri="{FF2B5EF4-FFF2-40B4-BE49-F238E27FC236}">
                  <a16:creationId xmlns:a16="http://schemas.microsoft.com/office/drawing/2014/main" id="{220D45D4-CB51-23B0-288E-A69A7DBE4DEC}"/>
                </a:ext>
              </a:extLst>
            </p:cNvPr>
            <p:cNvSpPr/>
            <p:nvPr/>
          </p:nvSpPr>
          <p:spPr>
            <a:xfrm>
              <a:off x="2873509" y="2564669"/>
              <a:ext cx="81136" cy="54142"/>
            </a:xfrm>
            <a:custGeom>
              <a:avLst/>
              <a:gdLst>
                <a:gd name="connsiteX0" fmla="*/ 0 w 94920"/>
                <a:gd name="connsiteY0" fmla="*/ 0 h 95425"/>
                <a:gd name="connsiteX1" fmla="*/ 94920 w 94920"/>
                <a:gd name="connsiteY1" fmla="*/ 0 h 95425"/>
                <a:gd name="connsiteX2" fmla="*/ 94920 w 94920"/>
                <a:gd name="connsiteY2" fmla="*/ 95426 h 95425"/>
                <a:gd name="connsiteX3" fmla="*/ 0 w 94920"/>
                <a:gd name="connsiteY3" fmla="*/ 95426 h 95425"/>
              </a:gdLst>
              <a:ahLst/>
              <a:cxnLst>
                <a:cxn ang="0">
                  <a:pos x="connsiteX0" y="connsiteY0"/>
                </a:cxn>
                <a:cxn ang="0">
                  <a:pos x="connsiteX1" y="connsiteY1"/>
                </a:cxn>
                <a:cxn ang="0">
                  <a:pos x="connsiteX2" y="connsiteY2"/>
                </a:cxn>
                <a:cxn ang="0">
                  <a:pos x="connsiteX3" y="connsiteY3"/>
                </a:cxn>
              </a:cxnLst>
              <a:rect l="l" t="t" r="r" b="b"/>
              <a:pathLst>
                <a:path w="94920" h="95425">
                  <a:moveTo>
                    <a:pt x="0" y="0"/>
                  </a:moveTo>
                  <a:lnTo>
                    <a:pt x="94920" y="0"/>
                  </a:lnTo>
                  <a:lnTo>
                    <a:pt x="94920" y="95426"/>
                  </a:lnTo>
                  <a:lnTo>
                    <a:pt x="0" y="95426"/>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09" name="Freeform: Shape 1308">
              <a:extLst>
                <a:ext uri="{FF2B5EF4-FFF2-40B4-BE49-F238E27FC236}">
                  <a16:creationId xmlns:a16="http://schemas.microsoft.com/office/drawing/2014/main" id="{B5E365AE-D724-6C3F-8DA3-DDB2496C399B}"/>
                </a:ext>
              </a:extLst>
            </p:cNvPr>
            <p:cNvSpPr/>
            <p:nvPr/>
          </p:nvSpPr>
          <p:spPr>
            <a:xfrm>
              <a:off x="2967068" y="2575138"/>
              <a:ext cx="81136" cy="43672"/>
            </a:xfrm>
            <a:custGeom>
              <a:avLst/>
              <a:gdLst>
                <a:gd name="connsiteX0" fmla="*/ 0 w 94920"/>
                <a:gd name="connsiteY0" fmla="*/ 0 h 76972"/>
                <a:gd name="connsiteX1" fmla="*/ 94920 w 94920"/>
                <a:gd name="connsiteY1" fmla="*/ 0 h 76972"/>
                <a:gd name="connsiteX2" fmla="*/ 94920 w 94920"/>
                <a:gd name="connsiteY2" fmla="*/ 76972 h 76972"/>
                <a:gd name="connsiteX3" fmla="*/ 0 w 94920"/>
                <a:gd name="connsiteY3" fmla="*/ 76972 h 76972"/>
              </a:gdLst>
              <a:ahLst/>
              <a:cxnLst>
                <a:cxn ang="0">
                  <a:pos x="connsiteX0" y="connsiteY0"/>
                </a:cxn>
                <a:cxn ang="0">
                  <a:pos x="connsiteX1" y="connsiteY1"/>
                </a:cxn>
                <a:cxn ang="0">
                  <a:pos x="connsiteX2" y="connsiteY2"/>
                </a:cxn>
                <a:cxn ang="0">
                  <a:pos x="connsiteX3" y="connsiteY3"/>
                </a:cxn>
              </a:cxnLst>
              <a:rect l="l" t="t" r="r" b="b"/>
              <a:pathLst>
                <a:path w="94920" h="76972">
                  <a:moveTo>
                    <a:pt x="0" y="0"/>
                  </a:moveTo>
                  <a:lnTo>
                    <a:pt x="94920" y="0"/>
                  </a:lnTo>
                  <a:lnTo>
                    <a:pt x="94920" y="76972"/>
                  </a:lnTo>
                  <a:lnTo>
                    <a:pt x="0" y="76972"/>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10" name="Freeform: Shape 1309">
              <a:extLst>
                <a:ext uri="{FF2B5EF4-FFF2-40B4-BE49-F238E27FC236}">
                  <a16:creationId xmlns:a16="http://schemas.microsoft.com/office/drawing/2014/main" id="{014DFF9B-F016-9C81-FFAB-472F033C1059}"/>
                </a:ext>
              </a:extLst>
            </p:cNvPr>
            <p:cNvSpPr/>
            <p:nvPr/>
          </p:nvSpPr>
          <p:spPr>
            <a:xfrm>
              <a:off x="3160239" y="2618811"/>
              <a:ext cx="81136" cy="56867"/>
            </a:xfrm>
            <a:custGeom>
              <a:avLst/>
              <a:gdLst>
                <a:gd name="connsiteX0" fmla="*/ 0 w 94920"/>
                <a:gd name="connsiteY0" fmla="*/ 0 h 100228"/>
                <a:gd name="connsiteX1" fmla="*/ 94920 w 94920"/>
                <a:gd name="connsiteY1" fmla="*/ 0 h 100228"/>
                <a:gd name="connsiteX2" fmla="*/ 94920 w 94920"/>
                <a:gd name="connsiteY2" fmla="*/ 100229 h 100228"/>
                <a:gd name="connsiteX3" fmla="*/ 0 w 94920"/>
                <a:gd name="connsiteY3" fmla="*/ 100229 h 100228"/>
              </a:gdLst>
              <a:ahLst/>
              <a:cxnLst>
                <a:cxn ang="0">
                  <a:pos x="connsiteX0" y="connsiteY0"/>
                </a:cxn>
                <a:cxn ang="0">
                  <a:pos x="connsiteX1" y="connsiteY1"/>
                </a:cxn>
                <a:cxn ang="0">
                  <a:pos x="connsiteX2" y="connsiteY2"/>
                </a:cxn>
                <a:cxn ang="0">
                  <a:pos x="connsiteX3" y="connsiteY3"/>
                </a:cxn>
              </a:cxnLst>
              <a:rect l="l" t="t" r="r" b="b"/>
              <a:pathLst>
                <a:path w="94920" h="100228">
                  <a:moveTo>
                    <a:pt x="0" y="0"/>
                  </a:moveTo>
                  <a:lnTo>
                    <a:pt x="94920" y="0"/>
                  </a:lnTo>
                  <a:lnTo>
                    <a:pt x="94920" y="100229"/>
                  </a:lnTo>
                  <a:lnTo>
                    <a:pt x="0" y="100229"/>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11" name="Freeform: Shape 1310">
              <a:extLst>
                <a:ext uri="{FF2B5EF4-FFF2-40B4-BE49-F238E27FC236}">
                  <a16:creationId xmlns:a16="http://schemas.microsoft.com/office/drawing/2014/main" id="{35E7DE73-8792-EDD5-7CC0-7E0D6E2ECEFC}"/>
                </a:ext>
              </a:extLst>
            </p:cNvPr>
            <p:cNvSpPr/>
            <p:nvPr/>
          </p:nvSpPr>
          <p:spPr>
            <a:xfrm>
              <a:off x="5696192" y="2532399"/>
              <a:ext cx="81136" cy="86412"/>
            </a:xfrm>
            <a:custGeom>
              <a:avLst/>
              <a:gdLst>
                <a:gd name="connsiteX0" fmla="*/ 0 w 94920"/>
                <a:gd name="connsiteY0" fmla="*/ 0 h 152302"/>
                <a:gd name="connsiteX1" fmla="*/ 94920 w 94920"/>
                <a:gd name="connsiteY1" fmla="*/ 0 h 152302"/>
                <a:gd name="connsiteX2" fmla="*/ 94920 w 94920"/>
                <a:gd name="connsiteY2" fmla="*/ 152302 h 152302"/>
                <a:gd name="connsiteX3" fmla="*/ 0 w 94920"/>
                <a:gd name="connsiteY3" fmla="*/ 152302 h 152302"/>
              </a:gdLst>
              <a:ahLst/>
              <a:cxnLst>
                <a:cxn ang="0">
                  <a:pos x="connsiteX0" y="connsiteY0"/>
                </a:cxn>
                <a:cxn ang="0">
                  <a:pos x="connsiteX1" y="connsiteY1"/>
                </a:cxn>
                <a:cxn ang="0">
                  <a:pos x="connsiteX2" y="connsiteY2"/>
                </a:cxn>
                <a:cxn ang="0">
                  <a:pos x="connsiteX3" y="connsiteY3"/>
                </a:cxn>
              </a:cxnLst>
              <a:rect l="l" t="t" r="r" b="b"/>
              <a:pathLst>
                <a:path w="94920" h="152302">
                  <a:moveTo>
                    <a:pt x="0" y="0"/>
                  </a:moveTo>
                  <a:lnTo>
                    <a:pt x="94920" y="0"/>
                  </a:lnTo>
                  <a:lnTo>
                    <a:pt x="94920" y="152302"/>
                  </a:lnTo>
                  <a:lnTo>
                    <a:pt x="0" y="152302"/>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12" name="Freeform: Shape 1311">
              <a:extLst>
                <a:ext uri="{FF2B5EF4-FFF2-40B4-BE49-F238E27FC236}">
                  <a16:creationId xmlns:a16="http://schemas.microsoft.com/office/drawing/2014/main" id="{402FBB02-998F-E8D5-ABEC-F45EF6ECB6C5}"/>
                </a:ext>
              </a:extLst>
            </p:cNvPr>
            <p:cNvSpPr/>
            <p:nvPr/>
          </p:nvSpPr>
          <p:spPr>
            <a:xfrm>
              <a:off x="5602848" y="2393135"/>
              <a:ext cx="81136" cy="225676"/>
            </a:xfrm>
            <a:custGeom>
              <a:avLst/>
              <a:gdLst>
                <a:gd name="connsiteX0" fmla="*/ 0 w 94920"/>
                <a:gd name="connsiteY0" fmla="*/ 0 h 397754"/>
                <a:gd name="connsiteX1" fmla="*/ 94920 w 94920"/>
                <a:gd name="connsiteY1" fmla="*/ 0 h 397754"/>
                <a:gd name="connsiteX2" fmla="*/ 94920 w 94920"/>
                <a:gd name="connsiteY2" fmla="*/ 397755 h 397754"/>
                <a:gd name="connsiteX3" fmla="*/ 0 w 94920"/>
                <a:gd name="connsiteY3" fmla="*/ 397755 h 397754"/>
              </a:gdLst>
              <a:ahLst/>
              <a:cxnLst>
                <a:cxn ang="0">
                  <a:pos x="connsiteX0" y="connsiteY0"/>
                </a:cxn>
                <a:cxn ang="0">
                  <a:pos x="connsiteX1" y="connsiteY1"/>
                </a:cxn>
                <a:cxn ang="0">
                  <a:pos x="connsiteX2" y="connsiteY2"/>
                </a:cxn>
                <a:cxn ang="0">
                  <a:pos x="connsiteX3" y="connsiteY3"/>
                </a:cxn>
              </a:cxnLst>
              <a:rect l="l" t="t" r="r" b="b"/>
              <a:pathLst>
                <a:path w="94920" h="397754">
                  <a:moveTo>
                    <a:pt x="0" y="0"/>
                  </a:moveTo>
                  <a:lnTo>
                    <a:pt x="94920" y="0"/>
                  </a:lnTo>
                  <a:lnTo>
                    <a:pt x="94920" y="397755"/>
                  </a:lnTo>
                  <a:lnTo>
                    <a:pt x="0" y="397755"/>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13" name="Freeform: Shape 1312">
              <a:extLst>
                <a:ext uri="{FF2B5EF4-FFF2-40B4-BE49-F238E27FC236}">
                  <a16:creationId xmlns:a16="http://schemas.microsoft.com/office/drawing/2014/main" id="{F9C1890D-C923-AC8E-1FC9-C7E660FA9A80}"/>
                </a:ext>
              </a:extLst>
            </p:cNvPr>
            <p:cNvSpPr/>
            <p:nvPr/>
          </p:nvSpPr>
          <p:spPr>
            <a:xfrm>
              <a:off x="5509612" y="2372339"/>
              <a:ext cx="81136" cy="246472"/>
            </a:xfrm>
            <a:custGeom>
              <a:avLst/>
              <a:gdLst>
                <a:gd name="connsiteX0" fmla="*/ 0 w 94920"/>
                <a:gd name="connsiteY0" fmla="*/ 0 h 434408"/>
                <a:gd name="connsiteX1" fmla="*/ 94921 w 94920"/>
                <a:gd name="connsiteY1" fmla="*/ 0 h 434408"/>
                <a:gd name="connsiteX2" fmla="*/ 94921 w 94920"/>
                <a:gd name="connsiteY2" fmla="*/ 434408 h 434408"/>
                <a:gd name="connsiteX3" fmla="*/ 0 w 94920"/>
                <a:gd name="connsiteY3" fmla="*/ 434408 h 434408"/>
              </a:gdLst>
              <a:ahLst/>
              <a:cxnLst>
                <a:cxn ang="0">
                  <a:pos x="connsiteX0" y="connsiteY0"/>
                </a:cxn>
                <a:cxn ang="0">
                  <a:pos x="connsiteX1" y="connsiteY1"/>
                </a:cxn>
                <a:cxn ang="0">
                  <a:pos x="connsiteX2" y="connsiteY2"/>
                </a:cxn>
                <a:cxn ang="0">
                  <a:pos x="connsiteX3" y="connsiteY3"/>
                </a:cxn>
              </a:cxnLst>
              <a:rect l="l" t="t" r="r" b="b"/>
              <a:pathLst>
                <a:path w="94920" h="434408">
                  <a:moveTo>
                    <a:pt x="0" y="0"/>
                  </a:moveTo>
                  <a:lnTo>
                    <a:pt x="94921" y="0"/>
                  </a:lnTo>
                  <a:lnTo>
                    <a:pt x="94921" y="434408"/>
                  </a:lnTo>
                  <a:lnTo>
                    <a:pt x="0" y="434408"/>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14" name="Freeform: Shape 1313">
              <a:extLst>
                <a:ext uri="{FF2B5EF4-FFF2-40B4-BE49-F238E27FC236}">
                  <a16:creationId xmlns:a16="http://schemas.microsoft.com/office/drawing/2014/main" id="{C41F8F3F-3909-1E78-DB4B-11E9D47D7584}"/>
                </a:ext>
              </a:extLst>
            </p:cNvPr>
            <p:cNvSpPr/>
            <p:nvPr/>
          </p:nvSpPr>
          <p:spPr>
            <a:xfrm>
              <a:off x="5416268" y="2329097"/>
              <a:ext cx="81136" cy="289787"/>
            </a:xfrm>
            <a:custGeom>
              <a:avLst/>
              <a:gdLst>
                <a:gd name="connsiteX0" fmla="*/ 0 w 94920"/>
                <a:gd name="connsiteY0" fmla="*/ 0 h 510749"/>
                <a:gd name="connsiteX1" fmla="*/ 94920 w 94920"/>
                <a:gd name="connsiteY1" fmla="*/ 0 h 510749"/>
                <a:gd name="connsiteX2" fmla="*/ 94920 w 94920"/>
                <a:gd name="connsiteY2" fmla="*/ 510749 h 510749"/>
                <a:gd name="connsiteX3" fmla="*/ 0 w 94920"/>
                <a:gd name="connsiteY3" fmla="*/ 510749 h 510749"/>
              </a:gdLst>
              <a:ahLst/>
              <a:cxnLst>
                <a:cxn ang="0">
                  <a:pos x="connsiteX0" y="connsiteY0"/>
                </a:cxn>
                <a:cxn ang="0">
                  <a:pos x="connsiteX1" y="connsiteY1"/>
                </a:cxn>
                <a:cxn ang="0">
                  <a:pos x="connsiteX2" y="connsiteY2"/>
                </a:cxn>
                <a:cxn ang="0">
                  <a:pos x="connsiteX3" y="connsiteY3"/>
                </a:cxn>
              </a:cxnLst>
              <a:rect l="l" t="t" r="r" b="b"/>
              <a:pathLst>
                <a:path w="94920" h="510749">
                  <a:moveTo>
                    <a:pt x="0" y="0"/>
                  </a:moveTo>
                  <a:lnTo>
                    <a:pt x="94920" y="0"/>
                  </a:lnTo>
                  <a:lnTo>
                    <a:pt x="94920" y="510749"/>
                  </a:lnTo>
                  <a:lnTo>
                    <a:pt x="0" y="510749"/>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15" name="Freeform: Shape 1314">
              <a:extLst>
                <a:ext uri="{FF2B5EF4-FFF2-40B4-BE49-F238E27FC236}">
                  <a16:creationId xmlns:a16="http://schemas.microsoft.com/office/drawing/2014/main" id="{1A2B081A-3131-537D-DF95-49D1D33FFC19}"/>
                </a:ext>
              </a:extLst>
            </p:cNvPr>
            <p:cNvSpPr/>
            <p:nvPr/>
          </p:nvSpPr>
          <p:spPr>
            <a:xfrm>
              <a:off x="5323032" y="2313392"/>
              <a:ext cx="81136" cy="305490"/>
            </a:xfrm>
            <a:custGeom>
              <a:avLst/>
              <a:gdLst>
                <a:gd name="connsiteX0" fmla="*/ 0 w 94920"/>
                <a:gd name="connsiteY0" fmla="*/ 0 h 538428"/>
                <a:gd name="connsiteX1" fmla="*/ 94920 w 94920"/>
                <a:gd name="connsiteY1" fmla="*/ 0 h 538428"/>
                <a:gd name="connsiteX2" fmla="*/ 94920 w 94920"/>
                <a:gd name="connsiteY2" fmla="*/ 538429 h 538428"/>
                <a:gd name="connsiteX3" fmla="*/ 0 w 94920"/>
                <a:gd name="connsiteY3" fmla="*/ 538429 h 538428"/>
              </a:gdLst>
              <a:ahLst/>
              <a:cxnLst>
                <a:cxn ang="0">
                  <a:pos x="connsiteX0" y="connsiteY0"/>
                </a:cxn>
                <a:cxn ang="0">
                  <a:pos x="connsiteX1" y="connsiteY1"/>
                </a:cxn>
                <a:cxn ang="0">
                  <a:pos x="connsiteX2" y="connsiteY2"/>
                </a:cxn>
                <a:cxn ang="0">
                  <a:pos x="connsiteX3" y="connsiteY3"/>
                </a:cxn>
              </a:cxnLst>
              <a:rect l="l" t="t" r="r" b="b"/>
              <a:pathLst>
                <a:path w="94920" h="538428">
                  <a:moveTo>
                    <a:pt x="0" y="0"/>
                  </a:moveTo>
                  <a:lnTo>
                    <a:pt x="94920" y="0"/>
                  </a:lnTo>
                  <a:lnTo>
                    <a:pt x="94920" y="538429"/>
                  </a:lnTo>
                  <a:lnTo>
                    <a:pt x="0" y="538429"/>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16" name="Freeform: Shape 1315">
              <a:extLst>
                <a:ext uri="{FF2B5EF4-FFF2-40B4-BE49-F238E27FC236}">
                  <a16:creationId xmlns:a16="http://schemas.microsoft.com/office/drawing/2014/main" id="{554CA562-3EB3-43D7-073E-66F38824F21D}"/>
                </a:ext>
              </a:extLst>
            </p:cNvPr>
            <p:cNvSpPr/>
            <p:nvPr/>
          </p:nvSpPr>
          <p:spPr>
            <a:xfrm>
              <a:off x="5229688" y="2281193"/>
              <a:ext cx="81136" cy="337618"/>
            </a:xfrm>
            <a:custGeom>
              <a:avLst/>
              <a:gdLst>
                <a:gd name="connsiteX0" fmla="*/ 0 w 94920"/>
                <a:gd name="connsiteY0" fmla="*/ 0 h 595052"/>
                <a:gd name="connsiteX1" fmla="*/ 94920 w 94920"/>
                <a:gd name="connsiteY1" fmla="*/ 0 h 595052"/>
                <a:gd name="connsiteX2" fmla="*/ 94920 w 94920"/>
                <a:gd name="connsiteY2" fmla="*/ 595053 h 595052"/>
                <a:gd name="connsiteX3" fmla="*/ 0 w 94920"/>
                <a:gd name="connsiteY3" fmla="*/ 595053 h 595052"/>
              </a:gdLst>
              <a:ahLst/>
              <a:cxnLst>
                <a:cxn ang="0">
                  <a:pos x="connsiteX0" y="connsiteY0"/>
                </a:cxn>
                <a:cxn ang="0">
                  <a:pos x="connsiteX1" y="connsiteY1"/>
                </a:cxn>
                <a:cxn ang="0">
                  <a:pos x="connsiteX2" y="connsiteY2"/>
                </a:cxn>
                <a:cxn ang="0">
                  <a:pos x="connsiteX3" y="connsiteY3"/>
                </a:cxn>
              </a:cxnLst>
              <a:rect l="l" t="t" r="r" b="b"/>
              <a:pathLst>
                <a:path w="94920" h="595052">
                  <a:moveTo>
                    <a:pt x="0" y="0"/>
                  </a:moveTo>
                  <a:lnTo>
                    <a:pt x="94920" y="0"/>
                  </a:lnTo>
                  <a:lnTo>
                    <a:pt x="94920" y="595053"/>
                  </a:lnTo>
                  <a:lnTo>
                    <a:pt x="0" y="595053"/>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17" name="Freeform: Shape 1316">
              <a:extLst>
                <a:ext uri="{FF2B5EF4-FFF2-40B4-BE49-F238E27FC236}">
                  <a16:creationId xmlns:a16="http://schemas.microsoft.com/office/drawing/2014/main" id="{EE6C3291-5164-C86B-2023-28630223A4C5}"/>
                </a:ext>
              </a:extLst>
            </p:cNvPr>
            <p:cNvSpPr/>
            <p:nvPr/>
          </p:nvSpPr>
          <p:spPr>
            <a:xfrm>
              <a:off x="5136452" y="2163514"/>
              <a:ext cx="81136" cy="455297"/>
            </a:xfrm>
            <a:custGeom>
              <a:avLst/>
              <a:gdLst>
                <a:gd name="connsiteX0" fmla="*/ 0 w 94920"/>
                <a:gd name="connsiteY0" fmla="*/ 0 h 802461"/>
                <a:gd name="connsiteX1" fmla="*/ 94920 w 94920"/>
                <a:gd name="connsiteY1" fmla="*/ 0 h 802461"/>
                <a:gd name="connsiteX2" fmla="*/ 94920 w 94920"/>
                <a:gd name="connsiteY2" fmla="*/ 802461 h 802461"/>
                <a:gd name="connsiteX3" fmla="*/ 0 w 94920"/>
                <a:gd name="connsiteY3" fmla="*/ 802461 h 802461"/>
              </a:gdLst>
              <a:ahLst/>
              <a:cxnLst>
                <a:cxn ang="0">
                  <a:pos x="connsiteX0" y="connsiteY0"/>
                </a:cxn>
                <a:cxn ang="0">
                  <a:pos x="connsiteX1" y="connsiteY1"/>
                </a:cxn>
                <a:cxn ang="0">
                  <a:pos x="connsiteX2" y="connsiteY2"/>
                </a:cxn>
                <a:cxn ang="0">
                  <a:pos x="connsiteX3" y="connsiteY3"/>
                </a:cxn>
              </a:cxnLst>
              <a:rect l="l" t="t" r="r" b="b"/>
              <a:pathLst>
                <a:path w="94920" h="802461">
                  <a:moveTo>
                    <a:pt x="0" y="0"/>
                  </a:moveTo>
                  <a:lnTo>
                    <a:pt x="94920" y="0"/>
                  </a:lnTo>
                  <a:lnTo>
                    <a:pt x="94920" y="802461"/>
                  </a:lnTo>
                  <a:lnTo>
                    <a:pt x="0" y="802461"/>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18" name="Freeform: Shape 1317">
              <a:extLst>
                <a:ext uri="{FF2B5EF4-FFF2-40B4-BE49-F238E27FC236}">
                  <a16:creationId xmlns:a16="http://schemas.microsoft.com/office/drawing/2014/main" id="{52A30E4A-A9D5-1247-EC22-44C439849465}"/>
                </a:ext>
              </a:extLst>
            </p:cNvPr>
            <p:cNvSpPr/>
            <p:nvPr/>
          </p:nvSpPr>
          <p:spPr>
            <a:xfrm>
              <a:off x="5043108" y="2083771"/>
              <a:ext cx="81136" cy="535111"/>
            </a:xfrm>
            <a:custGeom>
              <a:avLst/>
              <a:gdLst>
                <a:gd name="connsiteX0" fmla="*/ 0 w 94920"/>
                <a:gd name="connsiteY0" fmla="*/ 0 h 943135"/>
                <a:gd name="connsiteX1" fmla="*/ 94920 w 94920"/>
                <a:gd name="connsiteY1" fmla="*/ 0 h 943135"/>
                <a:gd name="connsiteX2" fmla="*/ 94920 w 94920"/>
                <a:gd name="connsiteY2" fmla="*/ 943135 h 943135"/>
                <a:gd name="connsiteX3" fmla="*/ 0 w 94920"/>
                <a:gd name="connsiteY3" fmla="*/ 943135 h 943135"/>
              </a:gdLst>
              <a:ahLst/>
              <a:cxnLst>
                <a:cxn ang="0">
                  <a:pos x="connsiteX0" y="connsiteY0"/>
                </a:cxn>
                <a:cxn ang="0">
                  <a:pos x="connsiteX1" y="connsiteY1"/>
                </a:cxn>
                <a:cxn ang="0">
                  <a:pos x="connsiteX2" y="connsiteY2"/>
                </a:cxn>
                <a:cxn ang="0">
                  <a:pos x="connsiteX3" y="connsiteY3"/>
                </a:cxn>
              </a:cxnLst>
              <a:rect l="l" t="t" r="r" b="b"/>
              <a:pathLst>
                <a:path w="94920" h="943135">
                  <a:moveTo>
                    <a:pt x="0" y="0"/>
                  </a:moveTo>
                  <a:lnTo>
                    <a:pt x="94920" y="0"/>
                  </a:lnTo>
                  <a:lnTo>
                    <a:pt x="94920" y="943135"/>
                  </a:lnTo>
                  <a:lnTo>
                    <a:pt x="0" y="943135"/>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19" name="Freeform: Shape 1318">
              <a:extLst>
                <a:ext uri="{FF2B5EF4-FFF2-40B4-BE49-F238E27FC236}">
                  <a16:creationId xmlns:a16="http://schemas.microsoft.com/office/drawing/2014/main" id="{4D2A0C60-E2E1-87E9-C1FB-AEC15FE7346D}"/>
                </a:ext>
              </a:extLst>
            </p:cNvPr>
            <p:cNvSpPr/>
            <p:nvPr/>
          </p:nvSpPr>
          <p:spPr>
            <a:xfrm>
              <a:off x="4949764" y="2062401"/>
              <a:ext cx="81136" cy="556409"/>
            </a:xfrm>
            <a:custGeom>
              <a:avLst/>
              <a:gdLst>
                <a:gd name="connsiteX0" fmla="*/ 0 w 94920"/>
                <a:gd name="connsiteY0" fmla="*/ 0 h 980673"/>
                <a:gd name="connsiteX1" fmla="*/ 94920 w 94920"/>
                <a:gd name="connsiteY1" fmla="*/ 0 h 980673"/>
                <a:gd name="connsiteX2" fmla="*/ 94920 w 94920"/>
                <a:gd name="connsiteY2" fmla="*/ 980674 h 980673"/>
                <a:gd name="connsiteX3" fmla="*/ 0 w 94920"/>
                <a:gd name="connsiteY3" fmla="*/ 980674 h 980673"/>
              </a:gdLst>
              <a:ahLst/>
              <a:cxnLst>
                <a:cxn ang="0">
                  <a:pos x="connsiteX0" y="connsiteY0"/>
                </a:cxn>
                <a:cxn ang="0">
                  <a:pos x="connsiteX1" y="connsiteY1"/>
                </a:cxn>
                <a:cxn ang="0">
                  <a:pos x="connsiteX2" y="connsiteY2"/>
                </a:cxn>
                <a:cxn ang="0">
                  <a:pos x="connsiteX3" y="connsiteY3"/>
                </a:cxn>
              </a:cxnLst>
              <a:rect l="l" t="t" r="r" b="b"/>
              <a:pathLst>
                <a:path w="94920" h="980673">
                  <a:moveTo>
                    <a:pt x="0" y="0"/>
                  </a:moveTo>
                  <a:lnTo>
                    <a:pt x="94920" y="0"/>
                  </a:lnTo>
                  <a:lnTo>
                    <a:pt x="94920" y="980674"/>
                  </a:lnTo>
                  <a:lnTo>
                    <a:pt x="0" y="980674"/>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20" name="Freeform: Shape 1319">
              <a:extLst>
                <a:ext uri="{FF2B5EF4-FFF2-40B4-BE49-F238E27FC236}">
                  <a16:creationId xmlns:a16="http://schemas.microsoft.com/office/drawing/2014/main" id="{894F282A-52B4-A2BA-2A47-8E1B0CF3D9A9}"/>
                </a:ext>
              </a:extLst>
            </p:cNvPr>
            <p:cNvSpPr/>
            <p:nvPr/>
          </p:nvSpPr>
          <p:spPr>
            <a:xfrm>
              <a:off x="4856528" y="1773691"/>
              <a:ext cx="81136" cy="845120"/>
            </a:xfrm>
            <a:custGeom>
              <a:avLst/>
              <a:gdLst>
                <a:gd name="connsiteX0" fmla="*/ 0 w 94920"/>
                <a:gd name="connsiteY0" fmla="*/ 0 h 1489526"/>
                <a:gd name="connsiteX1" fmla="*/ 94920 w 94920"/>
                <a:gd name="connsiteY1" fmla="*/ 0 h 1489526"/>
                <a:gd name="connsiteX2" fmla="*/ 94920 w 94920"/>
                <a:gd name="connsiteY2" fmla="*/ 1489527 h 1489526"/>
                <a:gd name="connsiteX3" fmla="*/ 0 w 94920"/>
                <a:gd name="connsiteY3" fmla="*/ 1489527 h 1489526"/>
              </a:gdLst>
              <a:ahLst/>
              <a:cxnLst>
                <a:cxn ang="0">
                  <a:pos x="connsiteX0" y="connsiteY0"/>
                </a:cxn>
                <a:cxn ang="0">
                  <a:pos x="connsiteX1" y="connsiteY1"/>
                </a:cxn>
                <a:cxn ang="0">
                  <a:pos x="connsiteX2" y="connsiteY2"/>
                </a:cxn>
                <a:cxn ang="0">
                  <a:pos x="connsiteX3" y="connsiteY3"/>
                </a:cxn>
              </a:cxnLst>
              <a:rect l="l" t="t" r="r" b="b"/>
              <a:pathLst>
                <a:path w="94920" h="1489526">
                  <a:moveTo>
                    <a:pt x="0" y="0"/>
                  </a:moveTo>
                  <a:lnTo>
                    <a:pt x="94920" y="0"/>
                  </a:lnTo>
                  <a:lnTo>
                    <a:pt x="94920" y="1489527"/>
                  </a:lnTo>
                  <a:lnTo>
                    <a:pt x="0" y="1489527"/>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21" name="Freeform: Shape 1320">
              <a:extLst>
                <a:ext uri="{FF2B5EF4-FFF2-40B4-BE49-F238E27FC236}">
                  <a16:creationId xmlns:a16="http://schemas.microsoft.com/office/drawing/2014/main" id="{EDAEADAB-E226-F175-C0DA-645361C664B8}"/>
                </a:ext>
              </a:extLst>
            </p:cNvPr>
            <p:cNvSpPr/>
            <p:nvPr/>
          </p:nvSpPr>
          <p:spPr>
            <a:xfrm>
              <a:off x="4763184" y="1335461"/>
              <a:ext cx="81136" cy="1283350"/>
            </a:xfrm>
            <a:custGeom>
              <a:avLst/>
              <a:gdLst>
                <a:gd name="connsiteX0" fmla="*/ 0 w 94920"/>
                <a:gd name="connsiteY0" fmla="*/ 0 h 2261907"/>
                <a:gd name="connsiteX1" fmla="*/ 94920 w 94920"/>
                <a:gd name="connsiteY1" fmla="*/ 0 h 2261907"/>
                <a:gd name="connsiteX2" fmla="*/ 94920 w 94920"/>
                <a:gd name="connsiteY2" fmla="*/ 2261907 h 2261907"/>
                <a:gd name="connsiteX3" fmla="*/ 0 w 94920"/>
                <a:gd name="connsiteY3" fmla="*/ 2261907 h 2261907"/>
              </a:gdLst>
              <a:ahLst/>
              <a:cxnLst>
                <a:cxn ang="0">
                  <a:pos x="connsiteX0" y="connsiteY0"/>
                </a:cxn>
                <a:cxn ang="0">
                  <a:pos x="connsiteX1" y="connsiteY1"/>
                </a:cxn>
                <a:cxn ang="0">
                  <a:pos x="connsiteX2" y="connsiteY2"/>
                </a:cxn>
                <a:cxn ang="0">
                  <a:pos x="connsiteX3" y="connsiteY3"/>
                </a:cxn>
              </a:cxnLst>
              <a:rect l="l" t="t" r="r" b="b"/>
              <a:pathLst>
                <a:path w="94920" h="2261907">
                  <a:moveTo>
                    <a:pt x="0" y="0"/>
                  </a:moveTo>
                  <a:lnTo>
                    <a:pt x="94920" y="0"/>
                  </a:lnTo>
                  <a:lnTo>
                    <a:pt x="94920" y="2261907"/>
                  </a:lnTo>
                  <a:lnTo>
                    <a:pt x="0" y="2261907"/>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22" name="Freeform: Shape 1321">
              <a:extLst>
                <a:ext uri="{FF2B5EF4-FFF2-40B4-BE49-F238E27FC236}">
                  <a16:creationId xmlns:a16="http://schemas.microsoft.com/office/drawing/2014/main" id="{9B7E0EF1-6B03-8C19-E019-950A5B8ABD91}"/>
                </a:ext>
              </a:extLst>
            </p:cNvPr>
            <p:cNvSpPr/>
            <p:nvPr/>
          </p:nvSpPr>
          <p:spPr>
            <a:xfrm>
              <a:off x="6822370" y="2618811"/>
              <a:ext cx="81136" cy="569819"/>
            </a:xfrm>
            <a:custGeom>
              <a:avLst/>
              <a:gdLst>
                <a:gd name="connsiteX0" fmla="*/ 0 w 94920"/>
                <a:gd name="connsiteY0" fmla="*/ 0 h 1004308"/>
                <a:gd name="connsiteX1" fmla="*/ 94920 w 94920"/>
                <a:gd name="connsiteY1" fmla="*/ 0 h 1004308"/>
                <a:gd name="connsiteX2" fmla="*/ 94920 w 94920"/>
                <a:gd name="connsiteY2" fmla="*/ 1004309 h 1004308"/>
                <a:gd name="connsiteX3" fmla="*/ 0 w 94920"/>
                <a:gd name="connsiteY3" fmla="*/ 1004309 h 1004308"/>
              </a:gdLst>
              <a:ahLst/>
              <a:cxnLst>
                <a:cxn ang="0">
                  <a:pos x="connsiteX0" y="connsiteY0"/>
                </a:cxn>
                <a:cxn ang="0">
                  <a:pos x="connsiteX1" y="connsiteY1"/>
                </a:cxn>
                <a:cxn ang="0">
                  <a:pos x="connsiteX2" y="connsiteY2"/>
                </a:cxn>
                <a:cxn ang="0">
                  <a:pos x="connsiteX3" y="connsiteY3"/>
                </a:cxn>
              </a:cxnLst>
              <a:rect l="l" t="t" r="r" b="b"/>
              <a:pathLst>
                <a:path w="94920" h="1004308">
                  <a:moveTo>
                    <a:pt x="0" y="0"/>
                  </a:moveTo>
                  <a:lnTo>
                    <a:pt x="94920" y="0"/>
                  </a:lnTo>
                  <a:lnTo>
                    <a:pt x="94920" y="1004309"/>
                  </a:lnTo>
                  <a:lnTo>
                    <a:pt x="0" y="1004309"/>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23" name="Freeform: Shape 1322">
              <a:extLst>
                <a:ext uri="{FF2B5EF4-FFF2-40B4-BE49-F238E27FC236}">
                  <a16:creationId xmlns:a16="http://schemas.microsoft.com/office/drawing/2014/main" id="{10F372E3-C08C-FE38-EA28-3067A384A148}"/>
                </a:ext>
              </a:extLst>
            </p:cNvPr>
            <p:cNvSpPr/>
            <p:nvPr/>
          </p:nvSpPr>
          <p:spPr>
            <a:xfrm>
              <a:off x="6729134" y="2618811"/>
              <a:ext cx="81136" cy="511016"/>
            </a:xfrm>
            <a:custGeom>
              <a:avLst/>
              <a:gdLst>
                <a:gd name="connsiteX0" fmla="*/ 0 w 94920"/>
                <a:gd name="connsiteY0" fmla="*/ 0 h 900667"/>
                <a:gd name="connsiteX1" fmla="*/ 94920 w 94920"/>
                <a:gd name="connsiteY1" fmla="*/ 0 h 900667"/>
                <a:gd name="connsiteX2" fmla="*/ 94920 w 94920"/>
                <a:gd name="connsiteY2" fmla="*/ 900668 h 900667"/>
                <a:gd name="connsiteX3" fmla="*/ 0 w 94920"/>
                <a:gd name="connsiteY3" fmla="*/ 900668 h 900667"/>
              </a:gdLst>
              <a:ahLst/>
              <a:cxnLst>
                <a:cxn ang="0">
                  <a:pos x="connsiteX0" y="connsiteY0"/>
                </a:cxn>
                <a:cxn ang="0">
                  <a:pos x="connsiteX1" y="connsiteY1"/>
                </a:cxn>
                <a:cxn ang="0">
                  <a:pos x="connsiteX2" y="connsiteY2"/>
                </a:cxn>
                <a:cxn ang="0">
                  <a:pos x="connsiteX3" y="connsiteY3"/>
                </a:cxn>
              </a:cxnLst>
              <a:rect l="l" t="t" r="r" b="b"/>
              <a:pathLst>
                <a:path w="94920" h="900667">
                  <a:moveTo>
                    <a:pt x="0" y="0"/>
                  </a:moveTo>
                  <a:lnTo>
                    <a:pt x="94920" y="0"/>
                  </a:lnTo>
                  <a:lnTo>
                    <a:pt x="94920" y="900668"/>
                  </a:lnTo>
                  <a:lnTo>
                    <a:pt x="0" y="900668"/>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25" name="Freeform: Shape 1324">
              <a:extLst>
                <a:ext uri="{FF2B5EF4-FFF2-40B4-BE49-F238E27FC236}">
                  <a16:creationId xmlns:a16="http://schemas.microsoft.com/office/drawing/2014/main" id="{B5D8ED4F-6AF5-5CBF-AE98-00C6DAF441AB}"/>
                </a:ext>
              </a:extLst>
            </p:cNvPr>
            <p:cNvSpPr/>
            <p:nvPr/>
          </p:nvSpPr>
          <p:spPr>
            <a:xfrm>
              <a:off x="6915066" y="2618811"/>
              <a:ext cx="81136" cy="618369"/>
            </a:xfrm>
            <a:custGeom>
              <a:avLst/>
              <a:gdLst>
                <a:gd name="connsiteX0" fmla="*/ 0 w 94920"/>
                <a:gd name="connsiteY0" fmla="*/ 0 h 1089876"/>
                <a:gd name="connsiteX1" fmla="*/ 94920 w 94920"/>
                <a:gd name="connsiteY1" fmla="*/ 0 h 1089876"/>
                <a:gd name="connsiteX2" fmla="*/ 94920 w 94920"/>
                <a:gd name="connsiteY2" fmla="*/ 1089876 h 1089876"/>
                <a:gd name="connsiteX3" fmla="*/ 0 w 94920"/>
                <a:gd name="connsiteY3" fmla="*/ 1089876 h 1089876"/>
              </a:gdLst>
              <a:ahLst/>
              <a:cxnLst>
                <a:cxn ang="0">
                  <a:pos x="connsiteX0" y="connsiteY0"/>
                </a:cxn>
                <a:cxn ang="0">
                  <a:pos x="connsiteX1" y="connsiteY1"/>
                </a:cxn>
                <a:cxn ang="0">
                  <a:pos x="connsiteX2" y="connsiteY2"/>
                </a:cxn>
                <a:cxn ang="0">
                  <a:pos x="connsiteX3" y="connsiteY3"/>
                </a:cxn>
              </a:cxnLst>
              <a:rect l="l" t="t" r="r" b="b"/>
              <a:pathLst>
                <a:path w="94920" h="1089876">
                  <a:moveTo>
                    <a:pt x="0" y="0"/>
                  </a:moveTo>
                  <a:lnTo>
                    <a:pt x="94920" y="0"/>
                  </a:lnTo>
                  <a:lnTo>
                    <a:pt x="94920" y="1089876"/>
                  </a:lnTo>
                  <a:lnTo>
                    <a:pt x="0" y="1089876"/>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26" name="Freeform: Shape 1325">
              <a:extLst>
                <a:ext uri="{FF2B5EF4-FFF2-40B4-BE49-F238E27FC236}">
                  <a16:creationId xmlns:a16="http://schemas.microsoft.com/office/drawing/2014/main" id="{1E42B793-A094-2391-BA55-C41013570512}"/>
                </a:ext>
              </a:extLst>
            </p:cNvPr>
            <p:cNvSpPr/>
            <p:nvPr/>
          </p:nvSpPr>
          <p:spPr>
            <a:xfrm>
              <a:off x="6635790" y="2618811"/>
              <a:ext cx="81136" cy="426397"/>
            </a:xfrm>
            <a:custGeom>
              <a:avLst/>
              <a:gdLst>
                <a:gd name="connsiteX0" fmla="*/ 0 w 94920"/>
                <a:gd name="connsiteY0" fmla="*/ 0 h 751525"/>
                <a:gd name="connsiteX1" fmla="*/ 94920 w 94920"/>
                <a:gd name="connsiteY1" fmla="*/ 0 h 751525"/>
                <a:gd name="connsiteX2" fmla="*/ 94920 w 94920"/>
                <a:gd name="connsiteY2" fmla="*/ 751526 h 751525"/>
                <a:gd name="connsiteX3" fmla="*/ 0 w 94920"/>
                <a:gd name="connsiteY3" fmla="*/ 751526 h 751525"/>
              </a:gdLst>
              <a:ahLst/>
              <a:cxnLst>
                <a:cxn ang="0">
                  <a:pos x="connsiteX0" y="connsiteY0"/>
                </a:cxn>
                <a:cxn ang="0">
                  <a:pos x="connsiteX1" y="connsiteY1"/>
                </a:cxn>
                <a:cxn ang="0">
                  <a:pos x="connsiteX2" y="connsiteY2"/>
                </a:cxn>
                <a:cxn ang="0">
                  <a:pos x="connsiteX3" y="connsiteY3"/>
                </a:cxn>
              </a:cxnLst>
              <a:rect l="l" t="t" r="r" b="b"/>
              <a:pathLst>
                <a:path w="94920" h="751525">
                  <a:moveTo>
                    <a:pt x="0" y="0"/>
                  </a:moveTo>
                  <a:lnTo>
                    <a:pt x="94920" y="0"/>
                  </a:lnTo>
                  <a:lnTo>
                    <a:pt x="94920" y="751526"/>
                  </a:lnTo>
                  <a:lnTo>
                    <a:pt x="0" y="751526"/>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27" name="Freeform: Shape 1326">
              <a:extLst>
                <a:ext uri="{FF2B5EF4-FFF2-40B4-BE49-F238E27FC236}">
                  <a16:creationId xmlns:a16="http://schemas.microsoft.com/office/drawing/2014/main" id="{F42D40C8-A857-6FB7-0EEB-F0B9C29CE203}"/>
                </a:ext>
              </a:extLst>
            </p:cNvPr>
            <p:cNvSpPr/>
            <p:nvPr/>
          </p:nvSpPr>
          <p:spPr>
            <a:xfrm>
              <a:off x="6542446" y="2618811"/>
              <a:ext cx="81136" cy="330303"/>
            </a:xfrm>
            <a:custGeom>
              <a:avLst/>
              <a:gdLst>
                <a:gd name="connsiteX0" fmla="*/ 0 w 94920"/>
                <a:gd name="connsiteY0" fmla="*/ 0 h 582160"/>
                <a:gd name="connsiteX1" fmla="*/ 94920 w 94920"/>
                <a:gd name="connsiteY1" fmla="*/ 0 h 582160"/>
                <a:gd name="connsiteX2" fmla="*/ 94920 w 94920"/>
                <a:gd name="connsiteY2" fmla="*/ 582161 h 582160"/>
                <a:gd name="connsiteX3" fmla="*/ 0 w 94920"/>
                <a:gd name="connsiteY3" fmla="*/ 582161 h 582160"/>
              </a:gdLst>
              <a:ahLst/>
              <a:cxnLst>
                <a:cxn ang="0">
                  <a:pos x="connsiteX0" y="connsiteY0"/>
                </a:cxn>
                <a:cxn ang="0">
                  <a:pos x="connsiteX1" y="connsiteY1"/>
                </a:cxn>
                <a:cxn ang="0">
                  <a:pos x="connsiteX2" y="connsiteY2"/>
                </a:cxn>
                <a:cxn ang="0">
                  <a:pos x="connsiteX3" y="connsiteY3"/>
                </a:cxn>
              </a:cxnLst>
              <a:rect l="l" t="t" r="r" b="b"/>
              <a:pathLst>
                <a:path w="94920" h="582160">
                  <a:moveTo>
                    <a:pt x="0" y="0"/>
                  </a:moveTo>
                  <a:lnTo>
                    <a:pt x="94920" y="0"/>
                  </a:lnTo>
                  <a:lnTo>
                    <a:pt x="94920" y="582161"/>
                  </a:lnTo>
                  <a:lnTo>
                    <a:pt x="0" y="582161"/>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28" name="Freeform: Shape 1327">
              <a:extLst>
                <a:ext uri="{FF2B5EF4-FFF2-40B4-BE49-F238E27FC236}">
                  <a16:creationId xmlns:a16="http://schemas.microsoft.com/office/drawing/2014/main" id="{273AD5B9-3D62-9E51-2DBE-94ED4590E074}"/>
                </a:ext>
              </a:extLst>
            </p:cNvPr>
            <p:cNvSpPr/>
            <p:nvPr/>
          </p:nvSpPr>
          <p:spPr>
            <a:xfrm>
              <a:off x="6449209" y="2618811"/>
              <a:ext cx="81136" cy="302838"/>
            </a:xfrm>
            <a:custGeom>
              <a:avLst/>
              <a:gdLst>
                <a:gd name="connsiteX0" fmla="*/ 0 w 94920"/>
                <a:gd name="connsiteY0" fmla="*/ 0 h 533752"/>
                <a:gd name="connsiteX1" fmla="*/ 94920 w 94920"/>
                <a:gd name="connsiteY1" fmla="*/ 0 h 533752"/>
                <a:gd name="connsiteX2" fmla="*/ 94920 w 94920"/>
                <a:gd name="connsiteY2" fmla="*/ 533752 h 533752"/>
                <a:gd name="connsiteX3" fmla="*/ 0 w 94920"/>
                <a:gd name="connsiteY3" fmla="*/ 533752 h 533752"/>
              </a:gdLst>
              <a:ahLst/>
              <a:cxnLst>
                <a:cxn ang="0">
                  <a:pos x="connsiteX0" y="connsiteY0"/>
                </a:cxn>
                <a:cxn ang="0">
                  <a:pos x="connsiteX1" y="connsiteY1"/>
                </a:cxn>
                <a:cxn ang="0">
                  <a:pos x="connsiteX2" y="connsiteY2"/>
                </a:cxn>
                <a:cxn ang="0">
                  <a:pos x="connsiteX3" y="connsiteY3"/>
                </a:cxn>
              </a:cxnLst>
              <a:rect l="l" t="t" r="r" b="b"/>
              <a:pathLst>
                <a:path w="94920" h="533752">
                  <a:moveTo>
                    <a:pt x="0" y="0"/>
                  </a:moveTo>
                  <a:lnTo>
                    <a:pt x="94920" y="0"/>
                  </a:lnTo>
                  <a:lnTo>
                    <a:pt x="94920" y="533752"/>
                  </a:lnTo>
                  <a:lnTo>
                    <a:pt x="0" y="533752"/>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29" name="Freeform: Shape 1328">
              <a:extLst>
                <a:ext uri="{FF2B5EF4-FFF2-40B4-BE49-F238E27FC236}">
                  <a16:creationId xmlns:a16="http://schemas.microsoft.com/office/drawing/2014/main" id="{466549AC-1B5C-DF5F-9D28-D3EA360E054D}"/>
                </a:ext>
              </a:extLst>
            </p:cNvPr>
            <p:cNvSpPr/>
            <p:nvPr/>
          </p:nvSpPr>
          <p:spPr>
            <a:xfrm>
              <a:off x="6355866" y="2618811"/>
              <a:ext cx="81136" cy="287133"/>
            </a:xfrm>
            <a:custGeom>
              <a:avLst/>
              <a:gdLst>
                <a:gd name="connsiteX0" fmla="*/ 0 w 94920"/>
                <a:gd name="connsiteY0" fmla="*/ 0 h 506072"/>
                <a:gd name="connsiteX1" fmla="*/ 94920 w 94920"/>
                <a:gd name="connsiteY1" fmla="*/ 0 h 506072"/>
                <a:gd name="connsiteX2" fmla="*/ 94920 w 94920"/>
                <a:gd name="connsiteY2" fmla="*/ 506073 h 506072"/>
                <a:gd name="connsiteX3" fmla="*/ 0 w 94920"/>
                <a:gd name="connsiteY3" fmla="*/ 506073 h 506072"/>
              </a:gdLst>
              <a:ahLst/>
              <a:cxnLst>
                <a:cxn ang="0">
                  <a:pos x="connsiteX0" y="connsiteY0"/>
                </a:cxn>
                <a:cxn ang="0">
                  <a:pos x="connsiteX1" y="connsiteY1"/>
                </a:cxn>
                <a:cxn ang="0">
                  <a:pos x="connsiteX2" y="connsiteY2"/>
                </a:cxn>
                <a:cxn ang="0">
                  <a:pos x="connsiteX3" y="connsiteY3"/>
                </a:cxn>
              </a:cxnLst>
              <a:rect l="l" t="t" r="r" b="b"/>
              <a:pathLst>
                <a:path w="94920" h="506072">
                  <a:moveTo>
                    <a:pt x="0" y="0"/>
                  </a:moveTo>
                  <a:lnTo>
                    <a:pt x="94920" y="0"/>
                  </a:lnTo>
                  <a:lnTo>
                    <a:pt x="94920" y="506073"/>
                  </a:lnTo>
                  <a:lnTo>
                    <a:pt x="0" y="506073"/>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30" name="Freeform: Shape 1329">
              <a:extLst>
                <a:ext uri="{FF2B5EF4-FFF2-40B4-BE49-F238E27FC236}">
                  <a16:creationId xmlns:a16="http://schemas.microsoft.com/office/drawing/2014/main" id="{5B989A19-F441-778C-AB2D-21F8222730B2}"/>
                </a:ext>
              </a:extLst>
            </p:cNvPr>
            <p:cNvSpPr/>
            <p:nvPr/>
          </p:nvSpPr>
          <p:spPr>
            <a:xfrm>
              <a:off x="6262630" y="2618811"/>
              <a:ext cx="81136" cy="132810"/>
            </a:xfrm>
            <a:custGeom>
              <a:avLst/>
              <a:gdLst>
                <a:gd name="connsiteX0" fmla="*/ 0 w 94920"/>
                <a:gd name="connsiteY0" fmla="*/ 0 h 234077"/>
                <a:gd name="connsiteX1" fmla="*/ 94920 w 94920"/>
                <a:gd name="connsiteY1" fmla="*/ 0 h 234077"/>
                <a:gd name="connsiteX2" fmla="*/ 94920 w 94920"/>
                <a:gd name="connsiteY2" fmla="*/ 234078 h 234077"/>
                <a:gd name="connsiteX3" fmla="*/ 0 w 94920"/>
                <a:gd name="connsiteY3" fmla="*/ 234078 h 234077"/>
              </a:gdLst>
              <a:ahLst/>
              <a:cxnLst>
                <a:cxn ang="0">
                  <a:pos x="connsiteX0" y="connsiteY0"/>
                </a:cxn>
                <a:cxn ang="0">
                  <a:pos x="connsiteX1" y="connsiteY1"/>
                </a:cxn>
                <a:cxn ang="0">
                  <a:pos x="connsiteX2" y="connsiteY2"/>
                </a:cxn>
                <a:cxn ang="0">
                  <a:pos x="connsiteX3" y="connsiteY3"/>
                </a:cxn>
              </a:cxnLst>
              <a:rect l="l" t="t" r="r" b="b"/>
              <a:pathLst>
                <a:path w="94920" h="234077">
                  <a:moveTo>
                    <a:pt x="0" y="0"/>
                  </a:moveTo>
                  <a:lnTo>
                    <a:pt x="94920" y="0"/>
                  </a:lnTo>
                  <a:lnTo>
                    <a:pt x="94920" y="234078"/>
                  </a:lnTo>
                  <a:lnTo>
                    <a:pt x="0" y="234078"/>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31" name="Freeform: Shape 1330">
              <a:extLst>
                <a:ext uri="{FF2B5EF4-FFF2-40B4-BE49-F238E27FC236}">
                  <a16:creationId xmlns:a16="http://schemas.microsoft.com/office/drawing/2014/main" id="{ABEEFEB4-EAA1-896E-F53A-030BBF081F75}"/>
                </a:ext>
              </a:extLst>
            </p:cNvPr>
            <p:cNvSpPr/>
            <p:nvPr/>
          </p:nvSpPr>
          <p:spPr>
            <a:xfrm>
              <a:off x="6169286" y="2618811"/>
              <a:ext cx="81136" cy="100252"/>
            </a:xfrm>
            <a:custGeom>
              <a:avLst/>
              <a:gdLst>
                <a:gd name="connsiteX0" fmla="*/ 0 w 94920"/>
                <a:gd name="connsiteY0" fmla="*/ 0 h 176695"/>
                <a:gd name="connsiteX1" fmla="*/ 94921 w 94920"/>
                <a:gd name="connsiteY1" fmla="*/ 0 h 176695"/>
                <a:gd name="connsiteX2" fmla="*/ 94921 w 94920"/>
                <a:gd name="connsiteY2" fmla="*/ 176696 h 176695"/>
                <a:gd name="connsiteX3" fmla="*/ 0 w 94920"/>
                <a:gd name="connsiteY3" fmla="*/ 176696 h 176695"/>
              </a:gdLst>
              <a:ahLst/>
              <a:cxnLst>
                <a:cxn ang="0">
                  <a:pos x="connsiteX0" y="connsiteY0"/>
                </a:cxn>
                <a:cxn ang="0">
                  <a:pos x="connsiteX1" y="connsiteY1"/>
                </a:cxn>
                <a:cxn ang="0">
                  <a:pos x="connsiteX2" y="connsiteY2"/>
                </a:cxn>
                <a:cxn ang="0">
                  <a:pos x="connsiteX3" y="connsiteY3"/>
                </a:cxn>
              </a:cxnLst>
              <a:rect l="l" t="t" r="r" b="b"/>
              <a:pathLst>
                <a:path w="94920" h="176695">
                  <a:moveTo>
                    <a:pt x="0" y="0"/>
                  </a:moveTo>
                  <a:lnTo>
                    <a:pt x="94921" y="0"/>
                  </a:lnTo>
                  <a:lnTo>
                    <a:pt x="94921" y="176696"/>
                  </a:lnTo>
                  <a:lnTo>
                    <a:pt x="0" y="176696"/>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32" name="Freeform: Shape 1331">
              <a:extLst>
                <a:ext uri="{FF2B5EF4-FFF2-40B4-BE49-F238E27FC236}">
                  <a16:creationId xmlns:a16="http://schemas.microsoft.com/office/drawing/2014/main" id="{75D110AE-F541-D9DF-3971-2D2C3B900A07}"/>
                </a:ext>
              </a:extLst>
            </p:cNvPr>
            <p:cNvSpPr/>
            <p:nvPr/>
          </p:nvSpPr>
          <p:spPr>
            <a:xfrm>
              <a:off x="6075942" y="2618811"/>
              <a:ext cx="81136" cy="68341"/>
            </a:xfrm>
            <a:custGeom>
              <a:avLst/>
              <a:gdLst>
                <a:gd name="connsiteX0" fmla="*/ 0 w 94920"/>
                <a:gd name="connsiteY0" fmla="*/ 0 h 120451"/>
                <a:gd name="connsiteX1" fmla="*/ 94920 w 94920"/>
                <a:gd name="connsiteY1" fmla="*/ 0 h 120451"/>
                <a:gd name="connsiteX2" fmla="*/ 94920 w 94920"/>
                <a:gd name="connsiteY2" fmla="*/ 120451 h 120451"/>
                <a:gd name="connsiteX3" fmla="*/ 0 w 94920"/>
                <a:gd name="connsiteY3" fmla="*/ 120451 h 120451"/>
              </a:gdLst>
              <a:ahLst/>
              <a:cxnLst>
                <a:cxn ang="0">
                  <a:pos x="connsiteX0" y="connsiteY0"/>
                </a:cxn>
                <a:cxn ang="0">
                  <a:pos x="connsiteX1" y="connsiteY1"/>
                </a:cxn>
                <a:cxn ang="0">
                  <a:pos x="connsiteX2" y="connsiteY2"/>
                </a:cxn>
                <a:cxn ang="0">
                  <a:pos x="connsiteX3" y="connsiteY3"/>
                </a:cxn>
              </a:cxnLst>
              <a:rect l="l" t="t" r="r" b="b"/>
              <a:pathLst>
                <a:path w="94920" h="120451">
                  <a:moveTo>
                    <a:pt x="0" y="0"/>
                  </a:moveTo>
                  <a:lnTo>
                    <a:pt x="94920" y="0"/>
                  </a:lnTo>
                  <a:lnTo>
                    <a:pt x="94920" y="120451"/>
                  </a:lnTo>
                  <a:lnTo>
                    <a:pt x="0" y="120451"/>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33" name="Freeform: Shape 1332">
              <a:extLst>
                <a:ext uri="{FF2B5EF4-FFF2-40B4-BE49-F238E27FC236}">
                  <a16:creationId xmlns:a16="http://schemas.microsoft.com/office/drawing/2014/main" id="{E88B3779-697F-0258-BF47-124AA3389FC7}"/>
                </a:ext>
              </a:extLst>
            </p:cNvPr>
            <p:cNvSpPr/>
            <p:nvPr/>
          </p:nvSpPr>
          <p:spPr>
            <a:xfrm>
              <a:off x="5982706" y="2618811"/>
              <a:ext cx="81136" cy="35784"/>
            </a:xfrm>
            <a:custGeom>
              <a:avLst/>
              <a:gdLst>
                <a:gd name="connsiteX0" fmla="*/ 0 w 94920"/>
                <a:gd name="connsiteY0" fmla="*/ 0 h 63069"/>
                <a:gd name="connsiteX1" fmla="*/ 94920 w 94920"/>
                <a:gd name="connsiteY1" fmla="*/ 0 h 63069"/>
                <a:gd name="connsiteX2" fmla="*/ 94920 w 94920"/>
                <a:gd name="connsiteY2" fmla="*/ 63070 h 63069"/>
                <a:gd name="connsiteX3" fmla="*/ 0 w 94920"/>
                <a:gd name="connsiteY3" fmla="*/ 63070 h 63069"/>
              </a:gdLst>
              <a:ahLst/>
              <a:cxnLst>
                <a:cxn ang="0">
                  <a:pos x="connsiteX0" y="connsiteY0"/>
                </a:cxn>
                <a:cxn ang="0">
                  <a:pos x="connsiteX1" y="connsiteY1"/>
                </a:cxn>
                <a:cxn ang="0">
                  <a:pos x="connsiteX2" y="connsiteY2"/>
                </a:cxn>
                <a:cxn ang="0">
                  <a:pos x="connsiteX3" y="connsiteY3"/>
                </a:cxn>
              </a:cxnLst>
              <a:rect l="l" t="t" r="r" b="b"/>
              <a:pathLst>
                <a:path w="94920" h="63069">
                  <a:moveTo>
                    <a:pt x="0" y="0"/>
                  </a:moveTo>
                  <a:lnTo>
                    <a:pt x="94920" y="0"/>
                  </a:lnTo>
                  <a:lnTo>
                    <a:pt x="94920" y="63070"/>
                  </a:lnTo>
                  <a:lnTo>
                    <a:pt x="0" y="63070"/>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34" name="Freeform: Shape 1333">
              <a:extLst>
                <a:ext uri="{FF2B5EF4-FFF2-40B4-BE49-F238E27FC236}">
                  <a16:creationId xmlns:a16="http://schemas.microsoft.com/office/drawing/2014/main" id="{00FB3720-6883-61E0-82E9-8776AC7BF8DB}"/>
                </a:ext>
              </a:extLst>
            </p:cNvPr>
            <p:cNvSpPr/>
            <p:nvPr/>
          </p:nvSpPr>
          <p:spPr>
            <a:xfrm>
              <a:off x="5889362" y="2618811"/>
              <a:ext cx="81136" cy="25458"/>
            </a:xfrm>
            <a:custGeom>
              <a:avLst/>
              <a:gdLst>
                <a:gd name="connsiteX0" fmla="*/ 0 w 94920"/>
                <a:gd name="connsiteY0" fmla="*/ 0 h 44869"/>
                <a:gd name="connsiteX1" fmla="*/ 94920 w 94920"/>
                <a:gd name="connsiteY1" fmla="*/ 0 h 44869"/>
                <a:gd name="connsiteX2" fmla="*/ 94920 w 94920"/>
                <a:gd name="connsiteY2" fmla="*/ 44869 h 44869"/>
                <a:gd name="connsiteX3" fmla="*/ 0 w 94920"/>
                <a:gd name="connsiteY3" fmla="*/ 44869 h 44869"/>
              </a:gdLst>
              <a:ahLst/>
              <a:cxnLst>
                <a:cxn ang="0">
                  <a:pos x="connsiteX0" y="connsiteY0"/>
                </a:cxn>
                <a:cxn ang="0">
                  <a:pos x="connsiteX1" y="connsiteY1"/>
                </a:cxn>
                <a:cxn ang="0">
                  <a:pos x="connsiteX2" y="connsiteY2"/>
                </a:cxn>
                <a:cxn ang="0">
                  <a:pos x="connsiteX3" y="connsiteY3"/>
                </a:cxn>
              </a:cxnLst>
              <a:rect l="l" t="t" r="r" b="b"/>
              <a:pathLst>
                <a:path w="94920" h="44869">
                  <a:moveTo>
                    <a:pt x="0" y="0"/>
                  </a:moveTo>
                  <a:lnTo>
                    <a:pt x="94920" y="0"/>
                  </a:lnTo>
                  <a:lnTo>
                    <a:pt x="94920" y="44869"/>
                  </a:lnTo>
                  <a:lnTo>
                    <a:pt x="0" y="44869"/>
                  </a:lnTo>
                  <a:close/>
                </a:path>
              </a:pathLst>
            </a:custGeom>
            <a:solidFill>
              <a:srgbClr val="008764"/>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35" name="Freeform: Shape 1334">
              <a:extLst>
                <a:ext uri="{FF2B5EF4-FFF2-40B4-BE49-F238E27FC236}">
                  <a16:creationId xmlns:a16="http://schemas.microsoft.com/office/drawing/2014/main" id="{067EDE17-8BD8-73F1-F949-FBE6DE03B7C9}"/>
                </a:ext>
              </a:extLst>
            </p:cNvPr>
            <p:cNvSpPr/>
            <p:nvPr/>
          </p:nvSpPr>
          <p:spPr>
            <a:xfrm>
              <a:off x="3253690" y="2618811"/>
              <a:ext cx="81136" cy="154036"/>
            </a:xfrm>
            <a:custGeom>
              <a:avLst/>
              <a:gdLst>
                <a:gd name="connsiteX0" fmla="*/ 0 w 94920"/>
                <a:gd name="connsiteY0" fmla="*/ 0 h 271489"/>
                <a:gd name="connsiteX1" fmla="*/ 94920 w 94920"/>
                <a:gd name="connsiteY1" fmla="*/ 0 h 271489"/>
                <a:gd name="connsiteX2" fmla="*/ 94920 w 94920"/>
                <a:gd name="connsiteY2" fmla="*/ 271490 h 271489"/>
                <a:gd name="connsiteX3" fmla="*/ 0 w 94920"/>
                <a:gd name="connsiteY3" fmla="*/ 271490 h 271489"/>
              </a:gdLst>
              <a:ahLst/>
              <a:cxnLst>
                <a:cxn ang="0">
                  <a:pos x="connsiteX0" y="connsiteY0"/>
                </a:cxn>
                <a:cxn ang="0">
                  <a:pos x="connsiteX1" y="connsiteY1"/>
                </a:cxn>
                <a:cxn ang="0">
                  <a:pos x="connsiteX2" y="connsiteY2"/>
                </a:cxn>
                <a:cxn ang="0">
                  <a:pos x="connsiteX3" y="connsiteY3"/>
                </a:cxn>
              </a:cxnLst>
              <a:rect l="l" t="t" r="r" b="b"/>
              <a:pathLst>
                <a:path w="94920" h="271489">
                  <a:moveTo>
                    <a:pt x="0" y="0"/>
                  </a:moveTo>
                  <a:lnTo>
                    <a:pt x="94920" y="0"/>
                  </a:lnTo>
                  <a:lnTo>
                    <a:pt x="94920" y="271490"/>
                  </a:lnTo>
                  <a:lnTo>
                    <a:pt x="0" y="271490"/>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36" name="Freeform: Shape 1335">
              <a:extLst>
                <a:ext uri="{FF2B5EF4-FFF2-40B4-BE49-F238E27FC236}">
                  <a16:creationId xmlns:a16="http://schemas.microsoft.com/office/drawing/2014/main" id="{5C6097CD-3B09-D5FE-3DAA-72F8C24253BF}"/>
                </a:ext>
              </a:extLst>
            </p:cNvPr>
            <p:cNvSpPr/>
            <p:nvPr/>
          </p:nvSpPr>
          <p:spPr>
            <a:xfrm>
              <a:off x="3347142" y="2618811"/>
              <a:ext cx="81136" cy="186091"/>
            </a:xfrm>
            <a:custGeom>
              <a:avLst/>
              <a:gdLst>
                <a:gd name="connsiteX0" fmla="*/ 0 w 94920"/>
                <a:gd name="connsiteY0" fmla="*/ 0 h 327986"/>
                <a:gd name="connsiteX1" fmla="*/ 94920 w 94920"/>
                <a:gd name="connsiteY1" fmla="*/ 0 h 327986"/>
                <a:gd name="connsiteX2" fmla="*/ 94920 w 94920"/>
                <a:gd name="connsiteY2" fmla="*/ 327987 h 327986"/>
                <a:gd name="connsiteX3" fmla="*/ 0 w 94920"/>
                <a:gd name="connsiteY3" fmla="*/ 327987 h 327986"/>
              </a:gdLst>
              <a:ahLst/>
              <a:cxnLst>
                <a:cxn ang="0">
                  <a:pos x="connsiteX0" y="connsiteY0"/>
                </a:cxn>
                <a:cxn ang="0">
                  <a:pos x="connsiteX1" y="connsiteY1"/>
                </a:cxn>
                <a:cxn ang="0">
                  <a:pos x="connsiteX2" y="connsiteY2"/>
                </a:cxn>
                <a:cxn ang="0">
                  <a:pos x="connsiteX3" y="connsiteY3"/>
                </a:cxn>
              </a:cxnLst>
              <a:rect l="l" t="t" r="r" b="b"/>
              <a:pathLst>
                <a:path w="94920" h="327986">
                  <a:moveTo>
                    <a:pt x="0" y="0"/>
                  </a:moveTo>
                  <a:lnTo>
                    <a:pt x="94920" y="0"/>
                  </a:lnTo>
                  <a:lnTo>
                    <a:pt x="94920" y="327987"/>
                  </a:lnTo>
                  <a:lnTo>
                    <a:pt x="0" y="327987"/>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37" name="Freeform: Shape 1336">
              <a:extLst>
                <a:ext uri="{FF2B5EF4-FFF2-40B4-BE49-F238E27FC236}">
                  <a16:creationId xmlns:a16="http://schemas.microsoft.com/office/drawing/2014/main" id="{3D40FA51-5145-B966-82DC-D7D2FE63B453}"/>
                </a:ext>
              </a:extLst>
            </p:cNvPr>
            <p:cNvSpPr/>
            <p:nvPr/>
          </p:nvSpPr>
          <p:spPr>
            <a:xfrm>
              <a:off x="3440703" y="2618811"/>
              <a:ext cx="81136" cy="207102"/>
            </a:xfrm>
            <a:custGeom>
              <a:avLst/>
              <a:gdLst>
                <a:gd name="connsiteX0" fmla="*/ 0 w 94920"/>
                <a:gd name="connsiteY0" fmla="*/ 0 h 365019"/>
                <a:gd name="connsiteX1" fmla="*/ 94920 w 94920"/>
                <a:gd name="connsiteY1" fmla="*/ 0 h 365019"/>
                <a:gd name="connsiteX2" fmla="*/ 94920 w 94920"/>
                <a:gd name="connsiteY2" fmla="*/ 365020 h 365019"/>
                <a:gd name="connsiteX3" fmla="*/ 0 w 94920"/>
                <a:gd name="connsiteY3" fmla="*/ 365020 h 365019"/>
              </a:gdLst>
              <a:ahLst/>
              <a:cxnLst>
                <a:cxn ang="0">
                  <a:pos x="connsiteX0" y="connsiteY0"/>
                </a:cxn>
                <a:cxn ang="0">
                  <a:pos x="connsiteX1" y="connsiteY1"/>
                </a:cxn>
                <a:cxn ang="0">
                  <a:pos x="connsiteX2" y="connsiteY2"/>
                </a:cxn>
                <a:cxn ang="0">
                  <a:pos x="connsiteX3" y="connsiteY3"/>
                </a:cxn>
              </a:cxnLst>
              <a:rect l="l" t="t" r="r" b="b"/>
              <a:pathLst>
                <a:path w="94920" h="365019">
                  <a:moveTo>
                    <a:pt x="0" y="0"/>
                  </a:moveTo>
                  <a:lnTo>
                    <a:pt x="94920" y="0"/>
                  </a:lnTo>
                  <a:lnTo>
                    <a:pt x="94920" y="365020"/>
                  </a:lnTo>
                  <a:lnTo>
                    <a:pt x="0" y="365020"/>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38" name="Freeform: Shape 1337">
              <a:extLst>
                <a:ext uri="{FF2B5EF4-FFF2-40B4-BE49-F238E27FC236}">
                  <a16:creationId xmlns:a16="http://schemas.microsoft.com/office/drawing/2014/main" id="{E304D6B7-C7D5-3C95-ADCF-3A1D90C540F5}"/>
                </a:ext>
              </a:extLst>
            </p:cNvPr>
            <p:cNvSpPr/>
            <p:nvPr/>
          </p:nvSpPr>
          <p:spPr>
            <a:xfrm>
              <a:off x="3534154" y="2618811"/>
              <a:ext cx="81136" cy="266193"/>
            </a:xfrm>
            <a:custGeom>
              <a:avLst/>
              <a:gdLst>
                <a:gd name="connsiteX0" fmla="*/ 0 w 94920"/>
                <a:gd name="connsiteY0" fmla="*/ 0 h 469166"/>
                <a:gd name="connsiteX1" fmla="*/ 94920 w 94920"/>
                <a:gd name="connsiteY1" fmla="*/ 0 h 469166"/>
                <a:gd name="connsiteX2" fmla="*/ 94920 w 94920"/>
                <a:gd name="connsiteY2" fmla="*/ 469166 h 469166"/>
                <a:gd name="connsiteX3" fmla="*/ 0 w 94920"/>
                <a:gd name="connsiteY3" fmla="*/ 469166 h 469166"/>
              </a:gdLst>
              <a:ahLst/>
              <a:cxnLst>
                <a:cxn ang="0">
                  <a:pos x="connsiteX0" y="connsiteY0"/>
                </a:cxn>
                <a:cxn ang="0">
                  <a:pos x="connsiteX1" y="connsiteY1"/>
                </a:cxn>
                <a:cxn ang="0">
                  <a:pos x="connsiteX2" y="connsiteY2"/>
                </a:cxn>
                <a:cxn ang="0">
                  <a:pos x="connsiteX3" y="connsiteY3"/>
                </a:cxn>
              </a:cxnLst>
              <a:rect l="l" t="t" r="r" b="b"/>
              <a:pathLst>
                <a:path w="94920" h="469166">
                  <a:moveTo>
                    <a:pt x="0" y="0"/>
                  </a:moveTo>
                  <a:lnTo>
                    <a:pt x="94920" y="0"/>
                  </a:lnTo>
                  <a:lnTo>
                    <a:pt x="94920" y="469166"/>
                  </a:lnTo>
                  <a:lnTo>
                    <a:pt x="0" y="469166"/>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39" name="Freeform: Shape 1338">
              <a:extLst>
                <a:ext uri="{FF2B5EF4-FFF2-40B4-BE49-F238E27FC236}">
                  <a16:creationId xmlns:a16="http://schemas.microsoft.com/office/drawing/2014/main" id="{F23C39E3-BE12-9610-4EF4-A799C1A2C230}"/>
                </a:ext>
              </a:extLst>
            </p:cNvPr>
            <p:cNvSpPr/>
            <p:nvPr/>
          </p:nvSpPr>
          <p:spPr>
            <a:xfrm>
              <a:off x="3627607" y="2618811"/>
              <a:ext cx="81136" cy="292224"/>
            </a:xfrm>
            <a:custGeom>
              <a:avLst/>
              <a:gdLst>
                <a:gd name="connsiteX0" fmla="*/ 0 w 94920"/>
                <a:gd name="connsiteY0" fmla="*/ 0 h 515046"/>
                <a:gd name="connsiteX1" fmla="*/ 94920 w 94920"/>
                <a:gd name="connsiteY1" fmla="*/ 0 h 515046"/>
                <a:gd name="connsiteX2" fmla="*/ 94920 w 94920"/>
                <a:gd name="connsiteY2" fmla="*/ 515047 h 515046"/>
                <a:gd name="connsiteX3" fmla="*/ 0 w 94920"/>
                <a:gd name="connsiteY3" fmla="*/ 515047 h 515046"/>
              </a:gdLst>
              <a:ahLst/>
              <a:cxnLst>
                <a:cxn ang="0">
                  <a:pos x="connsiteX0" y="connsiteY0"/>
                </a:cxn>
                <a:cxn ang="0">
                  <a:pos x="connsiteX1" y="connsiteY1"/>
                </a:cxn>
                <a:cxn ang="0">
                  <a:pos x="connsiteX2" y="connsiteY2"/>
                </a:cxn>
                <a:cxn ang="0">
                  <a:pos x="connsiteX3" y="connsiteY3"/>
                </a:cxn>
              </a:cxnLst>
              <a:rect l="l" t="t" r="r" b="b"/>
              <a:pathLst>
                <a:path w="94920" h="515046">
                  <a:moveTo>
                    <a:pt x="0" y="0"/>
                  </a:moveTo>
                  <a:lnTo>
                    <a:pt x="94920" y="0"/>
                  </a:lnTo>
                  <a:lnTo>
                    <a:pt x="94920" y="515047"/>
                  </a:lnTo>
                  <a:lnTo>
                    <a:pt x="0" y="515047"/>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40" name="Freeform: Shape 1339">
              <a:extLst>
                <a:ext uri="{FF2B5EF4-FFF2-40B4-BE49-F238E27FC236}">
                  <a16:creationId xmlns:a16="http://schemas.microsoft.com/office/drawing/2014/main" id="{AF316A83-0D2F-A5F1-4272-827F7D990D1D}"/>
                </a:ext>
              </a:extLst>
            </p:cNvPr>
            <p:cNvSpPr/>
            <p:nvPr/>
          </p:nvSpPr>
          <p:spPr>
            <a:xfrm>
              <a:off x="3721059" y="2618811"/>
              <a:ext cx="81136" cy="324638"/>
            </a:xfrm>
            <a:custGeom>
              <a:avLst/>
              <a:gdLst>
                <a:gd name="connsiteX0" fmla="*/ 0 w 94920"/>
                <a:gd name="connsiteY0" fmla="*/ 0 h 572175"/>
                <a:gd name="connsiteX1" fmla="*/ 94920 w 94920"/>
                <a:gd name="connsiteY1" fmla="*/ 0 h 572175"/>
                <a:gd name="connsiteX2" fmla="*/ 94920 w 94920"/>
                <a:gd name="connsiteY2" fmla="*/ 572176 h 572175"/>
                <a:gd name="connsiteX3" fmla="*/ 0 w 94920"/>
                <a:gd name="connsiteY3" fmla="*/ 572176 h 572175"/>
              </a:gdLst>
              <a:ahLst/>
              <a:cxnLst>
                <a:cxn ang="0">
                  <a:pos x="connsiteX0" y="connsiteY0"/>
                </a:cxn>
                <a:cxn ang="0">
                  <a:pos x="connsiteX1" y="connsiteY1"/>
                </a:cxn>
                <a:cxn ang="0">
                  <a:pos x="connsiteX2" y="connsiteY2"/>
                </a:cxn>
                <a:cxn ang="0">
                  <a:pos x="connsiteX3" y="connsiteY3"/>
                </a:cxn>
              </a:cxnLst>
              <a:rect l="l" t="t" r="r" b="b"/>
              <a:pathLst>
                <a:path w="94920" h="572175">
                  <a:moveTo>
                    <a:pt x="0" y="0"/>
                  </a:moveTo>
                  <a:lnTo>
                    <a:pt x="94920" y="0"/>
                  </a:lnTo>
                  <a:lnTo>
                    <a:pt x="94920" y="572176"/>
                  </a:lnTo>
                  <a:lnTo>
                    <a:pt x="0" y="572176"/>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41" name="Freeform: Shape 1340">
              <a:extLst>
                <a:ext uri="{FF2B5EF4-FFF2-40B4-BE49-F238E27FC236}">
                  <a16:creationId xmlns:a16="http://schemas.microsoft.com/office/drawing/2014/main" id="{EC6BBA5E-C54F-9F78-658C-3B6597E802CB}"/>
                </a:ext>
              </a:extLst>
            </p:cNvPr>
            <p:cNvSpPr/>
            <p:nvPr/>
          </p:nvSpPr>
          <p:spPr>
            <a:xfrm>
              <a:off x="3814619" y="2618811"/>
              <a:ext cx="81136" cy="352175"/>
            </a:xfrm>
            <a:custGeom>
              <a:avLst/>
              <a:gdLst>
                <a:gd name="connsiteX0" fmla="*/ 0 w 94920"/>
                <a:gd name="connsiteY0" fmla="*/ 0 h 620709"/>
                <a:gd name="connsiteX1" fmla="*/ 94920 w 94920"/>
                <a:gd name="connsiteY1" fmla="*/ 0 h 620709"/>
                <a:gd name="connsiteX2" fmla="*/ 94920 w 94920"/>
                <a:gd name="connsiteY2" fmla="*/ 620710 h 620709"/>
                <a:gd name="connsiteX3" fmla="*/ 0 w 94920"/>
                <a:gd name="connsiteY3" fmla="*/ 620710 h 620709"/>
              </a:gdLst>
              <a:ahLst/>
              <a:cxnLst>
                <a:cxn ang="0">
                  <a:pos x="connsiteX0" y="connsiteY0"/>
                </a:cxn>
                <a:cxn ang="0">
                  <a:pos x="connsiteX1" y="connsiteY1"/>
                </a:cxn>
                <a:cxn ang="0">
                  <a:pos x="connsiteX2" y="connsiteY2"/>
                </a:cxn>
                <a:cxn ang="0">
                  <a:pos x="connsiteX3" y="connsiteY3"/>
                </a:cxn>
              </a:cxnLst>
              <a:rect l="l" t="t" r="r" b="b"/>
              <a:pathLst>
                <a:path w="94920" h="620709">
                  <a:moveTo>
                    <a:pt x="0" y="0"/>
                  </a:moveTo>
                  <a:lnTo>
                    <a:pt x="94920" y="0"/>
                  </a:lnTo>
                  <a:lnTo>
                    <a:pt x="94920" y="620710"/>
                  </a:lnTo>
                  <a:lnTo>
                    <a:pt x="0" y="620710"/>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42" name="Freeform: Shape 1341">
              <a:extLst>
                <a:ext uri="{FF2B5EF4-FFF2-40B4-BE49-F238E27FC236}">
                  <a16:creationId xmlns:a16="http://schemas.microsoft.com/office/drawing/2014/main" id="{F40F1F4D-0646-D07C-1708-3AC6D1AC2260}"/>
                </a:ext>
              </a:extLst>
            </p:cNvPr>
            <p:cNvSpPr/>
            <p:nvPr/>
          </p:nvSpPr>
          <p:spPr>
            <a:xfrm>
              <a:off x="3908071" y="2618811"/>
              <a:ext cx="81136" cy="409831"/>
            </a:xfrm>
            <a:custGeom>
              <a:avLst/>
              <a:gdLst>
                <a:gd name="connsiteX0" fmla="*/ 0 w 94920"/>
                <a:gd name="connsiteY0" fmla="*/ 0 h 722328"/>
                <a:gd name="connsiteX1" fmla="*/ 94920 w 94920"/>
                <a:gd name="connsiteY1" fmla="*/ 0 h 722328"/>
                <a:gd name="connsiteX2" fmla="*/ 94920 w 94920"/>
                <a:gd name="connsiteY2" fmla="*/ 722329 h 722328"/>
                <a:gd name="connsiteX3" fmla="*/ 0 w 94920"/>
                <a:gd name="connsiteY3" fmla="*/ 722329 h 722328"/>
              </a:gdLst>
              <a:ahLst/>
              <a:cxnLst>
                <a:cxn ang="0">
                  <a:pos x="connsiteX0" y="connsiteY0"/>
                </a:cxn>
                <a:cxn ang="0">
                  <a:pos x="connsiteX1" y="connsiteY1"/>
                </a:cxn>
                <a:cxn ang="0">
                  <a:pos x="connsiteX2" y="connsiteY2"/>
                </a:cxn>
                <a:cxn ang="0">
                  <a:pos x="connsiteX3" y="connsiteY3"/>
                </a:cxn>
              </a:cxnLst>
              <a:rect l="l" t="t" r="r" b="b"/>
              <a:pathLst>
                <a:path w="94920" h="722328">
                  <a:moveTo>
                    <a:pt x="0" y="0"/>
                  </a:moveTo>
                  <a:lnTo>
                    <a:pt x="94920" y="0"/>
                  </a:lnTo>
                  <a:lnTo>
                    <a:pt x="94920" y="722329"/>
                  </a:lnTo>
                  <a:lnTo>
                    <a:pt x="0" y="722329"/>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43" name="Freeform: Shape 1342">
              <a:extLst>
                <a:ext uri="{FF2B5EF4-FFF2-40B4-BE49-F238E27FC236}">
                  <a16:creationId xmlns:a16="http://schemas.microsoft.com/office/drawing/2014/main" id="{1D89E918-FAB1-E64A-C45D-04565065D069}"/>
                </a:ext>
              </a:extLst>
            </p:cNvPr>
            <p:cNvSpPr/>
            <p:nvPr/>
          </p:nvSpPr>
          <p:spPr>
            <a:xfrm>
              <a:off x="4001523" y="2618811"/>
              <a:ext cx="81136" cy="431273"/>
            </a:xfrm>
            <a:custGeom>
              <a:avLst/>
              <a:gdLst>
                <a:gd name="connsiteX0" fmla="*/ 0 w 94920"/>
                <a:gd name="connsiteY0" fmla="*/ 0 h 760120"/>
                <a:gd name="connsiteX1" fmla="*/ 94920 w 94920"/>
                <a:gd name="connsiteY1" fmla="*/ 0 h 760120"/>
                <a:gd name="connsiteX2" fmla="*/ 94920 w 94920"/>
                <a:gd name="connsiteY2" fmla="*/ 760120 h 760120"/>
                <a:gd name="connsiteX3" fmla="*/ 0 w 94920"/>
                <a:gd name="connsiteY3" fmla="*/ 760120 h 760120"/>
              </a:gdLst>
              <a:ahLst/>
              <a:cxnLst>
                <a:cxn ang="0">
                  <a:pos x="connsiteX0" y="connsiteY0"/>
                </a:cxn>
                <a:cxn ang="0">
                  <a:pos x="connsiteX1" y="connsiteY1"/>
                </a:cxn>
                <a:cxn ang="0">
                  <a:pos x="connsiteX2" y="connsiteY2"/>
                </a:cxn>
                <a:cxn ang="0">
                  <a:pos x="connsiteX3" y="connsiteY3"/>
                </a:cxn>
              </a:cxnLst>
              <a:rect l="l" t="t" r="r" b="b"/>
              <a:pathLst>
                <a:path w="94920" h="760120">
                  <a:moveTo>
                    <a:pt x="0" y="0"/>
                  </a:moveTo>
                  <a:lnTo>
                    <a:pt x="94920" y="0"/>
                  </a:lnTo>
                  <a:lnTo>
                    <a:pt x="94920" y="760120"/>
                  </a:lnTo>
                  <a:lnTo>
                    <a:pt x="0" y="760120"/>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44" name="Freeform: Shape 1343">
              <a:extLst>
                <a:ext uri="{FF2B5EF4-FFF2-40B4-BE49-F238E27FC236}">
                  <a16:creationId xmlns:a16="http://schemas.microsoft.com/office/drawing/2014/main" id="{3AA015EE-2545-AD63-7791-EC11FC6FF8BB}"/>
                </a:ext>
              </a:extLst>
            </p:cNvPr>
            <p:cNvSpPr/>
            <p:nvPr/>
          </p:nvSpPr>
          <p:spPr>
            <a:xfrm>
              <a:off x="4094975" y="2618811"/>
              <a:ext cx="81136" cy="500905"/>
            </a:xfrm>
            <a:custGeom>
              <a:avLst/>
              <a:gdLst>
                <a:gd name="connsiteX0" fmla="*/ 0 w 94920"/>
                <a:gd name="connsiteY0" fmla="*/ 0 h 882846"/>
                <a:gd name="connsiteX1" fmla="*/ 94920 w 94920"/>
                <a:gd name="connsiteY1" fmla="*/ 0 h 882846"/>
                <a:gd name="connsiteX2" fmla="*/ 94920 w 94920"/>
                <a:gd name="connsiteY2" fmla="*/ 882847 h 882846"/>
                <a:gd name="connsiteX3" fmla="*/ 0 w 94920"/>
                <a:gd name="connsiteY3" fmla="*/ 882847 h 882846"/>
              </a:gdLst>
              <a:ahLst/>
              <a:cxnLst>
                <a:cxn ang="0">
                  <a:pos x="connsiteX0" y="connsiteY0"/>
                </a:cxn>
                <a:cxn ang="0">
                  <a:pos x="connsiteX1" y="connsiteY1"/>
                </a:cxn>
                <a:cxn ang="0">
                  <a:pos x="connsiteX2" y="connsiteY2"/>
                </a:cxn>
                <a:cxn ang="0">
                  <a:pos x="connsiteX3" y="connsiteY3"/>
                </a:cxn>
              </a:cxnLst>
              <a:rect l="l" t="t" r="r" b="b"/>
              <a:pathLst>
                <a:path w="94920" h="882846">
                  <a:moveTo>
                    <a:pt x="0" y="0"/>
                  </a:moveTo>
                  <a:lnTo>
                    <a:pt x="94920" y="0"/>
                  </a:lnTo>
                  <a:lnTo>
                    <a:pt x="94920" y="882847"/>
                  </a:lnTo>
                  <a:lnTo>
                    <a:pt x="0" y="882847"/>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45" name="Freeform: Shape 1344">
              <a:extLst>
                <a:ext uri="{FF2B5EF4-FFF2-40B4-BE49-F238E27FC236}">
                  <a16:creationId xmlns:a16="http://schemas.microsoft.com/office/drawing/2014/main" id="{C93EF71A-D33F-6AF5-5BD8-4C70E8D09F09}"/>
                </a:ext>
              </a:extLst>
            </p:cNvPr>
            <p:cNvSpPr/>
            <p:nvPr/>
          </p:nvSpPr>
          <p:spPr>
            <a:xfrm>
              <a:off x="4188535" y="2618811"/>
              <a:ext cx="81136" cy="500905"/>
            </a:xfrm>
            <a:custGeom>
              <a:avLst/>
              <a:gdLst>
                <a:gd name="connsiteX0" fmla="*/ 0 w 94920"/>
                <a:gd name="connsiteY0" fmla="*/ 0 h 882846"/>
                <a:gd name="connsiteX1" fmla="*/ 94920 w 94920"/>
                <a:gd name="connsiteY1" fmla="*/ 0 h 882846"/>
                <a:gd name="connsiteX2" fmla="*/ 94920 w 94920"/>
                <a:gd name="connsiteY2" fmla="*/ 882847 h 882846"/>
                <a:gd name="connsiteX3" fmla="*/ 0 w 94920"/>
                <a:gd name="connsiteY3" fmla="*/ 882847 h 882846"/>
              </a:gdLst>
              <a:ahLst/>
              <a:cxnLst>
                <a:cxn ang="0">
                  <a:pos x="connsiteX0" y="connsiteY0"/>
                </a:cxn>
                <a:cxn ang="0">
                  <a:pos x="connsiteX1" y="connsiteY1"/>
                </a:cxn>
                <a:cxn ang="0">
                  <a:pos x="connsiteX2" y="connsiteY2"/>
                </a:cxn>
                <a:cxn ang="0">
                  <a:pos x="connsiteX3" y="connsiteY3"/>
                </a:cxn>
              </a:cxnLst>
              <a:rect l="l" t="t" r="r" b="b"/>
              <a:pathLst>
                <a:path w="94920" h="882846">
                  <a:moveTo>
                    <a:pt x="0" y="0"/>
                  </a:moveTo>
                  <a:lnTo>
                    <a:pt x="94920" y="0"/>
                  </a:lnTo>
                  <a:lnTo>
                    <a:pt x="94920" y="882847"/>
                  </a:lnTo>
                  <a:lnTo>
                    <a:pt x="0" y="882847"/>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46" name="Freeform: Shape 1345">
              <a:extLst>
                <a:ext uri="{FF2B5EF4-FFF2-40B4-BE49-F238E27FC236}">
                  <a16:creationId xmlns:a16="http://schemas.microsoft.com/office/drawing/2014/main" id="{EDA2E245-64C5-289E-0425-47F704F287E5}"/>
                </a:ext>
              </a:extLst>
            </p:cNvPr>
            <p:cNvSpPr/>
            <p:nvPr/>
          </p:nvSpPr>
          <p:spPr>
            <a:xfrm>
              <a:off x="4281987" y="2618811"/>
              <a:ext cx="81136" cy="682766"/>
            </a:xfrm>
            <a:custGeom>
              <a:avLst/>
              <a:gdLst>
                <a:gd name="connsiteX0" fmla="*/ 0 w 94920"/>
                <a:gd name="connsiteY0" fmla="*/ 0 h 1203376"/>
                <a:gd name="connsiteX1" fmla="*/ 94920 w 94920"/>
                <a:gd name="connsiteY1" fmla="*/ 0 h 1203376"/>
                <a:gd name="connsiteX2" fmla="*/ 94920 w 94920"/>
                <a:gd name="connsiteY2" fmla="*/ 1203376 h 1203376"/>
                <a:gd name="connsiteX3" fmla="*/ 0 w 94920"/>
                <a:gd name="connsiteY3" fmla="*/ 1203376 h 1203376"/>
              </a:gdLst>
              <a:ahLst/>
              <a:cxnLst>
                <a:cxn ang="0">
                  <a:pos x="connsiteX0" y="connsiteY0"/>
                </a:cxn>
                <a:cxn ang="0">
                  <a:pos x="connsiteX1" y="connsiteY1"/>
                </a:cxn>
                <a:cxn ang="0">
                  <a:pos x="connsiteX2" y="connsiteY2"/>
                </a:cxn>
                <a:cxn ang="0">
                  <a:pos x="connsiteX3" y="connsiteY3"/>
                </a:cxn>
              </a:cxnLst>
              <a:rect l="l" t="t" r="r" b="b"/>
              <a:pathLst>
                <a:path w="94920" h="1203376">
                  <a:moveTo>
                    <a:pt x="0" y="0"/>
                  </a:moveTo>
                  <a:lnTo>
                    <a:pt x="94920" y="0"/>
                  </a:lnTo>
                  <a:lnTo>
                    <a:pt x="94920" y="1203376"/>
                  </a:lnTo>
                  <a:lnTo>
                    <a:pt x="0" y="1203376"/>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47" name="Freeform: Shape 1346">
              <a:extLst>
                <a:ext uri="{FF2B5EF4-FFF2-40B4-BE49-F238E27FC236}">
                  <a16:creationId xmlns:a16="http://schemas.microsoft.com/office/drawing/2014/main" id="{D65DCA03-BEF0-5276-1205-FF96DB00DD05}"/>
                </a:ext>
              </a:extLst>
            </p:cNvPr>
            <p:cNvSpPr/>
            <p:nvPr/>
          </p:nvSpPr>
          <p:spPr>
            <a:xfrm>
              <a:off x="4375439" y="2618811"/>
              <a:ext cx="81136" cy="714748"/>
            </a:xfrm>
            <a:custGeom>
              <a:avLst/>
              <a:gdLst>
                <a:gd name="connsiteX0" fmla="*/ 0 w 94920"/>
                <a:gd name="connsiteY0" fmla="*/ 0 h 1259746"/>
                <a:gd name="connsiteX1" fmla="*/ 94920 w 94920"/>
                <a:gd name="connsiteY1" fmla="*/ 0 h 1259746"/>
                <a:gd name="connsiteX2" fmla="*/ 94920 w 94920"/>
                <a:gd name="connsiteY2" fmla="*/ 1259747 h 1259746"/>
                <a:gd name="connsiteX3" fmla="*/ 0 w 94920"/>
                <a:gd name="connsiteY3" fmla="*/ 1259747 h 1259746"/>
              </a:gdLst>
              <a:ahLst/>
              <a:cxnLst>
                <a:cxn ang="0">
                  <a:pos x="connsiteX0" y="connsiteY0"/>
                </a:cxn>
                <a:cxn ang="0">
                  <a:pos x="connsiteX1" y="connsiteY1"/>
                </a:cxn>
                <a:cxn ang="0">
                  <a:pos x="connsiteX2" y="connsiteY2"/>
                </a:cxn>
                <a:cxn ang="0">
                  <a:pos x="connsiteX3" y="connsiteY3"/>
                </a:cxn>
              </a:cxnLst>
              <a:rect l="l" t="t" r="r" b="b"/>
              <a:pathLst>
                <a:path w="94920" h="1259746">
                  <a:moveTo>
                    <a:pt x="0" y="0"/>
                  </a:moveTo>
                  <a:lnTo>
                    <a:pt x="94920" y="0"/>
                  </a:lnTo>
                  <a:lnTo>
                    <a:pt x="94920" y="1259747"/>
                  </a:lnTo>
                  <a:lnTo>
                    <a:pt x="0" y="1259747"/>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48" name="Freeform: Shape 1347">
              <a:extLst>
                <a:ext uri="{FF2B5EF4-FFF2-40B4-BE49-F238E27FC236}">
                  <a16:creationId xmlns:a16="http://schemas.microsoft.com/office/drawing/2014/main" id="{01B951CA-593E-BA0B-390C-BFB3AA322054}"/>
                </a:ext>
              </a:extLst>
            </p:cNvPr>
            <p:cNvSpPr/>
            <p:nvPr/>
          </p:nvSpPr>
          <p:spPr>
            <a:xfrm>
              <a:off x="4468891" y="2618811"/>
              <a:ext cx="81136" cy="762581"/>
            </a:xfrm>
            <a:custGeom>
              <a:avLst/>
              <a:gdLst>
                <a:gd name="connsiteX0" fmla="*/ 0 w 94920"/>
                <a:gd name="connsiteY0" fmla="*/ 0 h 1344050"/>
                <a:gd name="connsiteX1" fmla="*/ 94920 w 94920"/>
                <a:gd name="connsiteY1" fmla="*/ 0 h 1344050"/>
                <a:gd name="connsiteX2" fmla="*/ 94920 w 94920"/>
                <a:gd name="connsiteY2" fmla="*/ 1344050 h 1344050"/>
                <a:gd name="connsiteX3" fmla="*/ 0 w 94920"/>
                <a:gd name="connsiteY3" fmla="*/ 1344050 h 1344050"/>
              </a:gdLst>
              <a:ahLst/>
              <a:cxnLst>
                <a:cxn ang="0">
                  <a:pos x="connsiteX0" y="connsiteY0"/>
                </a:cxn>
                <a:cxn ang="0">
                  <a:pos x="connsiteX1" y="connsiteY1"/>
                </a:cxn>
                <a:cxn ang="0">
                  <a:pos x="connsiteX2" y="connsiteY2"/>
                </a:cxn>
                <a:cxn ang="0">
                  <a:pos x="connsiteX3" y="connsiteY3"/>
                </a:cxn>
              </a:cxnLst>
              <a:rect l="l" t="t" r="r" b="b"/>
              <a:pathLst>
                <a:path w="94920" h="1344050">
                  <a:moveTo>
                    <a:pt x="0" y="0"/>
                  </a:moveTo>
                  <a:lnTo>
                    <a:pt x="94920" y="0"/>
                  </a:lnTo>
                  <a:lnTo>
                    <a:pt x="94920" y="1344050"/>
                  </a:lnTo>
                  <a:lnTo>
                    <a:pt x="0" y="1344050"/>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49" name="Freeform: Shape 1348">
              <a:extLst>
                <a:ext uri="{FF2B5EF4-FFF2-40B4-BE49-F238E27FC236}">
                  <a16:creationId xmlns:a16="http://schemas.microsoft.com/office/drawing/2014/main" id="{A8111586-EB6C-B233-DCBE-A830C0532797}"/>
                </a:ext>
              </a:extLst>
            </p:cNvPr>
            <p:cNvSpPr/>
            <p:nvPr/>
          </p:nvSpPr>
          <p:spPr>
            <a:xfrm>
              <a:off x="4562451" y="2618811"/>
              <a:ext cx="81136" cy="773122"/>
            </a:xfrm>
            <a:custGeom>
              <a:avLst/>
              <a:gdLst>
                <a:gd name="connsiteX0" fmla="*/ 0 w 94920"/>
                <a:gd name="connsiteY0" fmla="*/ 0 h 1362629"/>
                <a:gd name="connsiteX1" fmla="*/ 94920 w 94920"/>
                <a:gd name="connsiteY1" fmla="*/ 0 h 1362629"/>
                <a:gd name="connsiteX2" fmla="*/ 94920 w 94920"/>
                <a:gd name="connsiteY2" fmla="*/ 1362630 h 1362629"/>
                <a:gd name="connsiteX3" fmla="*/ 0 w 94920"/>
                <a:gd name="connsiteY3" fmla="*/ 1362630 h 1362629"/>
              </a:gdLst>
              <a:ahLst/>
              <a:cxnLst>
                <a:cxn ang="0">
                  <a:pos x="connsiteX0" y="connsiteY0"/>
                </a:cxn>
                <a:cxn ang="0">
                  <a:pos x="connsiteX1" y="connsiteY1"/>
                </a:cxn>
                <a:cxn ang="0">
                  <a:pos x="connsiteX2" y="connsiteY2"/>
                </a:cxn>
                <a:cxn ang="0">
                  <a:pos x="connsiteX3" y="connsiteY3"/>
                </a:cxn>
              </a:cxnLst>
              <a:rect l="l" t="t" r="r" b="b"/>
              <a:pathLst>
                <a:path w="94920" h="1362629">
                  <a:moveTo>
                    <a:pt x="0" y="0"/>
                  </a:moveTo>
                  <a:lnTo>
                    <a:pt x="94920" y="0"/>
                  </a:lnTo>
                  <a:lnTo>
                    <a:pt x="94920" y="1362630"/>
                  </a:lnTo>
                  <a:lnTo>
                    <a:pt x="0" y="1362630"/>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50" name="Freeform: Shape 1349">
              <a:extLst>
                <a:ext uri="{FF2B5EF4-FFF2-40B4-BE49-F238E27FC236}">
                  <a16:creationId xmlns:a16="http://schemas.microsoft.com/office/drawing/2014/main" id="{B62DABDA-275C-B561-02EA-9D1D56A09C29}"/>
                </a:ext>
              </a:extLst>
            </p:cNvPr>
            <p:cNvSpPr/>
            <p:nvPr/>
          </p:nvSpPr>
          <p:spPr>
            <a:xfrm>
              <a:off x="4655903" y="2618811"/>
              <a:ext cx="81136" cy="864554"/>
            </a:xfrm>
            <a:custGeom>
              <a:avLst/>
              <a:gdLst>
                <a:gd name="connsiteX0" fmla="*/ 0 w 94920"/>
                <a:gd name="connsiteY0" fmla="*/ 0 h 1523779"/>
                <a:gd name="connsiteX1" fmla="*/ 94920 w 94920"/>
                <a:gd name="connsiteY1" fmla="*/ 0 h 1523779"/>
                <a:gd name="connsiteX2" fmla="*/ 94920 w 94920"/>
                <a:gd name="connsiteY2" fmla="*/ 1523779 h 1523779"/>
                <a:gd name="connsiteX3" fmla="*/ 0 w 94920"/>
                <a:gd name="connsiteY3" fmla="*/ 1523779 h 1523779"/>
              </a:gdLst>
              <a:ahLst/>
              <a:cxnLst>
                <a:cxn ang="0">
                  <a:pos x="connsiteX0" y="connsiteY0"/>
                </a:cxn>
                <a:cxn ang="0">
                  <a:pos x="connsiteX1" y="connsiteY1"/>
                </a:cxn>
                <a:cxn ang="0">
                  <a:pos x="connsiteX2" y="connsiteY2"/>
                </a:cxn>
                <a:cxn ang="0">
                  <a:pos x="connsiteX3" y="connsiteY3"/>
                </a:cxn>
              </a:cxnLst>
              <a:rect l="l" t="t" r="r" b="b"/>
              <a:pathLst>
                <a:path w="94920" h="1523779">
                  <a:moveTo>
                    <a:pt x="0" y="0"/>
                  </a:moveTo>
                  <a:lnTo>
                    <a:pt x="94920" y="0"/>
                  </a:lnTo>
                  <a:lnTo>
                    <a:pt x="94920" y="1523779"/>
                  </a:lnTo>
                  <a:lnTo>
                    <a:pt x="0" y="1523779"/>
                  </a:lnTo>
                  <a:close/>
                </a:path>
              </a:pathLst>
            </a:custGeom>
            <a:solidFill>
              <a:srgbClr val="FFFF66"/>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51" name="Freeform: Shape 1350">
              <a:extLst>
                <a:ext uri="{FF2B5EF4-FFF2-40B4-BE49-F238E27FC236}">
                  <a16:creationId xmlns:a16="http://schemas.microsoft.com/office/drawing/2014/main" id="{BCC9C1ED-AF89-C923-76F8-80AB951B267D}"/>
                </a:ext>
              </a:extLst>
            </p:cNvPr>
            <p:cNvSpPr/>
            <p:nvPr/>
          </p:nvSpPr>
          <p:spPr>
            <a:xfrm>
              <a:off x="3068839" y="2584317"/>
              <a:ext cx="69900" cy="72142"/>
            </a:xfrm>
            <a:custGeom>
              <a:avLst/>
              <a:gdLst>
                <a:gd name="connsiteX0" fmla="*/ 41073 w 81775"/>
                <a:gd name="connsiteY0" fmla="*/ 127324 h 127150"/>
                <a:gd name="connsiteX1" fmla="*/ 122 w 81775"/>
                <a:gd name="connsiteY1" fmla="*/ 63749 h 127150"/>
                <a:gd name="connsiteX2" fmla="*/ 41073 w 81775"/>
                <a:gd name="connsiteY2" fmla="*/ 174 h 127150"/>
                <a:gd name="connsiteX3" fmla="*/ 81897 w 81775"/>
                <a:gd name="connsiteY3" fmla="*/ 63749 h 127150"/>
                <a:gd name="connsiteX4" fmla="*/ 41073 w 81775"/>
                <a:gd name="connsiteY4" fmla="*/ 127324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073" y="127324"/>
                  </a:moveTo>
                  <a:lnTo>
                    <a:pt x="122" y="63749"/>
                  </a:lnTo>
                  <a:lnTo>
                    <a:pt x="41073" y="174"/>
                  </a:lnTo>
                  <a:lnTo>
                    <a:pt x="81897" y="63749"/>
                  </a:lnTo>
                  <a:lnTo>
                    <a:pt x="41073" y="127324"/>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52" name="Freeform: Shape 1351">
              <a:extLst>
                <a:ext uri="{FF2B5EF4-FFF2-40B4-BE49-F238E27FC236}">
                  <a16:creationId xmlns:a16="http://schemas.microsoft.com/office/drawing/2014/main" id="{9A14D362-D81A-1FA4-249E-69425E49B52C}"/>
                </a:ext>
              </a:extLst>
            </p:cNvPr>
            <p:cNvSpPr/>
            <p:nvPr/>
          </p:nvSpPr>
          <p:spPr>
            <a:xfrm>
              <a:off x="3820238" y="2935919"/>
              <a:ext cx="69900" cy="72142"/>
            </a:xfrm>
            <a:custGeom>
              <a:avLst/>
              <a:gdLst>
                <a:gd name="connsiteX0" fmla="*/ 41142 w 81775"/>
                <a:gd name="connsiteY0" fmla="*/ 127373 h 127150"/>
                <a:gd name="connsiteX1" fmla="*/ 191 w 81775"/>
                <a:gd name="connsiteY1" fmla="*/ 63798 h 127150"/>
                <a:gd name="connsiteX2" fmla="*/ 41142 w 81775"/>
                <a:gd name="connsiteY2" fmla="*/ 223 h 127150"/>
                <a:gd name="connsiteX3" fmla="*/ 81967 w 81775"/>
                <a:gd name="connsiteY3" fmla="*/ 63798 h 127150"/>
                <a:gd name="connsiteX4" fmla="*/ 41142 w 81775"/>
                <a:gd name="connsiteY4" fmla="*/ 12737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42" y="127373"/>
                  </a:moveTo>
                  <a:lnTo>
                    <a:pt x="191" y="63798"/>
                  </a:lnTo>
                  <a:lnTo>
                    <a:pt x="41142" y="223"/>
                  </a:lnTo>
                  <a:lnTo>
                    <a:pt x="81967" y="63798"/>
                  </a:lnTo>
                  <a:lnTo>
                    <a:pt x="41142" y="127373"/>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53" name="Freeform: Shape 1352">
              <a:extLst>
                <a:ext uri="{FF2B5EF4-FFF2-40B4-BE49-F238E27FC236}">
                  <a16:creationId xmlns:a16="http://schemas.microsoft.com/office/drawing/2014/main" id="{4E70B2B6-DB97-280D-FD11-B9A32A2CB2A5}"/>
                </a:ext>
              </a:extLst>
            </p:cNvPr>
            <p:cNvSpPr/>
            <p:nvPr/>
          </p:nvSpPr>
          <p:spPr>
            <a:xfrm>
              <a:off x="3913714" y="2988340"/>
              <a:ext cx="69900" cy="72142"/>
            </a:xfrm>
            <a:custGeom>
              <a:avLst/>
              <a:gdLst>
                <a:gd name="connsiteX0" fmla="*/ 41151 w 81775"/>
                <a:gd name="connsiteY0" fmla="*/ 127381 h 127150"/>
                <a:gd name="connsiteX1" fmla="*/ 200 w 81775"/>
                <a:gd name="connsiteY1" fmla="*/ 63806 h 127150"/>
                <a:gd name="connsiteX2" fmla="*/ 41151 w 81775"/>
                <a:gd name="connsiteY2" fmla="*/ 230 h 127150"/>
                <a:gd name="connsiteX3" fmla="*/ 81975 w 81775"/>
                <a:gd name="connsiteY3" fmla="*/ 63806 h 127150"/>
                <a:gd name="connsiteX4" fmla="*/ 41151 w 81775"/>
                <a:gd name="connsiteY4" fmla="*/ 127381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51" y="127381"/>
                  </a:moveTo>
                  <a:lnTo>
                    <a:pt x="200" y="63806"/>
                  </a:lnTo>
                  <a:lnTo>
                    <a:pt x="41151" y="230"/>
                  </a:lnTo>
                  <a:lnTo>
                    <a:pt x="81975" y="63806"/>
                  </a:lnTo>
                  <a:lnTo>
                    <a:pt x="41151" y="127381"/>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54" name="Freeform: Shape 1353">
              <a:extLst>
                <a:ext uri="{FF2B5EF4-FFF2-40B4-BE49-F238E27FC236}">
                  <a16:creationId xmlns:a16="http://schemas.microsoft.com/office/drawing/2014/main" id="{03D5F32B-ED8E-3ABE-5F19-26CCD3F6C6E8}"/>
                </a:ext>
              </a:extLst>
            </p:cNvPr>
            <p:cNvSpPr/>
            <p:nvPr/>
          </p:nvSpPr>
          <p:spPr>
            <a:xfrm>
              <a:off x="4007190" y="3011002"/>
              <a:ext cx="69900" cy="72142"/>
            </a:xfrm>
            <a:custGeom>
              <a:avLst/>
              <a:gdLst>
                <a:gd name="connsiteX0" fmla="*/ 41159 w 81775"/>
                <a:gd name="connsiteY0" fmla="*/ 127384 h 127150"/>
                <a:gd name="connsiteX1" fmla="*/ 209 w 81775"/>
                <a:gd name="connsiteY1" fmla="*/ 63809 h 127150"/>
                <a:gd name="connsiteX2" fmla="*/ 41159 w 81775"/>
                <a:gd name="connsiteY2" fmla="*/ 234 h 127150"/>
                <a:gd name="connsiteX3" fmla="*/ 81984 w 81775"/>
                <a:gd name="connsiteY3" fmla="*/ 63809 h 127150"/>
                <a:gd name="connsiteX4" fmla="*/ 41159 w 81775"/>
                <a:gd name="connsiteY4" fmla="*/ 127384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59" y="127384"/>
                  </a:moveTo>
                  <a:lnTo>
                    <a:pt x="209" y="63809"/>
                  </a:lnTo>
                  <a:lnTo>
                    <a:pt x="41159" y="234"/>
                  </a:lnTo>
                  <a:lnTo>
                    <a:pt x="81984" y="63809"/>
                  </a:lnTo>
                  <a:lnTo>
                    <a:pt x="41159" y="127384"/>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55" name="Freeform: Shape 1354">
              <a:extLst>
                <a:ext uri="{FF2B5EF4-FFF2-40B4-BE49-F238E27FC236}">
                  <a16:creationId xmlns:a16="http://schemas.microsoft.com/office/drawing/2014/main" id="{938CC285-8686-7F29-88C6-B8E6923DDD55}"/>
                </a:ext>
              </a:extLst>
            </p:cNvPr>
            <p:cNvSpPr/>
            <p:nvPr/>
          </p:nvSpPr>
          <p:spPr>
            <a:xfrm>
              <a:off x="4100666" y="3075613"/>
              <a:ext cx="69900" cy="72142"/>
            </a:xfrm>
            <a:custGeom>
              <a:avLst/>
              <a:gdLst>
                <a:gd name="connsiteX0" fmla="*/ 41168 w 81775"/>
                <a:gd name="connsiteY0" fmla="*/ 127393 h 127150"/>
                <a:gd name="connsiteX1" fmla="*/ 217 w 81775"/>
                <a:gd name="connsiteY1" fmla="*/ 63818 h 127150"/>
                <a:gd name="connsiteX2" fmla="*/ 41168 w 81775"/>
                <a:gd name="connsiteY2" fmla="*/ 243 h 127150"/>
                <a:gd name="connsiteX3" fmla="*/ 81993 w 81775"/>
                <a:gd name="connsiteY3" fmla="*/ 63818 h 127150"/>
                <a:gd name="connsiteX4" fmla="*/ 41168 w 81775"/>
                <a:gd name="connsiteY4" fmla="*/ 12739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68" y="127393"/>
                  </a:moveTo>
                  <a:lnTo>
                    <a:pt x="217" y="63818"/>
                  </a:lnTo>
                  <a:lnTo>
                    <a:pt x="41168" y="243"/>
                  </a:lnTo>
                  <a:lnTo>
                    <a:pt x="81993" y="63818"/>
                  </a:lnTo>
                  <a:lnTo>
                    <a:pt x="41168" y="127393"/>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56" name="Freeform: Shape 1355">
              <a:extLst>
                <a:ext uri="{FF2B5EF4-FFF2-40B4-BE49-F238E27FC236}">
                  <a16:creationId xmlns:a16="http://schemas.microsoft.com/office/drawing/2014/main" id="{A5862EC1-F4F7-E537-A753-A4D28AF9A12F}"/>
                </a:ext>
              </a:extLst>
            </p:cNvPr>
            <p:cNvSpPr/>
            <p:nvPr/>
          </p:nvSpPr>
          <p:spPr>
            <a:xfrm>
              <a:off x="4194142" y="3079199"/>
              <a:ext cx="69900" cy="72142"/>
            </a:xfrm>
            <a:custGeom>
              <a:avLst/>
              <a:gdLst>
                <a:gd name="connsiteX0" fmla="*/ 41177 w 81775"/>
                <a:gd name="connsiteY0" fmla="*/ 127393 h 127150"/>
                <a:gd name="connsiteX1" fmla="*/ 226 w 81775"/>
                <a:gd name="connsiteY1" fmla="*/ 63818 h 127150"/>
                <a:gd name="connsiteX2" fmla="*/ 41177 w 81775"/>
                <a:gd name="connsiteY2" fmla="*/ 243 h 127150"/>
                <a:gd name="connsiteX3" fmla="*/ 82001 w 81775"/>
                <a:gd name="connsiteY3" fmla="*/ 63818 h 127150"/>
                <a:gd name="connsiteX4" fmla="*/ 41177 w 81775"/>
                <a:gd name="connsiteY4" fmla="*/ 12739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77" y="127393"/>
                  </a:moveTo>
                  <a:lnTo>
                    <a:pt x="226" y="63818"/>
                  </a:lnTo>
                  <a:lnTo>
                    <a:pt x="41177" y="243"/>
                  </a:lnTo>
                  <a:lnTo>
                    <a:pt x="82001" y="63818"/>
                  </a:lnTo>
                  <a:lnTo>
                    <a:pt x="41177" y="127393"/>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57" name="Freeform: Shape 1356">
              <a:extLst>
                <a:ext uri="{FF2B5EF4-FFF2-40B4-BE49-F238E27FC236}">
                  <a16:creationId xmlns:a16="http://schemas.microsoft.com/office/drawing/2014/main" id="{92AF8FD3-65C0-B3FD-9163-CFB90D16900A}"/>
                </a:ext>
              </a:extLst>
            </p:cNvPr>
            <p:cNvSpPr/>
            <p:nvPr/>
          </p:nvSpPr>
          <p:spPr>
            <a:xfrm>
              <a:off x="4287618" y="3263641"/>
              <a:ext cx="69900" cy="72142"/>
            </a:xfrm>
            <a:custGeom>
              <a:avLst/>
              <a:gdLst>
                <a:gd name="connsiteX0" fmla="*/ 41186 w 81775"/>
                <a:gd name="connsiteY0" fmla="*/ 127419 h 127150"/>
                <a:gd name="connsiteX1" fmla="*/ 235 w 81775"/>
                <a:gd name="connsiteY1" fmla="*/ 63844 h 127150"/>
                <a:gd name="connsiteX2" fmla="*/ 41186 w 81775"/>
                <a:gd name="connsiteY2" fmla="*/ 269 h 127150"/>
                <a:gd name="connsiteX3" fmla="*/ 82010 w 81775"/>
                <a:gd name="connsiteY3" fmla="*/ 63844 h 127150"/>
                <a:gd name="connsiteX4" fmla="*/ 41186 w 81775"/>
                <a:gd name="connsiteY4" fmla="*/ 127419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86" y="127419"/>
                  </a:moveTo>
                  <a:lnTo>
                    <a:pt x="235" y="63844"/>
                  </a:lnTo>
                  <a:lnTo>
                    <a:pt x="41186" y="269"/>
                  </a:lnTo>
                  <a:lnTo>
                    <a:pt x="82010" y="63844"/>
                  </a:lnTo>
                  <a:lnTo>
                    <a:pt x="41186" y="127419"/>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58" name="Freeform: Shape 1357">
              <a:extLst>
                <a:ext uri="{FF2B5EF4-FFF2-40B4-BE49-F238E27FC236}">
                  <a16:creationId xmlns:a16="http://schemas.microsoft.com/office/drawing/2014/main" id="{0B7A8BCD-6AA7-FBB9-AADF-79F7CBF161A6}"/>
                </a:ext>
              </a:extLst>
            </p:cNvPr>
            <p:cNvSpPr/>
            <p:nvPr/>
          </p:nvSpPr>
          <p:spPr>
            <a:xfrm>
              <a:off x="4381094" y="3291250"/>
              <a:ext cx="69900" cy="72142"/>
            </a:xfrm>
            <a:custGeom>
              <a:avLst/>
              <a:gdLst>
                <a:gd name="connsiteX0" fmla="*/ 41194 w 81775"/>
                <a:gd name="connsiteY0" fmla="*/ 127423 h 127150"/>
                <a:gd name="connsiteX1" fmla="*/ 243 w 81775"/>
                <a:gd name="connsiteY1" fmla="*/ 63848 h 127150"/>
                <a:gd name="connsiteX2" fmla="*/ 41194 w 81775"/>
                <a:gd name="connsiteY2" fmla="*/ 273 h 127150"/>
                <a:gd name="connsiteX3" fmla="*/ 82019 w 81775"/>
                <a:gd name="connsiteY3" fmla="*/ 63848 h 127150"/>
                <a:gd name="connsiteX4" fmla="*/ 41194 w 81775"/>
                <a:gd name="connsiteY4" fmla="*/ 12742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94" y="127423"/>
                  </a:moveTo>
                  <a:lnTo>
                    <a:pt x="243" y="63848"/>
                  </a:lnTo>
                  <a:lnTo>
                    <a:pt x="41194" y="273"/>
                  </a:lnTo>
                  <a:lnTo>
                    <a:pt x="82019" y="63848"/>
                  </a:lnTo>
                  <a:lnTo>
                    <a:pt x="41194" y="127423"/>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59" name="Freeform: Shape 1358">
              <a:extLst>
                <a:ext uri="{FF2B5EF4-FFF2-40B4-BE49-F238E27FC236}">
                  <a16:creationId xmlns:a16="http://schemas.microsoft.com/office/drawing/2014/main" id="{3D9F336C-A44A-B123-2EF0-A61143A02C70}"/>
                </a:ext>
              </a:extLst>
            </p:cNvPr>
            <p:cNvSpPr/>
            <p:nvPr/>
          </p:nvSpPr>
          <p:spPr>
            <a:xfrm>
              <a:off x="4474570" y="3344604"/>
              <a:ext cx="69900" cy="72142"/>
            </a:xfrm>
            <a:custGeom>
              <a:avLst/>
              <a:gdLst>
                <a:gd name="connsiteX0" fmla="*/ 41203 w 81775"/>
                <a:gd name="connsiteY0" fmla="*/ 127430 h 127150"/>
                <a:gd name="connsiteX1" fmla="*/ 252 w 81775"/>
                <a:gd name="connsiteY1" fmla="*/ 63855 h 127150"/>
                <a:gd name="connsiteX2" fmla="*/ 41203 w 81775"/>
                <a:gd name="connsiteY2" fmla="*/ 280 h 127150"/>
                <a:gd name="connsiteX3" fmla="*/ 82027 w 81775"/>
                <a:gd name="connsiteY3" fmla="*/ 63855 h 127150"/>
                <a:gd name="connsiteX4" fmla="*/ 41203 w 81775"/>
                <a:gd name="connsiteY4" fmla="*/ 127430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203" y="127430"/>
                  </a:moveTo>
                  <a:lnTo>
                    <a:pt x="252" y="63855"/>
                  </a:lnTo>
                  <a:lnTo>
                    <a:pt x="41203" y="280"/>
                  </a:lnTo>
                  <a:lnTo>
                    <a:pt x="82027" y="63855"/>
                  </a:lnTo>
                  <a:lnTo>
                    <a:pt x="41203" y="127430"/>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60" name="Freeform: Shape 1359">
              <a:extLst>
                <a:ext uri="{FF2B5EF4-FFF2-40B4-BE49-F238E27FC236}">
                  <a16:creationId xmlns:a16="http://schemas.microsoft.com/office/drawing/2014/main" id="{15AE0966-DEA0-D58A-7263-C3F571999AA5}"/>
                </a:ext>
              </a:extLst>
            </p:cNvPr>
            <p:cNvSpPr/>
            <p:nvPr/>
          </p:nvSpPr>
          <p:spPr>
            <a:xfrm>
              <a:off x="4568046" y="3355002"/>
              <a:ext cx="69900" cy="72142"/>
            </a:xfrm>
            <a:custGeom>
              <a:avLst/>
              <a:gdLst>
                <a:gd name="connsiteX0" fmla="*/ 41211 w 81775"/>
                <a:gd name="connsiteY0" fmla="*/ 127432 h 127150"/>
                <a:gd name="connsiteX1" fmla="*/ 261 w 81775"/>
                <a:gd name="connsiteY1" fmla="*/ 63857 h 127150"/>
                <a:gd name="connsiteX2" fmla="*/ 41211 w 81775"/>
                <a:gd name="connsiteY2" fmla="*/ 282 h 127150"/>
                <a:gd name="connsiteX3" fmla="*/ 82036 w 81775"/>
                <a:gd name="connsiteY3" fmla="*/ 63857 h 127150"/>
                <a:gd name="connsiteX4" fmla="*/ 41211 w 81775"/>
                <a:gd name="connsiteY4" fmla="*/ 127432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211" y="127432"/>
                  </a:moveTo>
                  <a:lnTo>
                    <a:pt x="261" y="63857"/>
                  </a:lnTo>
                  <a:lnTo>
                    <a:pt x="41211" y="282"/>
                  </a:lnTo>
                  <a:lnTo>
                    <a:pt x="82036" y="63857"/>
                  </a:lnTo>
                  <a:lnTo>
                    <a:pt x="41211" y="127432"/>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61" name="Freeform: Shape 1360">
              <a:extLst>
                <a:ext uri="{FF2B5EF4-FFF2-40B4-BE49-F238E27FC236}">
                  <a16:creationId xmlns:a16="http://schemas.microsoft.com/office/drawing/2014/main" id="{194849AC-C69C-3097-FDAF-B15D1EDBC37E}"/>
                </a:ext>
              </a:extLst>
            </p:cNvPr>
            <p:cNvSpPr/>
            <p:nvPr/>
          </p:nvSpPr>
          <p:spPr>
            <a:xfrm>
              <a:off x="4661521" y="3439980"/>
              <a:ext cx="69900" cy="72142"/>
            </a:xfrm>
            <a:custGeom>
              <a:avLst/>
              <a:gdLst>
                <a:gd name="connsiteX0" fmla="*/ 41220 w 81775"/>
                <a:gd name="connsiteY0" fmla="*/ 127444 h 127150"/>
                <a:gd name="connsiteX1" fmla="*/ 269 w 81775"/>
                <a:gd name="connsiteY1" fmla="*/ 63869 h 127150"/>
                <a:gd name="connsiteX2" fmla="*/ 41220 w 81775"/>
                <a:gd name="connsiteY2" fmla="*/ 293 h 127150"/>
                <a:gd name="connsiteX3" fmla="*/ 82044 w 81775"/>
                <a:gd name="connsiteY3" fmla="*/ 63869 h 127150"/>
                <a:gd name="connsiteX4" fmla="*/ 41220 w 81775"/>
                <a:gd name="connsiteY4" fmla="*/ 127444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220" y="127444"/>
                  </a:moveTo>
                  <a:lnTo>
                    <a:pt x="269" y="63869"/>
                  </a:lnTo>
                  <a:lnTo>
                    <a:pt x="41220" y="293"/>
                  </a:lnTo>
                  <a:lnTo>
                    <a:pt x="82044" y="63869"/>
                  </a:lnTo>
                  <a:lnTo>
                    <a:pt x="41220" y="127444"/>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62" name="Freeform: Shape 1361">
              <a:extLst>
                <a:ext uri="{FF2B5EF4-FFF2-40B4-BE49-F238E27FC236}">
                  <a16:creationId xmlns:a16="http://schemas.microsoft.com/office/drawing/2014/main" id="{39DBAA07-FF8E-F54B-0E14-EB651D714D54}"/>
                </a:ext>
              </a:extLst>
            </p:cNvPr>
            <p:cNvSpPr/>
            <p:nvPr/>
          </p:nvSpPr>
          <p:spPr>
            <a:xfrm>
              <a:off x="6734753" y="3093255"/>
              <a:ext cx="69900" cy="72142"/>
            </a:xfrm>
            <a:custGeom>
              <a:avLst/>
              <a:gdLst>
                <a:gd name="connsiteX0" fmla="*/ 41412 w 81775"/>
                <a:gd name="connsiteY0" fmla="*/ 127395 h 127150"/>
                <a:gd name="connsiteX1" fmla="*/ 461 w 81775"/>
                <a:gd name="connsiteY1" fmla="*/ 63820 h 127150"/>
                <a:gd name="connsiteX2" fmla="*/ 41412 w 81775"/>
                <a:gd name="connsiteY2" fmla="*/ 245 h 127150"/>
                <a:gd name="connsiteX3" fmla="*/ 82237 w 81775"/>
                <a:gd name="connsiteY3" fmla="*/ 63820 h 127150"/>
                <a:gd name="connsiteX4" fmla="*/ 41412 w 81775"/>
                <a:gd name="connsiteY4" fmla="*/ 127395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12" y="127395"/>
                  </a:moveTo>
                  <a:lnTo>
                    <a:pt x="461" y="63820"/>
                  </a:lnTo>
                  <a:lnTo>
                    <a:pt x="41412" y="245"/>
                  </a:lnTo>
                  <a:lnTo>
                    <a:pt x="82237" y="63820"/>
                  </a:lnTo>
                  <a:lnTo>
                    <a:pt x="41412" y="127395"/>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63" name="Freeform: Shape 1362">
              <a:extLst>
                <a:ext uri="{FF2B5EF4-FFF2-40B4-BE49-F238E27FC236}">
                  <a16:creationId xmlns:a16="http://schemas.microsoft.com/office/drawing/2014/main" id="{318CA48F-7171-FC14-B00C-7A4A195981F4}"/>
                </a:ext>
              </a:extLst>
            </p:cNvPr>
            <p:cNvSpPr/>
            <p:nvPr/>
          </p:nvSpPr>
          <p:spPr>
            <a:xfrm>
              <a:off x="6827844" y="3151485"/>
              <a:ext cx="69900" cy="72142"/>
            </a:xfrm>
            <a:custGeom>
              <a:avLst/>
              <a:gdLst>
                <a:gd name="connsiteX0" fmla="*/ 41421 w 81775"/>
                <a:gd name="connsiteY0" fmla="*/ 127403 h 127150"/>
                <a:gd name="connsiteX1" fmla="*/ 470 w 81775"/>
                <a:gd name="connsiteY1" fmla="*/ 63828 h 127150"/>
                <a:gd name="connsiteX2" fmla="*/ 41421 w 81775"/>
                <a:gd name="connsiteY2" fmla="*/ 253 h 127150"/>
                <a:gd name="connsiteX3" fmla="*/ 82245 w 81775"/>
                <a:gd name="connsiteY3" fmla="*/ 63828 h 127150"/>
                <a:gd name="connsiteX4" fmla="*/ 41421 w 81775"/>
                <a:gd name="connsiteY4" fmla="*/ 12740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21" y="127403"/>
                  </a:moveTo>
                  <a:lnTo>
                    <a:pt x="470" y="63828"/>
                  </a:lnTo>
                  <a:lnTo>
                    <a:pt x="41421" y="253"/>
                  </a:lnTo>
                  <a:lnTo>
                    <a:pt x="82245" y="63828"/>
                  </a:lnTo>
                  <a:lnTo>
                    <a:pt x="41421" y="127403"/>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64" name="Freeform: Shape 1363">
              <a:extLst>
                <a:ext uri="{FF2B5EF4-FFF2-40B4-BE49-F238E27FC236}">
                  <a16:creationId xmlns:a16="http://schemas.microsoft.com/office/drawing/2014/main" id="{8317C2F3-CE9D-E304-B599-7A67788C992B}"/>
                </a:ext>
              </a:extLst>
            </p:cNvPr>
            <p:cNvSpPr/>
            <p:nvPr/>
          </p:nvSpPr>
          <p:spPr>
            <a:xfrm>
              <a:off x="6920935" y="3198312"/>
              <a:ext cx="69900" cy="72142"/>
            </a:xfrm>
            <a:custGeom>
              <a:avLst/>
              <a:gdLst>
                <a:gd name="connsiteX0" fmla="*/ 41430 w 81775"/>
                <a:gd name="connsiteY0" fmla="*/ 127410 h 127150"/>
                <a:gd name="connsiteX1" fmla="*/ 479 w 81775"/>
                <a:gd name="connsiteY1" fmla="*/ 63835 h 127150"/>
                <a:gd name="connsiteX2" fmla="*/ 41430 w 81775"/>
                <a:gd name="connsiteY2" fmla="*/ 260 h 127150"/>
                <a:gd name="connsiteX3" fmla="*/ 82255 w 81775"/>
                <a:gd name="connsiteY3" fmla="*/ 63835 h 127150"/>
                <a:gd name="connsiteX4" fmla="*/ 41430 w 81775"/>
                <a:gd name="connsiteY4" fmla="*/ 127410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30" y="127410"/>
                  </a:moveTo>
                  <a:lnTo>
                    <a:pt x="479" y="63835"/>
                  </a:lnTo>
                  <a:lnTo>
                    <a:pt x="41430" y="260"/>
                  </a:lnTo>
                  <a:lnTo>
                    <a:pt x="82255" y="63835"/>
                  </a:lnTo>
                  <a:lnTo>
                    <a:pt x="41430" y="127410"/>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1366" name="TextBox 1365">
              <a:extLst>
                <a:ext uri="{FF2B5EF4-FFF2-40B4-BE49-F238E27FC236}">
                  <a16:creationId xmlns:a16="http://schemas.microsoft.com/office/drawing/2014/main" id="{B1F34A40-26E4-0BC3-B993-F1174E5ED268}"/>
                </a:ext>
              </a:extLst>
            </p:cNvPr>
            <p:cNvSpPr txBox="1"/>
            <p:nvPr/>
          </p:nvSpPr>
          <p:spPr>
            <a:xfrm>
              <a:off x="1751112" y="1803691"/>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67" name="TextBox 1366">
              <a:extLst>
                <a:ext uri="{FF2B5EF4-FFF2-40B4-BE49-F238E27FC236}">
                  <a16:creationId xmlns:a16="http://schemas.microsoft.com/office/drawing/2014/main" id="{A7B7DC80-67CE-6DF4-461A-0F3D6893C5E5}"/>
                </a:ext>
              </a:extLst>
            </p:cNvPr>
            <p:cNvSpPr txBox="1"/>
            <p:nvPr/>
          </p:nvSpPr>
          <p:spPr>
            <a:xfrm>
              <a:off x="1844938" y="1864873"/>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68" name="TextBox 1367">
              <a:extLst>
                <a:ext uri="{FF2B5EF4-FFF2-40B4-BE49-F238E27FC236}">
                  <a16:creationId xmlns:a16="http://schemas.microsoft.com/office/drawing/2014/main" id="{FFA79773-9522-177B-A148-06B856CC168F}"/>
                </a:ext>
              </a:extLst>
            </p:cNvPr>
            <p:cNvSpPr txBox="1"/>
            <p:nvPr/>
          </p:nvSpPr>
          <p:spPr>
            <a:xfrm>
              <a:off x="1938763" y="2199169"/>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69" name="TextBox 1368">
              <a:extLst>
                <a:ext uri="{FF2B5EF4-FFF2-40B4-BE49-F238E27FC236}">
                  <a16:creationId xmlns:a16="http://schemas.microsoft.com/office/drawing/2014/main" id="{D28246D8-60BE-B0BC-C45A-C37F8FC48C06}"/>
                </a:ext>
              </a:extLst>
            </p:cNvPr>
            <p:cNvSpPr txBox="1"/>
            <p:nvPr/>
          </p:nvSpPr>
          <p:spPr>
            <a:xfrm>
              <a:off x="2032589" y="2267665"/>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70" name="TextBox 1369">
              <a:extLst>
                <a:ext uri="{FF2B5EF4-FFF2-40B4-BE49-F238E27FC236}">
                  <a16:creationId xmlns:a16="http://schemas.microsoft.com/office/drawing/2014/main" id="{E72A07AA-995A-DEB1-24EB-5FE97143E6D5}"/>
                </a:ext>
              </a:extLst>
            </p:cNvPr>
            <p:cNvSpPr txBox="1"/>
            <p:nvPr/>
          </p:nvSpPr>
          <p:spPr>
            <a:xfrm>
              <a:off x="2126415" y="2302806"/>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71" name="TextBox 1370">
              <a:extLst>
                <a:ext uri="{FF2B5EF4-FFF2-40B4-BE49-F238E27FC236}">
                  <a16:creationId xmlns:a16="http://schemas.microsoft.com/office/drawing/2014/main" id="{4D49C163-7C0F-8A9A-EDAB-75A3D1433DFB}"/>
                </a:ext>
              </a:extLst>
            </p:cNvPr>
            <p:cNvSpPr txBox="1"/>
            <p:nvPr/>
          </p:nvSpPr>
          <p:spPr>
            <a:xfrm>
              <a:off x="2220240" y="2319484"/>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72" name="TextBox 1371">
              <a:extLst>
                <a:ext uri="{FF2B5EF4-FFF2-40B4-BE49-F238E27FC236}">
                  <a16:creationId xmlns:a16="http://schemas.microsoft.com/office/drawing/2014/main" id="{48F2D224-9D5E-14F7-1388-00BFA20F3C3A}"/>
                </a:ext>
              </a:extLst>
            </p:cNvPr>
            <p:cNvSpPr txBox="1"/>
            <p:nvPr/>
          </p:nvSpPr>
          <p:spPr>
            <a:xfrm>
              <a:off x="2314066" y="2348907"/>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73" name="TextBox 1372">
              <a:extLst>
                <a:ext uri="{FF2B5EF4-FFF2-40B4-BE49-F238E27FC236}">
                  <a16:creationId xmlns:a16="http://schemas.microsoft.com/office/drawing/2014/main" id="{2C72093D-DB70-5A16-54C3-EC757DA00093}"/>
                </a:ext>
              </a:extLst>
            </p:cNvPr>
            <p:cNvSpPr txBox="1"/>
            <p:nvPr/>
          </p:nvSpPr>
          <p:spPr>
            <a:xfrm>
              <a:off x="2407892" y="2417631"/>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374" name="TextBox 1373">
              <a:extLst>
                <a:ext uri="{FF2B5EF4-FFF2-40B4-BE49-F238E27FC236}">
                  <a16:creationId xmlns:a16="http://schemas.microsoft.com/office/drawing/2014/main" id="{F85AEE50-DE9C-E0DC-422D-A5EABD05BA53}"/>
                </a:ext>
              </a:extLst>
            </p:cNvPr>
            <p:cNvSpPr txBox="1"/>
            <p:nvPr/>
          </p:nvSpPr>
          <p:spPr>
            <a:xfrm>
              <a:off x="2501717" y="2422019"/>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75" name="TextBox 1374">
              <a:extLst>
                <a:ext uri="{FF2B5EF4-FFF2-40B4-BE49-F238E27FC236}">
                  <a16:creationId xmlns:a16="http://schemas.microsoft.com/office/drawing/2014/main" id="{04AC7421-8E65-F751-4700-394C777F9D8A}"/>
                </a:ext>
              </a:extLst>
            </p:cNvPr>
            <p:cNvSpPr txBox="1"/>
            <p:nvPr/>
          </p:nvSpPr>
          <p:spPr>
            <a:xfrm>
              <a:off x="2595543" y="2451118"/>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76" name="TextBox 1375">
              <a:extLst>
                <a:ext uri="{FF2B5EF4-FFF2-40B4-BE49-F238E27FC236}">
                  <a16:creationId xmlns:a16="http://schemas.microsoft.com/office/drawing/2014/main" id="{54957934-3E96-E9DA-58F0-8CA95791DF53}"/>
                </a:ext>
              </a:extLst>
            </p:cNvPr>
            <p:cNvSpPr txBox="1"/>
            <p:nvPr/>
          </p:nvSpPr>
          <p:spPr>
            <a:xfrm>
              <a:off x="2689369" y="2458745"/>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377" name="TextBox 1376">
              <a:extLst>
                <a:ext uri="{FF2B5EF4-FFF2-40B4-BE49-F238E27FC236}">
                  <a16:creationId xmlns:a16="http://schemas.microsoft.com/office/drawing/2014/main" id="{438CBC51-6606-BD85-2FCC-F5713D4447E1}"/>
                </a:ext>
              </a:extLst>
            </p:cNvPr>
            <p:cNvSpPr txBox="1"/>
            <p:nvPr/>
          </p:nvSpPr>
          <p:spPr>
            <a:xfrm>
              <a:off x="2783194" y="2500090"/>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378" name="TextBox 1377">
              <a:extLst>
                <a:ext uri="{FF2B5EF4-FFF2-40B4-BE49-F238E27FC236}">
                  <a16:creationId xmlns:a16="http://schemas.microsoft.com/office/drawing/2014/main" id="{D3AD509C-CC16-F615-8BB1-E62C0557A814}"/>
                </a:ext>
              </a:extLst>
            </p:cNvPr>
            <p:cNvSpPr txBox="1"/>
            <p:nvPr/>
          </p:nvSpPr>
          <p:spPr>
            <a:xfrm>
              <a:off x="2877020" y="2519691"/>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79" name="TextBox 1378">
              <a:extLst>
                <a:ext uri="{FF2B5EF4-FFF2-40B4-BE49-F238E27FC236}">
                  <a16:creationId xmlns:a16="http://schemas.microsoft.com/office/drawing/2014/main" id="{D8BC7AD9-6B47-A9D4-5B35-E2DDAAA3913A}"/>
                </a:ext>
              </a:extLst>
            </p:cNvPr>
            <p:cNvSpPr txBox="1"/>
            <p:nvPr/>
          </p:nvSpPr>
          <p:spPr>
            <a:xfrm>
              <a:off x="2970846" y="2531102"/>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380" name="TextBox 1379">
              <a:extLst>
                <a:ext uri="{FF2B5EF4-FFF2-40B4-BE49-F238E27FC236}">
                  <a16:creationId xmlns:a16="http://schemas.microsoft.com/office/drawing/2014/main" id="{4F93849E-19AA-0423-4E40-0439BABFB2A1}"/>
                </a:ext>
              </a:extLst>
            </p:cNvPr>
            <p:cNvSpPr txBox="1"/>
            <p:nvPr/>
          </p:nvSpPr>
          <p:spPr>
            <a:xfrm>
              <a:off x="3069417" y="2540602"/>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381" name="TextBox 1380">
              <a:extLst>
                <a:ext uri="{FF2B5EF4-FFF2-40B4-BE49-F238E27FC236}">
                  <a16:creationId xmlns:a16="http://schemas.microsoft.com/office/drawing/2014/main" id="{1660E1FA-9DEA-5FA4-B0CB-D53438DC9271}"/>
                </a:ext>
              </a:extLst>
            </p:cNvPr>
            <p:cNvSpPr txBox="1"/>
            <p:nvPr/>
          </p:nvSpPr>
          <p:spPr>
            <a:xfrm>
              <a:off x="3163308" y="2714757"/>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382" name="TextBox 1381">
              <a:extLst>
                <a:ext uri="{FF2B5EF4-FFF2-40B4-BE49-F238E27FC236}">
                  <a16:creationId xmlns:a16="http://schemas.microsoft.com/office/drawing/2014/main" id="{D3D6E58B-D9F5-36BA-208A-F1532A3CD9EC}"/>
                </a:ext>
              </a:extLst>
            </p:cNvPr>
            <p:cNvSpPr txBox="1"/>
            <p:nvPr/>
          </p:nvSpPr>
          <p:spPr>
            <a:xfrm>
              <a:off x="3260647" y="2775651"/>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83" name="TextBox 1382">
              <a:extLst>
                <a:ext uri="{FF2B5EF4-FFF2-40B4-BE49-F238E27FC236}">
                  <a16:creationId xmlns:a16="http://schemas.microsoft.com/office/drawing/2014/main" id="{3D58E065-E51D-1D59-E0AF-F5D8360E8988}"/>
                </a:ext>
              </a:extLst>
            </p:cNvPr>
            <p:cNvSpPr txBox="1"/>
            <p:nvPr/>
          </p:nvSpPr>
          <p:spPr>
            <a:xfrm>
              <a:off x="3350211" y="2809278"/>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384" name="TextBox 1383">
              <a:extLst>
                <a:ext uri="{FF2B5EF4-FFF2-40B4-BE49-F238E27FC236}">
                  <a16:creationId xmlns:a16="http://schemas.microsoft.com/office/drawing/2014/main" id="{77A5F178-3C29-79B4-681A-A49EA7243AE7}"/>
                </a:ext>
              </a:extLst>
            </p:cNvPr>
            <p:cNvSpPr txBox="1"/>
            <p:nvPr/>
          </p:nvSpPr>
          <p:spPr>
            <a:xfrm>
              <a:off x="3446763" y="2829625"/>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385" name="TextBox 1384">
              <a:extLst>
                <a:ext uri="{FF2B5EF4-FFF2-40B4-BE49-F238E27FC236}">
                  <a16:creationId xmlns:a16="http://schemas.microsoft.com/office/drawing/2014/main" id="{395B0693-B28E-16C0-E6F7-442B7E723E56}"/>
                </a:ext>
              </a:extLst>
            </p:cNvPr>
            <p:cNvSpPr txBox="1"/>
            <p:nvPr/>
          </p:nvSpPr>
          <p:spPr>
            <a:xfrm>
              <a:off x="3538768" y="2889962"/>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386" name="TextBox 1385">
              <a:extLst>
                <a:ext uri="{FF2B5EF4-FFF2-40B4-BE49-F238E27FC236}">
                  <a16:creationId xmlns:a16="http://schemas.microsoft.com/office/drawing/2014/main" id="{042A44B7-0DC6-EEF9-928B-238517F08186}"/>
                </a:ext>
              </a:extLst>
            </p:cNvPr>
            <p:cNvSpPr txBox="1"/>
            <p:nvPr/>
          </p:nvSpPr>
          <p:spPr>
            <a:xfrm>
              <a:off x="3629231" y="2913134"/>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87" name="TextBox 1386">
              <a:extLst>
                <a:ext uri="{FF2B5EF4-FFF2-40B4-BE49-F238E27FC236}">
                  <a16:creationId xmlns:a16="http://schemas.microsoft.com/office/drawing/2014/main" id="{7F9FFC1F-B199-AD35-B027-A15F2988DA17}"/>
                </a:ext>
              </a:extLst>
            </p:cNvPr>
            <p:cNvSpPr txBox="1"/>
            <p:nvPr/>
          </p:nvSpPr>
          <p:spPr>
            <a:xfrm>
              <a:off x="3722182" y="2958326"/>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388" name="TextBox 1387">
              <a:extLst>
                <a:ext uri="{FF2B5EF4-FFF2-40B4-BE49-F238E27FC236}">
                  <a16:creationId xmlns:a16="http://schemas.microsoft.com/office/drawing/2014/main" id="{3090CEA3-B3E8-A17C-27F5-D89DAD6080BA}"/>
                </a:ext>
              </a:extLst>
            </p:cNvPr>
            <p:cNvSpPr txBox="1"/>
            <p:nvPr/>
          </p:nvSpPr>
          <p:spPr>
            <a:xfrm>
              <a:off x="3814315" y="3011179"/>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389" name="TextBox 1388">
              <a:extLst>
                <a:ext uri="{FF2B5EF4-FFF2-40B4-BE49-F238E27FC236}">
                  <a16:creationId xmlns:a16="http://schemas.microsoft.com/office/drawing/2014/main" id="{9CD2898A-C3F0-7ADB-98CA-B44C2EA5E1B8}"/>
                </a:ext>
              </a:extLst>
            </p:cNvPr>
            <p:cNvSpPr txBox="1"/>
            <p:nvPr/>
          </p:nvSpPr>
          <p:spPr>
            <a:xfrm>
              <a:off x="3906969" y="3066502"/>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390" name="TextBox 1389">
              <a:extLst>
                <a:ext uri="{FF2B5EF4-FFF2-40B4-BE49-F238E27FC236}">
                  <a16:creationId xmlns:a16="http://schemas.microsoft.com/office/drawing/2014/main" id="{27B3A143-48E3-A21B-11C0-AF3559CE6F9F}"/>
                </a:ext>
              </a:extLst>
            </p:cNvPr>
            <p:cNvSpPr txBox="1"/>
            <p:nvPr/>
          </p:nvSpPr>
          <p:spPr>
            <a:xfrm>
              <a:off x="3999513" y="3087218"/>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391" name="TextBox 1390">
              <a:extLst>
                <a:ext uri="{FF2B5EF4-FFF2-40B4-BE49-F238E27FC236}">
                  <a16:creationId xmlns:a16="http://schemas.microsoft.com/office/drawing/2014/main" id="{0ECC9D3D-21F8-1C86-488C-4618FBF658B6}"/>
                </a:ext>
              </a:extLst>
            </p:cNvPr>
            <p:cNvSpPr txBox="1"/>
            <p:nvPr/>
          </p:nvSpPr>
          <p:spPr>
            <a:xfrm>
              <a:off x="4096960" y="3151602"/>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392" name="TextBox 1391">
              <a:extLst>
                <a:ext uri="{FF2B5EF4-FFF2-40B4-BE49-F238E27FC236}">
                  <a16:creationId xmlns:a16="http://schemas.microsoft.com/office/drawing/2014/main" id="{F150C8B8-9B43-AFF3-ECC7-F028CC7F2E3F}"/>
                </a:ext>
              </a:extLst>
            </p:cNvPr>
            <p:cNvSpPr txBox="1"/>
            <p:nvPr/>
          </p:nvSpPr>
          <p:spPr>
            <a:xfrm>
              <a:off x="4190861" y="3152985"/>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393" name="TextBox 1392">
              <a:extLst>
                <a:ext uri="{FF2B5EF4-FFF2-40B4-BE49-F238E27FC236}">
                  <a16:creationId xmlns:a16="http://schemas.microsoft.com/office/drawing/2014/main" id="{234E193C-5938-E4F3-C833-A74FFB4B77F1}"/>
                </a:ext>
              </a:extLst>
            </p:cNvPr>
            <p:cNvSpPr txBox="1"/>
            <p:nvPr/>
          </p:nvSpPr>
          <p:spPr>
            <a:xfrm>
              <a:off x="4284223" y="3338363"/>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394" name="TextBox 1393">
              <a:extLst>
                <a:ext uri="{FF2B5EF4-FFF2-40B4-BE49-F238E27FC236}">
                  <a16:creationId xmlns:a16="http://schemas.microsoft.com/office/drawing/2014/main" id="{F20AECD2-E1D0-E054-AE89-EEA823D8ED51}"/>
                </a:ext>
              </a:extLst>
            </p:cNvPr>
            <p:cNvSpPr txBox="1"/>
            <p:nvPr/>
          </p:nvSpPr>
          <p:spPr>
            <a:xfrm>
              <a:off x="4376115" y="3368563"/>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395" name="TextBox 1394">
              <a:extLst>
                <a:ext uri="{FF2B5EF4-FFF2-40B4-BE49-F238E27FC236}">
                  <a16:creationId xmlns:a16="http://schemas.microsoft.com/office/drawing/2014/main" id="{FCE80B45-D0E4-4A18-E150-E209EA1CE262}"/>
                </a:ext>
              </a:extLst>
            </p:cNvPr>
            <p:cNvSpPr txBox="1"/>
            <p:nvPr/>
          </p:nvSpPr>
          <p:spPr>
            <a:xfrm>
              <a:off x="4468102" y="3420836"/>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396" name="TextBox 1395">
              <a:extLst>
                <a:ext uri="{FF2B5EF4-FFF2-40B4-BE49-F238E27FC236}">
                  <a16:creationId xmlns:a16="http://schemas.microsoft.com/office/drawing/2014/main" id="{D24993EB-2D80-BCA7-1431-C58C56088C9E}"/>
                </a:ext>
              </a:extLst>
            </p:cNvPr>
            <p:cNvSpPr txBox="1"/>
            <p:nvPr/>
          </p:nvSpPr>
          <p:spPr>
            <a:xfrm>
              <a:off x="4563390" y="3434121"/>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397" name="TextBox 1396">
              <a:extLst>
                <a:ext uri="{FF2B5EF4-FFF2-40B4-BE49-F238E27FC236}">
                  <a16:creationId xmlns:a16="http://schemas.microsoft.com/office/drawing/2014/main" id="{06C27AFF-4311-536F-3A15-B9360A53B295}"/>
                </a:ext>
              </a:extLst>
            </p:cNvPr>
            <p:cNvSpPr txBox="1"/>
            <p:nvPr/>
          </p:nvSpPr>
          <p:spPr>
            <a:xfrm>
              <a:off x="4655903" y="3516808"/>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398" name="TextBox 1397">
              <a:extLst>
                <a:ext uri="{FF2B5EF4-FFF2-40B4-BE49-F238E27FC236}">
                  <a16:creationId xmlns:a16="http://schemas.microsoft.com/office/drawing/2014/main" id="{7FBBC793-2359-9138-4C74-DEEA684DB0F4}"/>
                </a:ext>
              </a:extLst>
            </p:cNvPr>
            <p:cNvSpPr txBox="1"/>
            <p:nvPr/>
          </p:nvSpPr>
          <p:spPr>
            <a:xfrm>
              <a:off x="4765232" y="1282535"/>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399" name="TextBox 1398">
              <a:extLst>
                <a:ext uri="{FF2B5EF4-FFF2-40B4-BE49-F238E27FC236}">
                  <a16:creationId xmlns:a16="http://schemas.microsoft.com/office/drawing/2014/main" id="{FD10100F-C8BC-69BD-7BEF-267932277AA8}"/>
                </a:ext>
              </a:extLst>
            </p:cNvPr>
            <p:cNvSpPr txBox="1"/>
            <p:nvPr/>
          </p:nvSpPr>
          <p:spPr>
            <a:xfrm>
              <a:off x="4860061" y="1719591"/>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00" name="TextBox 1399">
              <a:extLst>
                <a:ext uri="{FF2B5EF4-FFF2-40B4-BE49-F238E27FC236}">
                  <a16:creationId xmlns:a16="http://schemas.microsoft.com/office/drawing/2014/main" id="{A89E3763-504A-EECB-1ECD-E3DF82F9A60F}"/>
                </a:ext>
              </a:extLst>
            </p:cNvPr>
            <p:cNvSpPr txBox="1"/>
            <p:nvPr/>
          </p:nvSpPr>
          <p:spPr>
            <a:xfrm>
              <a:off x="4948469" y="2008726"/>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01" name="TextBox 1400">
              <a:extLst>
                <a:ext uri="{FF2B5EF4-FFF2-40B4-BE49-F238E27FC236}">
                  <a16:creationId xmlns:a16="http://schemas.microsoft.com/office/drawing/2014/main" id="{848A03F4-EF28-FCA5-C81B-B3DF6F67BE12}"/>
                </a:ext>
              </a:extLst>
            </p:cNvPr>
            <p:cNvSpPr txBox="1"/>
            <p:nvPr/>
          </p:nvSpPr>
          <p:spPr>
            <a:xfrm>
              <a:off x="5046587" y="2030554"/>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02" name="TextBox 1401">
              <a:extLst>
                <a:ext uri="{FF2B5EF4-FFF2-40B4-BE49-F238E27FC236}">
                  <a16:creationId xmlns:a16="http://schemas.microsoft.com/office/drawing/2014/main" id="{DD304D2A-5782-DB60-2895-EA59C20CB02C}"/>
                </a:ext>
              </a:extLst>
            </p:cNvPr>
            <p:cNvSpPr txBox="1"/>
            <p:nvPr/>
          </p:nvSpPr>
          <p:spPr>
            <a:xfrm>
              <a:off x="5140572" y="2111896"/>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03" name="TextBox 1402">
              <a:extLst>
                <a:ext uri="{FF2B5EF4-FFF2-40B4-BE49-F238E27FC236}">
                  <a16:creationId xmlns:a16="http://schemas.microsoft.com/office/drawing/2014/main" id="{C9E40EA1-F619-DF31-7AB5-FA6E879F8B6C}"/>
                </a:ext>
              </a:extLst>
            </p:cNvPr>
            <p:cNvSpPr txBox="1"/>
            <p:nvPr/>
          </p:nvSpPr>
          <p:spPr>
            <a:xfrm>
              <a:off x="5233221" y="2230241"/>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04" name="TextBox 1403">
              <a:extLst>
                <a:ext uri="{FF2B5EF4-FFF2-40B4-BE49-F238E27FC236}">
                  <a16:creationId xmlns:a16="http://schemas.microsoft.com/office/drawing/2014/main" id="{119D832C-56D0-A2CC-09A1-DDA12F4A5C19}"/>
                </a:ext>
              </a:extLst>
            </p:cNvPr>
            <p:cNvSpPr txBox="1"/>
            <p:nvPr/>
          </p:nvSpPr>
          <p:spPr>
            <a:xfrm>
              <a:off x="5326565" y="2260822"/>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05" name="TextBox 1404">
              <a:extLst>
                <a:ext uri="{FF2B5EF4-FFF2-40B4-BE49-F238E27FC236}">
                  <a16:creationId xmlns:a16="http://schemas.microsoft.com/office/drawing/2014/main" id="{C879026F-5420-D05C-5C35-EEAF87FF7F89}"/>
                </a:ext>
              </a:extLst>
            </p:cNvPr>
            <p:cNvSpPr txBox="1"/>
            <p:nvPr/>
          </p:nvSpPr>
          <p:spPr>
            <a:xfrm>
              <a:off x="5421868" y="2277716"/>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06" name="TextBox 1405">
              <a:extLst>
                <a:ext uri="{FF2B5EF4-FFF2-40B4-BE49-F238E27FC236}">
                  <a16:creationId xmlns:a16="http://schemas.microsoft.com/office/drawing/2014/main" id="{8572657F-E293-B331-3963-52D8DFA1EE63}"/>
                </a:ext>
              </a:extLst>
            </p:cNvPr>
            <p:cNvSpPr txBox="1"/>
            <p:nvPr/>
          </p:nvSpPr>
          <p:spPr>
            <a:xfrm>
              <a:off x="5512605" y="2321387"/>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07" name="TextBox 1406">
              <a:extLst>
                <a:ext uri="{FF2B5EF4-FFF2-40B4-BE49-F238E27FC236}">
                  <a16:creationId xmlns:a16="http://schemas.microsoft.com/office/drawing/2014/main" id="{39D05479-8161-05C7-E956-7FD6629F68BD}"/>
                </a:ext>
              </a:extLst>
            </p:cNvPr>
            <p:cNvSpPr txBox="1"/>
            <p:nvPr/>
          </p:nvSpPr>
          <p:spPr>
            <a:xfrm>
              <a:off x="5603626" y="2338849"/>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08" name="TextBox 1407">
              <a:extLst>
                <a:ext uri="{FF2B5EF4-FFF2-40B4-BE49-F238E27FC236}">
                  <a16:creationId xmlns:a16="http://schemas.microsoft.com/office/drawing/2014/main" id="{F3EF04C1-8E94-7F28-5BC5-ACBB296148CB}"/>
                </a:ext>
              </a:extLst>
            </p:cNvPr>
            <p:cNvSpPr txBox="1"/>
            <p:nvPr/>
          </p:nvSpPr>
          <p:spPr>
            <a:xfrm>
              <a:off x="5700626" y="2477158"/>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09" name="TextBox 1408">
              <a:extLst>
                <a:ext uri="{FF2B5EF4-FFF2-40B4-BE49-F238E27FC236}">
                  <a16:creationId xmlns:a16="http://schemas.microsoft.com/office/drawing/2014/main" id="{97F03DFA-DDC7-CB9F-66FE-6760483E66EE}"/>
                </a:ext>
              </a:extLst>
            </p:cNvPr>
            <p:cNvSpPr txBox="1"/>
            <p:nvPr/>
          </p:nvSpPr>
          <p:spPr>
            <a:xfrm>
              <a:off x="5796310" y="2563258"/>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410" name="TextBox 1409">
              <a:extLst>
                <a:ext uri="{FF2B5EF4-FFF2-40B4-BE49-F238E27FC236}">
                  <a16:creationId xmlns:a16="http://schemas.microsoft.com/office/drawing/2014/main" id="{3BC9CD16-7AB0-F1EB-3DF0-1CBD347D93AC}"/>
                </a:ext>
              </a:extLst>
            </p:cNvPr>
            <p:cNvSpPr txBox="1"/>
            <p:nvPr/>
          </p:nvSpPr>
          <p:spPr>
            <a:xfrm>
              <a:off x="5892895" y="2649882"/>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11" name="TextBox 1410">
              <a:extLst>
                <a:ext uri="{FF2B5EF4-FFF2-40B4-BE49-F238E27FC236}">
                  <a16:creationId xmlns:a16="http://schemas.microsoft.com/office/drawing/2014/main" id="{96908981-20E6-71A0-052C-98AF286CCD60}"/>
                </a:ext>
              </a:extLst>
            </p:cNvPr>
            <p:cNvSpPr txBox="1"/>
            <p:nvPr/>
          </p:nvSpPr>
          <p:spPr>
            <a:xfrm>
              <a:off x="5984757" y="2657068"/>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412" name="TextBox 1411">
              <a:extLst>
                <a:ext uri="{FF2B5EF4-FFF2-40B4-BE49-F238E27FC236}">
                  <a16:creationId xmlns:a16="http://schemas.microsoft.com/office/drawing/2014/main" id="{13515085-3DEF-8891-9564-9F7CAA765056}"/>
                </a:ext>
              </a:extLst>
            </p:cNvPr>
            <p:cNvSpPr txBox="1"/>
            <p:nvPr/>
          </p:nvSpPr>
          <p:spPr>
            <a:xfrm>
              <a:off x="6082899" y="2693140"/>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413" name="TextBox 1412">
              <a:extLst>
                <a:ext uri="{FF2B5EF4-FFF2-40B4-BE49-F238E27FC236}">
                  <a16:creationId xmlns:a16="http://schemas.microsoft.com/office/drawing/2014/main" id="{97E522A8-531B-EB0A-667E-5393F373D180}"/>
                </a:ext>
              </a:extLst>
            </p:cNvPr>
            <p:cNvSpPr txBox="1"/>
            <p:nvPr/>
          </p:nvSpPr>
          <p:spPr>
            <a:xfrm>
              <a:off x="6170787" y="2719124"/>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414" name="TextBox 1413">
              <a:extLst>
                <a:ext uri="{FF2B5EF4-FFF2-40B4-BE49-F238E27FC236}">
                  <a16:creationId xmlns:a16="http://schemas.microsoft.com/office/drawing/2014/main" id="{9318736C-1499-A49C-FEC6-1073D14CA4D6}"/>
                </a:ext>
              </a:extLst>
            </p:cNvPr>
            <p:cNvSpPr txBox="1"/>
            <p:nvPr/>
          </p:nvSpPr>
          <p:spPr>
            <a:xfrm>
              <a:off x="6266163" y="2753335"/>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PD</a:t>
              </a:r>
            </a:p>
          </p:txBody>
        </p:sp>
        <p:sp>
          <p:nvSpPr>
            <p:cNvPr id="1415" name="TextBox 1414">
              <a:extLst>
                <a:ext uri="{FF2B5EF4-FFF2-40B4-BE49-F238E27FC236}">
                  <a16:creationId xmlns:a16="http://schemas.microsoft.com/office/drawing/2014/main" id="{B2735C67-E709-8379-BA12-EFD8D6F4D641}"/>
                </a:ext>
              </a:extLst>
            </p:cNvPr>
            <p:cNvSpPr txBox="1"/>
            <p:nvPr/>
          </p:nvSpPr>
          <p:spPr>
            <a:xfrm>
              <a:off x="6546033" y="2949366"/>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416" name="TextBox 1415">
              <a:extLst>
                <a:ext uri="{FF2B5EF4-FFF2-40B4-BE49-F238E27FC236}">
                  <a16:creationId xmlns:a16="http://schemas.microsoft.com/office/drawing/2014/main" id="{B7C86EE7-55E8-806E-D2A3-81661C5615AF}"/>
                </a:ext>
              </a:extLst>
            </p:cNvPr>
            <p:cNvSpPr txBox="1"/>
            <p:nvPr/>
          </p:nvSpPr>
          <p:spPr>
            <a:xfrm>
              <a:off x="6637670" y="3046682"/>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417" name="TextBox 1416">
              <a:extLst>
                <a:ext uri="{FF2B5EF4-FFF2-40B4-BE49-F238E27FC236}">
                  <a16:creationId xmlns:a16="http://schemas.microsoft.com/office/drawing/2014/main" id="{9A7E226F-8C17-7D04-2AF9-A21C6F64F711}"/>
                </a:ext>
              </a:extLst>
            </p:cNvPr>
            <p:cNvSpPr txBox="1"/>
            <p:nvPr/>
          </p:nvSpPr>
          <p:spPr>
            <a:xfrm>
              <a:off x="6733434" y="3166945"/>
              <a:ext cx="74070" cy="45823"/>
            </a:xfrm>
            <a:prstGeom prst="rect">
              <a:avLst/>
            </a:prstGeom>
            <a:noFill/>
          </p:spPr>
          <p:txBody>
            <a:bodyPr wrap="square" lIns="0" tIns="0" rIns="0" bIns="0" rtlCol="0">
              <a:spAutoFit/>
            </a:bodyPr>
            <a:lstStyle/>
            <a:p>
              <a:pPr algn="ctr" defTabSz="1219170">
                <a:defRPr/>
              </a:pPr>
              <a:r>
                <a:rPr lang="en-GB" sz="400" spc="-53" dirty="0">
                  <a:solidFill>
                    <a:schemeClr val="accent6"/>
                  </a:solidFill>
                  <a:latin typeface="Arial" panose="020B0604020202020204"/>
                </a:rPr>
                <a:t>PR</a:t>
              </a:r>
            </a:p>
          </p:txBody>
        </p:sp>
        <p:sp>
          <p:nvSpPr>
            <p:cNvPr id="1418" name="TextBox 1417">
              <a:extLst>
                <a:ext uri="{FF2B5EF4-FFF2-40B4-BE49-F238E27FC236}">
                  <a16:creationId xmlns:a16="http://schemas.microsoft.com/office/drawing/2014/main" id="{226603C1-B7A3-4A49-2CCD-CBFCECB9506E}"/>
                </a:ext>
              </a:extLst>
            </p:cNvPr>
            <p:cNvSpPr txBox="1"/>
            <p:nvPr/>
          </p:nvSpPr>
          <p:spPr>
            <a:xfrm>
              <a:off x="6828096" y="3228716"/>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sp>
          <p:nvSpPr>
            <p:cNvPr id="1419" name="TextBox 1418">
              <a:extLst>
                <a:ext uri="{FF2B5EF4-FFF2-40B4-BE49-F238E27FC236}">
                  <a16:creationId xmlns:a16="http://schemas.microsoft.com/office/drawing/2014/main" id="{961768CA-F4DC-8B76-CE8F-EBA1E1543849}"/>
                </a:ext>
              </a:extLst>
            </p:cNvPr>
            <p:cNvSpPr txBox="1"/>
            <p:nvPr/>
          </p:nvSpPr>
          <p:spPr>
            <a:xfrm>
              <a:off x="6918598" y="3272030"/>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PR</a:t>
              </a:r>
            </a:p>
          </p:txBody>
        </p:sp>
        <p:grpSp>
          <p:nvGrpSpPr>
            <p:cNvPr id="1427" name="Group 1426">
              <a:extLst>
                <a:ext uri="{FF2B5EF4-FFF2-40B4-BE49-F238E27FC236}">
                  <a16:creationId xmlns:a16="http://schemas.microsoft.com/office/drawing/2014/main" id="{5CCD9748-089E-8563-59DD-68BD56292D5B}"/>
                </a:ext>
              </a:extLst>
            </p:cNvPr>
            <p:cNvGrpSpPr/>
            <p:nvPr/>
          </p:nvGrpSpPr>
          <p:grpSpPr>
            <a:xfrm>
              <a:off x="1807534" y="3607019"/>
              <a:ext cx="722504" cy="160382"/>
              <a:chOff x="2667003" y="2165102"/>
              <a:chExt cx="400523" cy="169625"/>
            </a:xfrm>
          </p:grpSpPr>
          <p:sp>
            <p:nvSpPr>
              <p:cNvPr id="1428" name="TextBox 1427">
                <a:extLst>
                  <a:ext uri="{FF2B5EF4-FFF2-40B4-BE49-F238E27FC236}">
                    <a16:creationId xmlns:a16="http://schemas.microsoft.com/office/drawing/2014/main" id="{FBE958FC-CB86-C199-2663-A4714B1ABEF1}"/>
                  </a:ext>
                </a:extLst>
              </p:cNvPr>
              <p:cNvSpPr txBox="1"/>
              <p:nvPr/>
            </p:nvSpPr>
            <p:spPr>
              <a:xfrm>
                <a:off x="2734265" y="2165102"/>
                <a:ext cx="333261" cy="169625"/>
              </a:xfrm>
              <a:prstGeom prst="rect">
                <a:avLst/>
              </a:prstGeom>
              <a:noFill/>
            </p:spPr>
            <p:txBody>
              <a:bodyPr wrap="square" lIns="0" tIns="0" rIns="0" bIns="0" rtlCol="0">
                <a:spAutoFit/>
              </a:bodyPr>
              <a:lstStyle/>
              <a:p>
                <a:pPr defTabSz="1219170">
                  <a:defRPr/>
                </a:pPr>
                <a:r>
                  <a:rPr lang="en-GB" sz="1400" dirty="0">
                    <a:solidFill>
                      <a:schemeClr val="accent6"/>
                    </a:solidFill>
                    <a:latin typeface="Arial" panose="020B0604020202020204"/>
                  </a:rPr>
                  <a:t>Ongoing</a:t>
                </a:r>
              </a:p>
            </p:txBody>
          </p:sp>
          <p:sp>
            <p:nvSpPr>
              <p:cNvPr id="1429" name="Freeform: Shape 1428">
                <a:extLst>
                  <a:ext uri="{FF2B5EF4-FFF2-40B4-BE49-F238E27FC236}">
                    <a16:creationId xmlns:a16="http://schemas.microsoft.com/office/drawing/2014/main" id="{42341891-AA27-2C2A-2F44-73A297C3FDF7}"/>
                  </a:ext>
                </a:extLst>
              </p:cNvPr>
              <p:cNvSpPr/>
              <p:nvPr/>
            </p:nvSpPr>
            <p:spPr>
              <a:xfrm>
                <a:off x="2667003" y="2193561"/>
                <a:ext cx="42646" cy="74875"/>
              </a:xfrm>
              <a:custGeom>
                <a:avLst/>
                <a:gdLst>
                  <a:gd name="connsiteX0" fmla="*/ 41446 w 82260"/>
                  <a:gd name="connsiteY0" fmla="*/ 128045 h 127904"/>
                  <a:gd name="connsiteX1" fmla="*/ 252 w 82260"/>
                  <a:gd name="connsiteY1" fmla="*/ 64093 h 127904"/>
                  <a:gd name="connsiteX2" fmla="*/ 41446 w 82260"/>
                  <a:gd name="connsiteY2" fmla="*/ 140 h 127904"/>
                  <a:gd name="connsiteX3" fmla="*/ 82513 w 82260"/>
                  <a:gd name="connsiteY3" fmla="*/ 64093 h 127904"/>
                  <a:gd name="connsiteX4" fmla="*/ 41446 w 82260"/>
                  <a:gd name="connsiteY4" fmla="*/ 128045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446" y="128045"/>
                    </a:moveTo>
                    <a:lnTo>
                      <a:pt x="252" y="64093"/>
                    </a:lnTo>
                    <a:lnTo>
                      <a:pt x="41446" y="140"/>
                    </a:lnTo>
                    <a:lnTo>
                      <a:pt x="82513" y="64093"/>
                    </a:lnTo>
                    <a:lnTo>
                      <a:pt x="41446" y="128045"/>
                    </a:lnTo>
                    <a:close/>
                  </a:path>
                </a:pathLst>
              </a:custGeom>
              <a:solidFill>
                <a:srgbClr val="ED7D31"/>
              </a:solidFill>
              <a:ln w="12712" cap="flat">
                <a:noFill/>
                <a:prstDash val="solid"/>
                <a:miter/>
              </a:ln>
            </p:spPr>
            <p:txBody>
              <a:bodyPr rtlCol="0" anchor="ctr"/>
              <a:lstStyle/>
              <a:p>
                <a:pPr defTabSz="1219170">
                  <a:defRPr/>
                </a:pPr>
                <a:endParaRPr lang="en-GB" sz="1400">
                  <a:solidFill>
                    <a:schemeClr val="accent6"/>
                  </a:solidFill>
                  <a:latin typeface="Arial" panose="020B0604020202020204"/>
                </a:endParaRPr>
              </a:p>
            </p:txBody>
          </p:sp>
        </p:grpSp>
        <p:cxnSp>
          <p:nvCxnSpPr>
            <p:cNvPr id="1430" name="Straight Connector 1429">
              <a:extLst>
                <a:ext uri="{FF2B5EF4-FFF2-40B4-BE49-F238E27FC236}">
                  <a16:creationId xmlns:a16="http://schemas.microsoft.com/office/drawing/2014/main" id="{54B7E1A7-93C9-4409-8259-C7066A8FAC0F}"/>
                </a:ext>
              </a:extLst>
            </p:cNvPr>
            <p:cNvCxnSpPr>
              <a:cxnSpLocks/>
            </p:cNvCxnSpPr>
            <p:nvPr/>
          </p:nvCxnSpPr>
          <p:spPr>
            <a:xfrm>
              <a:off x="1683001" y="3732545"/>
              <a:ext cx="55140" cy="0"/>
            </a:xfrm>
            <a:prstGeom prst="line">
              <a:avLst/>
            </a:prstGeom>
            <a:noFill/>
            <a:ln w="12700" cap="flat" cmpd="sng" algn="ctr">
              <a:solidFill>
                <a:srgbClr val="FDC027"/>
              </a:solidFill>
              <a:prstDash val="solid"/>
              <a:miter lim="800000"/>
            </a:ln>
            <a:effectLst/>
          </p:spPr>
        </p:cxnSp>
        <p:sp>
          <p:nvSpPr>
            <p:cNvPr id="1431" name="TextBox 1430">
              <a:extLst>
                <a:ext uri="{FF2B5EF4-FFF2-40B4-BE49-F238E27FC236}">
                  <a16:creationId xmlns:a16="http://schemas.microsoft.com/office/drawing/2014/main" id="{E1BE9FEC-5600-842F-530B-2B5C1556D2FC}"/>
                </a:ext>
              </a:extLst>
            </p:cNvPr>
            <p:cNvSpPr txBox="1"/>
            <p:nvPr/>
          </p:nvSpPr>
          <p:spPr>
            <a:xfrm>
              <a:off x="6360554" y="2901350"/>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432" name="TextBox 1431">
              <a:extLst>
                <a:ext uri="{FF2B5EF4-FFF2-40B4-BE49-F238E27FC236}">
                  <a16:creationId xmlns:a16="http://schemas.microsoft.com/office/drawing/2014/main" id="{3A4EFC3F-F176-7FD8-251E-C651753960B5}"/>
                </a:ext>
              </a:extLst>
            </p:cNvPr>
            <p:cNvSpPr txBox="1"/>
            <p:nvPr/>
          </p:nvSpPr>
          <p:spPr>
            <a:xfrm>
              <a:off x="6452742" y="2913294"/>
              <a:ext cx="74070" cy="45823"/>
            </a:xfrm>
            <a:prstGeom prst="rect">
              <a:avLst/>
            </a:prstGeom>
            <a:noFill/>
          </p:spPr>
          <p:txBody>
            <a:bodyPr wrap="square" lIns="0" tIns="0" rIns="0" bIns="0" rtlCol="0">
              <a:spAutoFit/>
            </a:bodyPr>
            <a:lstStyle/>
            <a:p>
              <a:pPr algn="ctr" defTabSz="1219170">
                <a:defRPr/>
              </a:pPr>
              <a:r>
                <a:rPr lang="en-GB" sz="400" spc="-53">
                  <a:solidFill>
                    <a:schemeClr val="accent6"/>
                  </a:solidFill>
                  <a:latin typeface="Arial" panose="020B0604020202020204"/>
                </a:rPr>
                <a:t>SD</a:t>
              </a:r>
            </a:p>
          </p:txBody>
        </p:sp>
        <p:sp>
          <p:nvSpPr>
            <p:cNvPr id="1433" name="Freeform: Shape 1432">
              <a:extLst>
                <a:ext uri="{FF2B5EF4-FFF2-40B4-BE49-F238E27FC236}">
                  <a16:creationId xmlns:a16="http://schemas.microsoft.com/office/drawing/2014/main" id="{EC5D10A8-A234-F207-5803-EDB844DB534E}"/>
                </a:ext>
              </a:extLst>
            </p:cNvPr>
            <p:cNvSpPr/>
            <p:nvPr/>
          </p:nvSpPr>
          <p:spPr>
            <a:xfrm>
              <a:off x="3166402" y="2642966"/>
              <a:ext cx="69900" cy="72142"/>
            </a:xfrm>
            <a:custGeom>
              <a:avLst/>
              <a:gdLst>
                <a:gd name="connsiteX0" fmla="*/ 41082 w 81775"/>
                <a:gd name="connsiteY0" fmla="*/ 127332 h 127150"/>
                <a:gd name="connsiteX1" fmla="*/ 131 w 81775"/>
                <a:gd name="connsiteY1" fmla="*/ 63757 h 127150"/>
                <a:gd name="connsiteX2" fmla="*/ 41082 w 81775"/>
                <a:gd name="connsiteY2" fmla="*/ 182 h 127150"/>
                <a:gd name="connsiteX3" fmla="*/ 81906 w 81775"/>
                <a:gd name="connsiteY3" fmla="*/ 63757 h 127150"/>
                <a:gd name="connsiteX4" fmla="*/ 41082 w 81775"/>
                <a:gd name="connsiteY4" fmla="*/ 127332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082" y="127332"/>
                  </a:moveTo>
                  <a:lnTo>
                    <a:pt x="131" y="63757"/>
                  </a:lnTo>
                  <a:lnTo>
                    <a:pt x="41082" y="182"/>
                  </a:lnTo>
                  <a:lnTo>
                    <a:pt x="81906" y="63757"/>
                  </a:lnTo>
                  <a:lnTo>
                    <a:pt x="41082" y="127332"/>
                  </a:lnTo>
                  <a:close/>
                </a:path>
              </a:pathLst>
            </a:custGeom>
            <a:solidFill>
              <a:srgbClr val="ED7D31"/>
            </a:solidFill>
            <a:ln w="12635"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grpSp>
      <p:sp>
        <p:nvSpPr>
          <p:cNvPr id="1435" name="TextBox 1434">
            <a:extLst>
              <a:ext uri="{FF2B5EF4-FFF2-40B4-BE49-F238E27FC236}">
                <a16:creationId xmlns:a16="http://schemas.microsoft.com/office/drawing/2014/main" id="{932FA2E0-321C-D0D2-E5D4-D87D51F693BD}"/>
              </a:ext>
            </a:extLst>
          </p:cNvPr>
          <p:cNvSpPr txBox="1"/>
          <p:nvPr/>
        </p:nvSpPr>
        <p:spPr>
          <a:xfrm>
            <a:off x="1728140" y="4850674"/>
            <a:ext cx="519168" cy="246221"/>
          </a:xfrm>
          <a:prstGeom prst="rect">
            <a:avLst/>
          </a:prstGeom>
          <a:noFill/>
        </p:spPr>
        <p:txBody>
          <a:bodyPr wrap="square" lIns="0" tIns="0" rIns="48000" bIns="0" rtlCol="0">
            <a:spAutoFit/>
          </a:bodyPr>
          <a:lstStyle/>
          <a:p>
            <a:pPr algn="r" defTabSz="1219170">
              <a:defRPr/>
            </a:pPr>
            <a:r>
              <a:rPr lang="en-GB" sz="1600" dirty="0">
                <a:solidFill>
                  <a:schemeClr val="accent6"/>
                </a:solidFill>
                <a:latin typeface="Arial" panose="020B0604020202020204"/>
              </a:rPr>
              <a:t>-100</a:t>
            </a:r>
          </a:p>
        </p:txBody>
      </p:sp>
      <p:graphicFrame>
        <p:nvGraphicFramePr>
          <p:cNvPr id="1437" name="Table 1436">
            <a:extLst>
              <a:ext uri="{FF2B5EF4-FFF2-40B4-BE49-F238E27FC236}">
                <a16:creationId xmlns:a16="http://schemas.microsoft.com/office/drawing/2014/main" id="{48E3ED07-7076-7E03-B5FD-1BEB2D6E6B06}"/>
              </a:ext>
            </a:extLst>
          </p:cNvPr>
          <p:cNvGraphicFramePr>
            <a:graphicFrameLocks noGrp="1"/>
          </p:cNvGraphicFramePr>
          <p:nvPr/>
        </p:nvGraphicFramePr>
        <p:xfrm>
          <a:off x="9183884" y="993399"/>
          <a:ext cx="2717179" cy="2303280"/>
        </p:xfrm>
        <a:graphic>
          <a:graphicData uri="http://schemas.openxmlformats.org/drawingml/2006/table">
            <a:tbl>
              <a:tblPr firstRow="1" bandRow="1">
                <a:tableStyleId>{B301B821-A1FF-4177-AEE7-76D212191A09}</a:tableStyleId>
              </a:tblPr>
              <a:tblGrid>
                <a:gridCol w="710667">
                  <a:extLst>
                    <a:ext uri="{9D8B030D-6E8A-4147-A177-3AD203B41FA5}">
                      <a16:colId xmlns:a16="http://schemas.microsoft.com/office/drawing/2014/main" val="699005756"/>
                    </a:ext>
                  </a:extLst>
                </a:gridCol>
                <a:gridCol w="1003256">
                  <a:extLst>
                    <a:ext uri="{9D8B030D-6E8A-4147-A177-3AD203B41FA5}">
                      <a16:colId xmlns:a16="http://schemas.microsoft.com/office/drawing/2014/main" val="2581331232"/>
                    </a:ext>
                  </a:extLst>
                </a:gridCol>
                <a:gridCol w="1003256">
                  <a:extLst>
                    <a:ext uri="{9D8B030D-6E8A-4147-A177-3AD203B41FA5}">
                      <a16:colId xmlns:a16="http://schemas.microsoft.com/office/drawing/2014/main" val="3263579364"/>
                    </a:ext>
                  </a:extLst>
                </a:gridCol>
              </a:tblGrid>
              <a:tr h="68808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GB" sz="1400" b="1" dirty="0">
                          <a:latin typeface="DIN 2014"/>
                        </a:rPr>
                        <a:t>n, (%)</a:t>
                      </a:r>
                      <a:endParaRPr lang="en-GB" sz="1400" b="1">
                        <a:latin typeface="DIN 2014"/>
                        <a:cs typeface="Arial"/>
                      </a:endParaRPr>
                    </a:p>
                  </a:txBody>
                  <a:tcPr marL="24000" marR="24000" marT="24000" marB="24000" anchor="ctr"/>
                </a:tc>
                <a:tc>
                  <a:txBody>
                    <a:bodyPr/>
                    <a:lstStyle/>
                    <a:p>
                      <a:pPr algn="ctr"/>
                      <a:r>
                        <a:rPr lang="en-GB" sz="1400" b="1" dirty="0">
                          <a:latin typeface="DIN 2014"/>
                        </a:rPr>
                        <a:t>SCLC</a:t>
                      </a:r>
                    </a:p>
                    <a:p>
                      <a:pPr algn="ctr"/>
                      <a:r>
                        <a:rPr lang="en-GB" sz="1400" b="1" dirty="0">
                          <a:latin typeface="DIN 2014"/>
                        </a:rPr>
                        <a:t>(n=39; 100%)*</a:t>
                      </a:r>
                      <a:endParaRPr lang="en-GB" sz="1400" b="1">
                        <a:latin typeface="DIN 2014"/>
                        <a:cs typeface="Arial"/>
                      </a:endParaRPr>
                    </a:p>
                  </a:txBody>
                  <a:tcPr marL="24000" marR="24000" marT="24000" marB="24000" anchor="ctr"/>
                </a:tc>
                <a:tc>
                  <a:txBody>
                    <a:bodyPr/>
                    <a:lstStyle/>
                    <a:p>
                      <a:pPr algn="ctr"/>
                      <a:r>
                        <a:rPr lang="en-GB" sz="1400" b="1" err="1">
                          <a:latin typeface="DIN 2014"/>
                        </a:rPr>
                        <a:t>epNEC</a:t>
                      </a:r>
                      <a:endParaRPr lang="en-GB" sz="1400" b="1">
                        <a:latin typeface="DIN 2014"/>
                      </a:endParaRPr>
                    </a:p>
                    <a:p>
                      <a:pPr algn="ctr"/>
                      <a:r>
                        <a:rPr lang="en-GB" sz="1400" b="1" dirty="0">
                          <a:latin typeface="DIN 2014"/>
                        </a:rPr>
                        <a:t>(n=27; 100%)*</a:t>
                      </a:r>
                      <a:endParaRPr lang="en-GB" sz="1400" b="1">
                        <a:latin typeface="DIN 2014"/>
                        <a:cs typeface="Arial"/>
                      </a:endParaRPr>
                    </a:p>
                  </a:txBody>
                  <a:tcPr marL="24000" marR="24000" marT="24000" marB="24000" anchor="ctr"/>
                </a:tc>
                <a:extLst>
                  <a:ext uri="{0D108BD9-81ED-4DB2-BD59-A6C34878D82A}">
                    <a16:rowId xmlns:a16="http://schemas.microsoft.com/office/drawing/2014/main" val="1116797402"/>
                  </a:ext>
                </a:extLst>
              </a:tr>
              <a:tr h="338460">
                <a:tc>
                  <a:txBody>
                    <a:bodyPr/>
                    <a:lstStyle>
                      <a:lvl1pPr marL="0" algn="l" defTabSz="1728088" rtl="0" eaLnBrk="1" latinLnBrk="0" hangingPunct="1">
                        <a:defRPr sz="3415" kern="1200">
                          <a:solidFill>
                            <a:schemeClr val="dk1"/>
                          </a:solidFill>
                          <a:latin typeface="Arial"/>
                        </a:defRPr>
                      </a:lvl1pPr>
                      <a:lvl2pPr marL="864045" algn="l" defTabSz="1728088" rtl="0" eaLnBrk="1" latinLnBrk="0" hangingPunct="1">
                        <a:defRPr sz="3415" kern="1200">
                          <a:solidFill>
                            <a:schemeClr val="dk1"/>
                          </a:solidFill>
                          <a:latin typeface="Arial"/>
                        </a:defRPr>
                      </a:lvl2pPr>
                      <a:lvl3pPr marL="1728088" algn="l" defTabSz="1728088" rtl="0" eaLnBrk="1" latinLnBrk="0" hangingPunct="1">
                        <a:defRPr sz="3415" kern="1200">
                          <a:solidFill>
                            <a:schemeClr val="dk1"/>
                          </a:solidFill>
                          <a:latin typeface="Arial"/>
                        </a:defRPr>
                      </a:lvl3pPr>
                      <a:lvl4pPr marL="2592133" algn="l" defTabSz="1728088" rtl="0" eaLnBrk="1" latinLnBrk="0" hangingPunct="1">
                        <a:defRPr sz="3415" kern="1200">
                          <a:solidFill>
                            <a:schemeClr val="dk1"/>
                          </a:solidFill>
                          <a:latin typeface="Arial"/>
                        </a:defRPr>
                      </a:lvl4pPr>
                      <a:lvl5pPr marL="3456177" algn="l" defTabSz="1728088" rtl="0" eaLnBrk="1" latinLnBrk="0" hangingPunct="1">
                        <a:defRPr sz="3415" kern="1200">
                          <a:solidFill>
                            <a:schemeClr val="dk1"/>
                          </a:solidFill>
                          <a:latin typeface="Arial"/>
                        </a:defRPr>
                      </a:lvl5pPr>
                      <a:lvl6pPr marL="4320221" algn="l" defTabSz="1728088" rtl="0" eaLnBrk="1" latinLnBrk="0" hangingPunct="1">
                        <a:defRPr sz="3415" kern="1200">
                          <a:solidFill>
                            <a:schemeClr val="dk1"/>
                          </a:solidFill>
                          <a:latin typeface="Arial"/>
                        </a:defRPr>
                      </a:lvl6pPr>
                      <a:lvl7pPr marL="5184266" algn="l" defTabSz="1728088" rtl="0" eaLnBrk="1" latinLnBrk="0" hangingPunct="1">
                        <a:defRPr sz="3415" kern="1200">
                          <a:solidFill>
                            <a:schemeClr val="dk1"/>
                          </a:solidFill>
                          <a:latin typeface="Arial"/>
                        </a:defRPr>
                      </a:lvl7pPr>
                      <a:lvl8pPr marL="6048310" algn="l" defTabSz="1728088" rtl="0" eaLnBrk="1" latinLnBrk="0" hangingPunct="1">
                        <a:defRPr sz="3415" kern="1200">
                          <a:solidFill>
                            <a:schemeClr val="dk1"/>
                          </a:solidFill>
                          <a:latin typeface="Arial"/>
                        </a:defRPr>
                      </a:lvl8pPr>
                      <a:lvl9pPr marL="6912354" algn="l" defTabSz="1728088" rtl="0" eaLnBrk="1" latinLnBrk="0" hangingPunct="1">
                        <a:defRPr sz="3415" kern="1200">
                          <a:solidFill>
                            <a:schemeClr val="dk1"/>
                          </a:solidFill>
                          <a:latin typeface="Arial"/>
                        </a:defRPr>
                      </a:lvl9pPr>
                    </a:lstStyle>
                    <a:p>
                      <a:pPr marL="43180" marR="0" indent="-42545">
                        <a:lnSpc>
                          <a:spcPct val="100000"/>
                        </a:lnSpc>
                        <a:spcBef>
                          <a:spcPts val="0"/>
                        </a:spcBef>
                        <a:spcAft>
                          <a:spcPts val="0"/>
                        </a:spcAft>
                      </a:pPr>
                      <a:r>
                        <a:rPr lang="en-US" sz="1400" baseline="0" dirty="0">
                          <a:solidFill>
                            <a:schemeClr val="tx1"/>
                          </a:solidFill>
                          <a:effectLst/>
                          <a:latin typeface="DIN 2014"/>
                        </a:rPr>
                        <a:t>PR</a:t>
                      </a:r>
                      <a:endParaRPr lang="en-US" sz="1400" baseline="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400" dirty="0">
                          <a:solidFill>
                            <a:schemeClr val="tx1"/>
                          </a:solidFill>
                          <a:effectLst/>
                          <a:latin typeface="DIN 2014"/>
                        </a:rPr>
                        <a:t>10 (26)</a:t>
                      </a:r>
                      <a:endParaRPr lang="en-US" sz="14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400" dirty="0">
                          <a:solidFill>
                            <a:schemeClr val="tx1"/>
                          </a:solidFill>
                          <a:effectLst/>
                          <a:latin typeface="DIN 2014"/>
                        </a:rPr>
                        <a:t>5 (19)</a:t>
                      </a:r>
                      <a:endParaRPr lang="en-US" sz="140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3344751091"/>
                  </a:ext>
                </a:extLst>
              </a:tr>
              <a:tr h="338460">
                <a:tc>
                  <a:txBody>
                    <a:bodyPr/>
                    <a:lstStyle/>
                    <a:p>
                      <a:pPr marL="43180" marR="0" indent="-42545" algn="l">
                        <a:lnSpc>
                          <a:spcPct val="100000"/>
                        </a:lnSpc>
                        <a:spcBef>
                          <a:spcPts val="0"/>
                        </a:spcBef>
                        <a:spcAft>
                          <a:spcPts val="0"/>
                        </a:spcAft>
                      </a:pPr>
                      <a:r>
                        <a:rPr lang="en-US" sz="1400" b="0" dirty="0">
                          <a:solidFill>
                            <a:schemeClr val="tx1"/>
                          </a:solidFill>
                          <a:effectLst/>
                          <a:latin typeface="DIN 2014"/>
                        </a:rPr>
                        <a:t>SD</a:t>
                      </a:r>
                      <a:endParaRPr lang="en-US" sz="1400" b="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400" b="0" dirty="0">
                          <a:solidFill>
                            <a:schemeClr val="tx1"/>
                          </a:solidFill>
                          <a:effectLst/>
                          <a:latin typeface="DIN 2014"/>
                        </a:rPr>
                        <a:t>10 (26)</a:t>
                      </a:r>
                      <a:endParaRPr lang="en-US" sz="1400" b="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400" b="0" dirty="0">
                          <a:solidFill>
                            <a:schemeClr val="tx1"/>
                          </a:solidFill>
                          <a:effectLst/>
                          <a:latin typeface="DIN 2014"/>
                        </a:rPr>
                        <a:t>7 (26)</a:t>
                      </a:r>
                      <a:endParaRPr lang="en-US" sz="1400" b="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3416189854"/>
                  </a:ext>
                </a:extLst>
              </a:tr>
              <a:tr h="338460">
                <a:tc>
                  <a:txBody>
                    <a:bodyPr/>
                    <a:lstStyle/>
                    <a:p>
                      <a:pPr marL="43180" marR="0" indent="-42545" algn="l">
                        <a:lnSpc>
                          <a:spcPct val="100000"/>
                        </a:lnSpc>
                        <a:spcBef>
                          <a:spcPts val="0"/>
                        </a:spcBef>
                        <a:spcAft>
                          <a:spcPts val="0"/>
                        </a:spcAft>
                      </a:pPr>
                      <a:r>
                        <a:rPr lang="en-US" sz="1400" dirty="0">
                          <a:solidFill>
                            <a:schemeClr val="tx1"/>
                          </a:solidFill>
                          <a:effectLst/>
                          <a:latin typeface="DIN 2014"/>
                        </a:rPr>
                        <a:t>PD</a:t>
                      </a:r>
                      <a:endParaRPr lang="en-US" sz="14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400" dirty="0">
                          <a:solidFill>
                            <a:schemeClr val="tx1"/>
                          </a:solidFill>
                          <a:effectLst/>
                          <a:latin typeface="DIN 2014"/>
                        </a:rPr>
                        <a:t>12 (31)</a:t>
                      </a:r>
                      <a:endParaRPr lang="en-US" sz="14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400" dirty="0">
                          <a:solidFill>
                            <a:schemeClr val="tx1"/>
                          </a:solidFill>
                          <a:effectLst/>
                          <a:latin typeface="DIN 2014"/>
                        </a:rPr>
                        <a:t>13 (48)</a:t>
                      </a:r>
                      <a:endParaRPr lang="en-US" sz="140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3377374132"/>
                  </a:ext>
                </a:extLst>
              </a:tr>
              <a:tr h="338460">
                <a:tc>
                  <a:txBody>
                    <a:bodyPr/>
                    <a:lstStyle/>
                    <a:p>
                      <a:pPr marL="43180" marR="0" indent="-42545" algn="l">
                        <a:lnSpc>
                          <a:spcPct val="100000"/>
                        </a:lnSpc>
                        <a:spcBef>
                          <a:spcPts val="0"/>
                        </a:spcBef>
                        <a:spcAft>
                          <a:spcPts val="0"/>
                        </a:spcAft>
                      </a:pPr>
                      <a:r>
                        <a:rPr lang="en-US" sz="1400" baseline="0" dirty="0">
                          <a:solidFill>
                            <a:schemeClr val="tx1"/>
                          </a:solidFill>
                          <a:effectLst/>
                          <a:latin typeface="DIN 2014"/>
                        </a:rPr>
                        <a:t>DCR</a:t>
                      </a:r>
                      <a:endParaRPr lang="en-US" sz="1400" baseline="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400" baseline="0" dirty="0">
                          <a:solidFill>
                            <a:schemeClr val="tx1"/>
                          </a:solidFill>
                          <a:effectLst/>
                          <a:latin typeface="DIN 2014"/>
                        </a:rPr>
                        <a:t>20 (51)</a:t>
                      </a:r>
                      <a:endParaRPr lang="en-US" sz="1400" baseline="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400" baseline="0" dirty="0">
                          <a:solidFill>
                            <a:schemeClr val="tx1"/>
                          </a:solidFill>
                          <a:effectLst/>
                          <a:latin typeface="DIN 2014"/>
                        </a:rPr>
                        <a:t>12 (44)</a:t>
                      </a:r>
                      <a:endParaRPr lang="en-US" sz="1400" baseline="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3458183705"/>
                  </a:ext>
                </a:extLst>
              </a:tr>
              <a:tr h="261360">
                <a:tc>
                  <a:txBody>
                    <a:bodyPr/>
                    <a:lstStyle/>
                    <a:p>
                      <a:pPr marL="43180" marR="0" indent="-42545" algn="l">
                        <a:lnSpc>
                          <a:spcPct val="100000"/>
                        </a:lnSpc>
                        <a:spcBef>
                          <a:spcPts val="0"/>
                        </a:spcBef>
                        <a:spcAft>
                          <a:spcPts val="0"/>
                        </a:spcAft>
                      </a:pPr>
                      <a:r>
                        <a:rPr lang="en-US" sz="1400" dirty="0">
                          <a:solidFill>
                            <a:schemeClr val="tx1"/>
                          </a:solidFill>
                          <a:effectLst/>
                          <a:latin typeface="DIN 2014"/>
                        </a:rPr>
                        <a:t>NE</a:t>
                      </a:r>
                      <a:r>
                        <a:rPr lang="en-US" sz="1400" baseline="30000" dirty="0">
                          <a:solidFill>
                            <a:schemeClr val="tx1"/>
                          </a:solidFill>
                          <a:effectLst/>
                          <a:latin typeface="DIN 2014"/>
                        </a:rPr>
                        <a:t>†</a:t>
                      </a:r>
                      <a:endParaRPr lang="en-US" sz="1400" baseline="300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400" dirty="0">
                          <a:solidFill>
                            <a:schemeClr val="tx1"/>
                          </a:solidFill>
                          <a:effectLst/>
                          <a:latin typeface="DIN 2014"/>
                        </a:rPr>
                        <a:t>7 (18)</a:t>
                      </a:r>
                      <a:endParaRPr lang="en-US" sz="1400">
                        <a:solidFill>
                          <a:schemeClr val="tx1"/>
                        </a:solidFill>
                        <a:effectLst/>
                        <a:latin typeface="DIN 2014"/>
                        <a:ea typeface="Times New Roman" panose="02020603050405020304" pitchFamily="18" charset="0"/>
                        <a:cs typeface="Times New Roman"/>
                      </a:endParaRPr>
                    </a:p>
                  </a:txBody>
                  <a:tcPr marL="24000" marR="24000" marT="24000" marB="24000" anchor="ctr"/>
                </a:tc>
                <a:tc>
                  <a:txBody>
                    <a:bodyPr/>
                    <a:lstStyle/>
                    <a:p>
                      <a:pPr marL="42545" marR="0" indent="-42545" algn="ctr">
                        <a:lnSpc>
                          <a:spcPct val="100000"/>
                        </a:lnSpc>
                        <a:spcBef>
                          <a:spcPts val="0"/>
                        </a:spcBef>
                        <a:spcAft>
                          <a:spcPts val="0"/>
                        </a:spcAft>
                      </a:pPr>
                      <a:r>
                        <a:rPr lang="en-US" sz="1400" dirty="0">
                          <a:solidFill>
                            <a:schemeClr val="tx1"/>
                          </a:solidFill>
                          <a:effectLst/>
                          <a:latin typeface="DIN 2014"/>
                        </a:rPr>
                        <a:t>2 (7)</a:t>
                      </a:r>
                      <a:endParaRPr lang="en-US" sz="1400">
                        <a:solidFill>
                          <a:schemeClr val="tx1"/>
                        </a:solidFill>
                        <a:effectLst/>
                        <a:latin typeface="DIN 2014"/>
                        <a:ea typeface="Times New Roman" panose="02020603050405020304" pitchFamily="18" charset="0"/>
                        <a:cs typeface="Times New Roman"/>
                      </a:endParaRPr>
                    </a:p>
                  </a:txBody>
                  <a:tcPr marL="24000" marR="24000" marT="24000" marB="24000" anchor="ctr"/>
                </a:tc>
                <a:extLst>
                  <a:ext uri="{0D108BD9-81ED-4DB2-BD59-A6C34878D82A}">
                    <a16:rowId xmlns:a16="http://schemas.microsoft.com/office/drawing/2014/main" val="2137740632"/>
                  </a:ext>
                </a:extLst>
              </a:tr>
            </a:tbl>
          </a:graphicData>
        </a:graphic>
      </p:graphicFrame>
    </p:spTree>
    <p:extLst>
      <p:ext uri="{BB962C8B-B14F-4D97-AF65-F5344CB8AC3E}">
        <p14:creationId xmlns:p14="http://schemas.microsoft.com/office/powerpoint/2010/main" val="2907361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7880-3DEA-B155-3E5F-F624F9ABED30}"/>
              </a:ext>
            </a:extLst>
          </p:cNvPr>
          <p:cNvSpPr>
            <a:spLocks noGrp="1"/>
          </p:cNvSpPr>
          <p:nvPr>
            <p:ph type="title"/>
          </p:nvPr>
        </p:nvSpPr>
        <p:spPr>
          <a:xfrm>
            <a:off x="252948" y="-247492"/>
            <a:ext cx="10515600" cy="1325563"/>
          </a:xfrm>
        </p:spPr>
        <p:txBody>
          <a:bodyPr/>
          <a:lstStyle/>
          <a:p>
            <a:r>
              <a:rPr lang="en-US" sz="3733" dirty="0">
                <a:solidFill>
                  <a:srgbClr val="005030"/>
                </a:solidFill>
                <a:cs typeface="+mn-cs"/>
              </a:rPr>
              <a:t>Efficacy by tumor type (doses ≥ 90µg/kg) </a:t>
            </a:r>
          </a:p>
        </p:txBody>
      </p:sp>
      <p:sp>
        <p:nvSpPr>
          <p:cNvPr id="463" name="Text Placeholder 3">
            <a:extLst>
              <a:ext uri="{FF2B5EF4-FFF2-40B4-BE49-F238E27FC236}">
                <a16:creationId xmlns:a16="http://schemas.microsoft.com/office/drawing/2014/main" id="{8C913001-7F45-5B9D-1409-630998901F94}"/>
              </a:ext>
            </a:extLst>
          </p:cNvPr>
          <p:cNvSpPr txBox="1">
            <a:spLocks/>
          </p:cNvSpPr>
          <p:nvPr/>
        </p:nvSpPr>
        <p:spPr>
          <a:xfrm>
            <a:off x="756898" y="5872236"/>
            <a:ext cx="13277711" cy="607645"/>
          </a:xfrm>
          <a:prstGeom prst="rect">
            <a:avLst/>
          </a:prstGeom>
        </p:spPr>
        <p:txBody>
          <a:bodyPr vert="horz" lIns="121920" tIns="60960" rIns="121920" bIns="6096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Clr>
                <a:prstClr val="white"/>
              </a:buClr>
              <a:buNone/>
              <a:defRPr/>
            </a:pPr>
            <a:r>
              <a:rPr lang="en-US" sz="800" dirty="0">
                <a:solidFill>
                  <a:srgbClr val="005030"/>
                </a:solidFill>
              </a:rPr>
              <a:t>DCR, disease control rate; NE, not evaluable; ep NEC, extrapulmonary neuroendocrine carcinoma; PD, progressive disease; PR, partial response;  SCLC, small-cell lung cancer; SD, stable disease; SOD, sum of diameters</a:t>
            </a:r>
          </a:p>
        </p:txBody>
      </p:sp>
      <p:sp>
        <p:nvSpPr>
          <p:cNvPr id="464" name="TextBox 463">
            <a:extLst>
              <a:ext uri="{FF2B5EF4-FFF2-40B4-BE49-F238E27FC236}">
                <a16:creationId xmlns:a16="http://schemas.microsoft.com/office/drawing/2014/main" id="{0FD1855E-BE51-F15A-8D0E-2646C2AEC28E}"/>
              </a:ext>
            </a:extLst>
          </p:cNvPr>
          <p:cNvSpPr txBox="1"/>
          <p:nvPr/>
        </p:nvSpPr>
        <p:spPr>
          <a:xfrm>
            <a:off x="3307402" y="5413132"/>
            <a:ext cx="8517391" cy="533351"/>
          </a:xfrm>
          <a:prstGeom prst="rect">
            <a:avLst/>
          </a:prstGeom>
          <a:noFill/>
        </p:spPr>
        <p:txBody>
          <a:bodyPr wrap="square" lIns="121920" tIns="60960" rIns="121920" bIns="60960" rtlCol="0" anchor="t">
            <a:spAutoFit/>
          </a:bodyPr>
          <a:lstStyle/>
          <a:p>
            <a:pPr defTabSz="1219170">
              <a:defRPr/>
            </a:pPr>
            <a:r>
              <a:rPr lang="en-GB" sz="1333" b="1" dirty="0">
                <a:solidFill>
                  <a:srgbClr val="FF6D00"/>
                </a:solidFill>
                <a:latin typeface="DIN 2014"/>
              </a:rPr>
              <a:t>*Efficacy population: ≥1 post-baseline </a:t>
            </a:r>
            <a:r>
              <a:rPr lang="en-GB" sz="1333" b="1" dirty="0" err="1">
                <a:solidFill>
                  <a:srgbClr val="FF6D00"/>
                </a:solidFill>
                <a:latin typeface="DIN 2014"/>
              </a:rPr>
              <a:t>tumor</a:t>
            </a:r>
            <a:r>
              <a:rPr lang="en-GB" sz="1333" b="1" dirty="0">
                <a:solidFill>
                  <a:srgbClr val="FF6D00"/>
                </a:solidFill>
                <a:latin typeface="DIN 2014"/>
              </a:rPr>
              <a:t> assessment or permanently discontinued prior to </a:t>
            </a:r>
            <a:r>
              <a:rPr lang="en-GB" sz="1333" b="1" dirty="0" err="1">
                <a:solidFill>
                  <a:srgbClr val="FF6D00"/>
                </a:solidFill>
                <a:latin typeface="DIN 2014"/>
              </a:rPr>
              <a:t>tumor</a:t>
            </a:r>
            <a:r>
              <a:rPr lang="en-GB" sz="1333" b="1" dirty="0">
                <a:solidFill>
                  <a:srgbClr val="FF6D00"/>
                </a:solidFill>
                <a:latin typeface="DIN 2014"/>
              </a:rPr>
              <a:t> assessment; responses evaluated per RECIST v1.1 criteria; </a:t>
            </a:r>
            <a:r>
              <a:rPr lang="en-GB" sz="1333" b="1" baseline="30000" dirty="0">
                <a:solidFill>
                  <a:srgbClr val="FF6D00"/>
                </a:solidFill>
                <a:latin typeface="DIN 2014"/>
              </a:rPr>
              <a:t>†</a:t>
            </a:r>
            <a:r>
              <a:rPr lang="en-GB" sz="1333" b="1" dirty="0">
                <a:solidFill>
                  <a:srgbClr val="FF6D00"/>
                </a:solidFill>
                <a:latin typeface="DIN 2014"/>
              </a:rPr>
              <a:t>Discontinued prior to </a:t>
            </a:r>
            <a:r>
              <a:rPr lang="en-GB" sz="1333" b="1" dirty="0" err="1">
                <a:solidFill>
                  <a:srgbClr val="FF6D00"/>
                </a:solidFill>
                <a:latin typeface="DIN 2014"/>
              </a:rPr>
              <a:t>tumor</a:t>
            </a:r>
            <a:r>
              <a:rPr lang="en-GB" sz="1333" b="1" dirty="0">
                <a:solidFill>
                  <a:srgbClr val="FF6D00"/>
                </a:solidFill>
                <a:latin typeface="DIN 2014"/>
              </a:rPr>
              <a:t> assessment </a:t>
            </a:r>
          </a:p>
        </p:txBody>
      </p:sp>
      <p:grpSp>
        <p:nvGrpSpPr>
          <p:cNvPr id="1161" name="Group 1160">
            <a:extLst>
              <a:ext uri="{FF2B5EF4-FFF2-40B4-BE49-F238E27FC236}">
                <a16:creationId xmlns:a16="http://schemas.microsoft.com/office/drawing/2014/main" id="{AA7315CE-FA6B-F8CA-6854-B5F174F8081D}"/>
              </a:ext>
            </a:extLst>
          </p:cNvPr>
          <p:cNvGrpSpPr/>
          <p:nvPr/>
        </p:nvGrpSpPr>
        <p:grpSpPr>
          <a:xfrm>
            <a:off x="81196" y="1348293"/>
            <a:ext cx="9505498" cy="4049768"/>
            <a:chOff x="660820" y="1108461"/>
            <a:chExt cx="8104576" cy="4502190"/>
          </a:xfrm>
        </p:grpSpPr>
        <p:sp>
          <p:nvSpPr>
            <p:cNvPr id="4" name="TextBox 3">
              <a:extLst>
                <a:ext uri="{FF2B5EF4-FFF2-40B4-BE49-F238E27FC236}">
                  <a16:creationId xmlns:a16="http://schemas.microsoft.com/office/drawing/2014/main" id="{FC7214B7-6B07-B1F9-8FFD-0F378FA10D35}"/>
                </a:ext>
              </a:extLst>
            </p:cNvPr>
            <p:cNvSpPr txBox="1"/>
            <p:nvPr/>
          </p:nvSpPr>
          <p:spPr>
            <a:xfrm>
              <a:off x="1543222" y="1188921"/>
              <a:ext cx="3529235" cy="250989"/>
            </a:xfrm>
            <a:prstGeom prst="rect">
              <a:avLst/>
            </a:prstGeom>
            <a:noFill/>
          </p:spPr>
          <p:txBody>
            <a:bodyPr wrap="square" tIns="0" bIns="0" rtlCol="0">
              <a:spAutoFit/>
            </a:bodyPr>
            <a:lstStyle/>
            <a:p>
              <a:pPr algn="ctr" defTabSz="1219170">
                <a:defRPr/>
              </a:pPr>
              <a:r>
                <a:rPr lang="en-GB" sz="1467" b="1">
                  <a:solidFill>
                    <a:srgbClr val="005030"/>
                  </a:solidFill>
                  <a:latin typeface="Arial" panose="020B0604020202020204"/>
                </a:rPr>
                <a:t>SCLC</a:t>
              </a:r>
            </a:p>
          </p:txBody>
        </p:sp>
        <p:sp>
          <p:nvSpPr>
            <p:cNvPr id="5" name="TextBox 4">
              <a:extLst>
                <a:ext uri="{FF2B5EF4-FFF2-40B4-BE49-F238E27FC236}">
                  <a16:creationId xmlns:a16="http://schemas.microsoft.com/office/drawing/2014/main" id="{56392DAD-247C-74EF-392C-7C5E95EDB524}"/>
                </a:ext>
              </a:extLst>
            </p:cNvPr>
            <p:cNvSpPr txBox="1"/>
            <p:nvPr/>
          </p:nvSpPr>
          <p:spPr>
            <a:xfrm>
              <a:off x="7824393" y="1188921"/>
              <a:ext cx="941003" cy="353637"/>
            </a:xfrm>
            <a:prstGeom prst="rect">
              <a:avLst/>
            </a:prstGeom>
            <a:noFill/>
          </p:spPr>
          <p:txBody>
            <a:bodyPr wrap="square" lIns="48000" rIns="48000" rtlCol="0">
              <a:spAutoFit/>
            </a:bodyPr>
            <a:lstStyle/>
            <a:p>
              <a:pPr defTabSz="1219170">
                <a:defRPr/>
              </a:pPr>
              <a:r>
                <a:rPr lang="en-GB" sz="1467" b="1" dirty="0">
                  <a:solidFill>
                    <a:srgbClr val="005030"/>
                  </a:solidFill>
                  <a:latin typeface="Arial" panose="020B0604020202020204"/>
                </a:rPr>
                <a:t>LCNEC</a:t>
              </a:r>
            </a:p>
          </p:txBody>
        </p:sp>
        <p:cxnSp>
          <p:nvCxnSpPr>
            <p:cNvPr id="6" name="Straight Connector 5">
              <a:extLst>
                <a:ext uri="{FF2B5EF4-FFF2-40B4-BE49-F238E27FC236}">
                  <a16:creationId xmlns:a16="http://schemas.microsoft.com/office/drawing/2014/main" id="{26DBFC7B-F21E-8A67-248B-2093904D5525}"/>
                </a:ext>
              </a:extLst>
            </p:cNvPr>
            <p:cNvCxnSpPr>
              <a:cxnSpLocks/>
            </p:cNvCxnSpPr>
            <p:nvPr/>
          </p:nvCxnSpPr>
          <p:spPr>
            <a:xfrm>
              <a:off x="1477356" y="3652170"/>
              <a:ext cx="64800" cy="0"/>
            </a:xfrm>
            <a:prstGeom prst="line">
              <a:avLst/>
            </a:prstGeom>
            <a:noFill/>
            <a:ln w="12700" cap="flat" cmpd="sng" algn="ctr">
              <a:solidFill>
                <a:srgbClr val="FDC027"/>
              </a:solidFill>
              <a:prstDash val="solid"/>
              <a:miter lim="800000"/>
            </a:ln>
            <a:effectLst/>
          </p:spPr>
        </p:cxnSp>
        <p:cxnSp>
          <p:nvCxnSpPr>
            <p:cNvPr id="7" name="Straight Connector 6">
              <a:extLst>
                <a:ext uri="{FF2B5EF4-FFF2-40B4-BE49-F238E27FC236}">
                  <a16:creationId xmlns:a16="http://schemas.microsoft.com/office/drawing/2014/main" id="{3DC66B3D-9E2C-E98F-67B7-C54847703B33}"/>
                </a:ext>
              </a:extLst>
            </p:cNvPr>
            <p:cNvCxnSpPr>
              <a:cxnSpLocks/>
            </p:cNvCxnSpPr>
            <p:nvPr/>
          </p:nvCxnSpPr>
          <p:spPr>
            <a:xfrm>
              <a:off x="1477356" y="2689295"/>
              <a:ext cx="64800" cy="0"/>
            </a:xfrm>
            <a:prstGeom prst="line">
              <a:avLst/>
            </a:prstGeom>
            <a:noFill/>
            <a:ln w="12700" cap="flat" cmpd="sng" algn="ctr">
              <a:solidFill>
                <a:srgbClr val="FDC027"/>
              </a:solidFill>
              <a:prstDash val="solid"/>
              <a:miter lim="800000"/>
            </a:ln>
            <a:effectLst/>
          </p:spPr>
        </p:cxnSp>
        <p:cxnSp>
          <p:nvCxnSpPr>
            <p:cNvPr id="8" name="Straight Connector 7">
              <a:extLst>
                <a:ext uri="{FF2B5EF4-FFF2-40B4-BE49-F238E27FC236}">
                  <a16:creationId xmlns:a16="http://schemas.microsoft.com/office/drawing/2014/main" id="{23E3C226-6139-527A-DC6D-37179372003C}"/>
                </a:ext>
              </a:extLst>
            </p:cNvPr>
            <p:cNvCxnSpPr>
              <a:cxnSpLocks/>
            </p:cNvCxnSpPr>
            <p:nvPr/>
          </p:nvCxnSpPr>
          <p:spPr>
            <a:xfrm>
              <a:off x="1477356" y="1726419"/>
              <a:ext cx="64800" cy="0"/>
            </a:xfrm>
            <a:prstGeom prst="line">
              <a:avLst/>
            </a:prstGeom>
            <a:noFill/>
            <a:ln w="12700" cap="flat" cmpd="sng" algn="ctr">
              <a:solidFill>
                <a:srgbClr val="FDC027"/>
              </a:solidFill>
              <a:prstDash val="solid"/>
              <a:miter lim="800000"/>
            </a:ln>
            <a:effectLst/>
          </p:spPr>
        </p:cxnSp>
        <p:cxnSp>
          <p:nvCxnSpPr>
            <p:cNvPr id="9" name="Straight Connector 8">
              <a:extLst>
                <a:ext uri="{FF2B5EF4-FFF2-40B4-BE49-F238E27FC236}">
                  <a16:creationId xmlns:a16="http://schemas.microsoft.com/office/drawing/2014/main" id="{5AB20DA2-031A-2299-C848-3CB05A0975B1}"/>
                </a:ext>
              </a:extLst>
            </p:cNvPr>
            <p:cNvCxnSpPr>
              <a:cxnSpLocks/>
            </p:cNvCxnSpPr>
            <p:nvPr/>
          </p:nvCxnSpPr>
          <p:spPr>
            <a:xfrm>
              <a:off x="1477356" y="4615046"/>
              <a:ext cx="64800" cy="0"/>
            </a:xfrm>
            <a:prstGeom prst="line">
              <a:avLst/>
            </a:prstGeom>
            <a:noFill/>
            <a:ln w="12700" cap="flat" cmpd="sng" algn="ctr">
              <a:solidFill>
                <a:srgbClr val="FDC027"/>
              </a:solidFill>
              <a:prstDash val="solid"/>
              <a:miter lim="800000"/>
            </a:ln>
            <a:effectLst/>
          </p:spPr>
        </p:cxnSp>
        <p:sp>
          <p:nvSpPr>
            <p:cNvPr id="10" name="TextBox 9">
              <a:extLst>
                <a:ext uri="{FF2B5EF4-FFF2-40B4-BE49-F238E27FC236}">
                  <a16:creationId xmlns:a16="http://schemas.microsoft.com/office/drawing/2014/main" id="{7A824149-10B2-3A4B-F1AD-DC63CADF1C62}"/>
                </a:ext>
              </a:extLst>
            </p:cNvPr>
            <p:cNvSpPr txBox="1"/>
            <p:nvPr/>
          </p:nvSpPr>
          <p:spPr>
            <a:xfrm>
              <a:off x="1129334" y="1604488"/>
              <a:ext cx="346105" cy="250989"/>
            </a:xfrm>
            <a:prstGeom prst="rect">
              <a:avLst/>
            </a:prstGeom>
            <a:noFill/>
          </p:spPr>
          <p:txBody>
            <a:bodyPr wrap="square" lIns="0" tIns="0" rIns="48000" bIns="0" rtlCol="0">
              <a:spAutoFit/>
            </a:bodyPr>
            <a:lstStyle/>
            <a:p>
              <a:pPr algn="r" defTabSz="1219170">
                <a:defRPr/>
              </a:pPr>
              <a:r>
                <a:rPr lang="en-GB" sz="1467">
                  <a:solidFill>
                    <a:srgbClr val="005030"/>
                  </a:solidFill>
                  <a:latin typeface="Arial" panose="020B0604020202020204"/>
                </a:rPr>
                <a:t>100</a:t>
              </a:r>
            </a:p>
          </p:txBody>
        </p:sp>
        <p:sp>
          <p:nvSpPr>
            <p:cNvPr id="11" name="TextBox 10">
              <a:extLst>
                <a:ext uri="{FF2B5EF4-FFF2-40B4-BE49-F238E27FC236}">
                  <a16:creationId xmlns:a16="http://schemas.microsoft.com/office/drawing/2014/main" id="{88BD3CB5-2613-0E6E-FE1D-E1CBCBAD36BB}"/>
                </a:ext>
              </a:extLst>
            </p:cNvPr>
            <p:cNvSpPr txBox="1"/>
            <p:nvPr/>
          </p:nvSpPr>
          <p:spPr>
            <a:xfrm>
              <a:off x="1129334" y="2568610"/>
              <a:ext cx="346105" cy="250989"/>
            </a:xfrm>
            <a:prstGeom prst="rect">
              <a:avLst/>
            </a:prstGeom>
            <a:noFill/>
          </p:spPr>
          <p:txBody>
            <a:bodyPr wrap="square" lIns="0" tIns="0" rIns="48000" bIns="0" rtlCol="0">
              <a:spAutoFit/>
            </a:bodyPr>
            <a:lstStyle/>
            <a:p>
              <a:pPr algn="r" defTabSz="1219170">
                <a:defRPr/>
              </a:pPr>
              <a:r>
                <a:rPr lang="en-GB" sz="1467">
                  <a:solidFill>
                    <a:srgbClr val="005030"/>
                  </a:solidFill>
                  <a:latin typeface="Arial" panose="020B0604020202020204"/>
                </a:rPr>
                <a:t>50</a:t>
              </a:r>
            </a:p>
          </p:txBody>
        </p:sp>
        <p:sp>
          <p:nvSpPr>
            <p:cNvPr id="12" name="TextBox 11">
              <a:extLst>
                <a:ext uri="{FF2B5EF4-FFF2-40B4-BE49-F238E27FC236}">
                  <a16:creationId xmlns:a16="http://schemas.microsoft.com/office/drawing/2014/main" id="{B6D408A7-143C-1685-CD74-4F5752CEC523}"/>
                </a:ext>
              </a:extLst>
            </p:cNvPr>
            <p:cNvSpPr txBox="1"/>
            <p:nvPr/>
          </p:nvSpPr>
          <p:spPr>
            <a:xfrm>
              <a:off x="1129334" y="3532734"/>
              <a:ext cx="346105" cy="250989"/>
            </a:xfrm>
            <a:prstGeom prst="rect">
              <a:avLst/>
            </a:prstGeom>
            <a:noFill/>
          </p:spPr>
          <p:txBody>
            <a:bodyPr wrap="square" lIns="0" tIns="0" rIns="48000" bIns="0" rtlCol="0">
              <a:spAutoFit/>
            </a:bodyPr>
            <a:lstStyle/>
            <a:p>
              <a:pPr algn="r" defTabSz="1219170">
                <a:defRPr/>
              </a:pPr>
              <a:r>
                <a:rPr lang="en-GB" sz="1467">
                  <a:solidFill>
                    <a:srgbClr val="005030"/>
                  </a:solidFill>
                  <a:latin typeface="Arial" panose="020B0604020202020204"/>
                </a:rPr>
                <a:t>0</a:t>
              </a:r>
            </a:p>
          </p:txBody>
        </p:sp>
        <p:sp>
          <p:nvSpPr>
            <p:cNvPr id="13" name="TextBox 12">
              <a:extLst>
                <a:ext uri="{FF2B5EF4-FFF2-40B4-BE49-F238E27FC236}">
                  <a16:creationId xmlns:a16="http://schemas.microsoft.com/office/drawing/2014/main" id="{FB619A39-E3B4-82F4-0CDB-595181BEF01B}"/>
                </a:ext>
              </a:extLst>
            </p:cNvPr>
            <p:cNvSpPr txBox="1"/>
            <p:nvPr/>
          </p:nvSpPr>
          <p:spPr>
            <a:xfrm>
              <a:off x="1129334" y="4492585"/>
              <a:ext cx="346105" cy="250989"/>
            </a:xfrm>
            <a:prstGeom prst="rect">
              <a:avLst/>
            </a:prstGeom>
            <a:noFill/>
          </p:spPr>
          <p:txBody>
            <a:bodyPr wrap="square" lIns="0" tIns="0" rIns="48000" bIns="0" rtlCol="0">
              <a:spAutoFit/>
            </a:bodyPr>
            <a:lstStyle/>
            <a:p>
              <a:pPr algn="r" defTabSz="1219170">
                <a:defRPr/>
              </a:pPr>
              <a:r>
                <a:rPr lang="en-GB" sz="1467">
                  <a:solidFill>
                    <a:srgbClr val="005030"/>
                  </a:solidFill>
                  <a:latin typeface="Arial" panose="020B0604020202020204"/>
                </a:rPr>
                <a:t>-50</a:t>
              </a:r>
            </a:p>
          </p:txBody>
        </p:sp>
        <p:sp>
          <p:nvSpPr>
            <p:cNvPr id="14" name="Freeform: Shape 13">
              <a:extLst>
                <a:ext uri="{FF2B5EF4-FFF2-40B4-BE49-F238E27FC236}">
                  <a16:creationId xmlns:a16="http://schemas.microsoft.com/office/drawing/2014/main" id="{8343D42D-4876-3BBF-CC63-0F01728276A5}"/>
                </a:ext>
              </a:extLst>
            </p:cNvPr>
            <p:cNvSpPr/>
            <p:nvPr/>
          </p:nvSpPr>
          <p:spPr>
            <a:xfrm>
              <a:off x="1558899" y="2319022"/>
              <a:ext cx="94920" cy="1332095"/>
            </a:xfrm>
            <a:custGeom>
              <a:avLst/>
              <a:gdLst>
                <a:gd name="connsiteX0" fmla="*/ 0 w 94920"/>
                <a:gd name="connsiteY0" fmla="*/ 0 h 1357953"/>
                <a:gd name="connsiteX1" fmla="*/ 94920 w 94920"/>
                <a:gd name="connsiteY1" fmla="*/ 0 h 1357953"/>
                <a:gd name="connsiteX2" fmla="*/ 94920 w 94920"/>
                <a:gd name="connsiteY2" fmla="*/ 1357953 h 1357953"/>
                <a:gd name="connsiteX3" fmla="*/ 0 w 94920"/>
                <a:gd name="connsiteY3" fmla="*/ 1357953 h 1357953"/>
              </a:gdLst>
              <a:ahLst/>
              <a:cxnLst>
                <a:cxn ang="0">
                  <a:pos x="connsiteX0" y="connsiteY0"/>
                </a:cxn>
                <a:cxn ang="0">
                  <a:pos x="connsiteX1" y="connsiteY1"/>
                </a:cxn>
                <a:cxn ang="0">
                  <a:pos x="connsiteX2" y="connsiteY2"/>
                </a:cxn>
                <a:cxn ang="0">
                  <a:pos x="connsiteX3" y="connsiteY3"/>
                </a:cxn>
              </a:cxnLst>
              <a:rect l="l" t="t" r="r" b="b"/>
              <a:pathLst>
                <a:path w="94920" h="1357953">
                  <a:moveTo>
                    <a:pt x="0" y="0"/>
                  </a:moveTo>
                  <a:lnTo>
                    <a:pt x="94920" y="0"/>
                  </a:lnTo>
                  <a:lnTo>
                    <a:pt x="94920" y="1357953"/>
                  </a:lnTo>
                  <a:lnTo>
                    <a:pt x="0" y="1357953"/>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5" name="Freeform: Shape 14">
              <a:extLst>
                <a:ext uri="{FF2B5EF4-FFF2-40B4-BE49-F238E27FC236}">
                  <a16:creationId xmlns:a16="http://schemas.microsoft.com/office/drawing/2014/main" id="{4FB5DC00-C1C7-FB6D-9A3C-D0744425452D}"/>
                </a:ext>
              </a:extLst>
            </p:cNvPr>
            <p:cNvSpPr/>
            <p:nvPr/>
          </p:nvSpPr>
          <p:spPr>
            <a:xfrm>
              <a:off x="1668354" y="2430361"/>
              <a:ext cx="94920" cy="1220880"/>
            </a:xfrm>
            <a:custGeom>
              <a:avLst/>
              <a:gdLst>
                <a:gd name="connsiteX0" fmla="*/ 0 w 94920"/>
                <a:gd name="connsiteY0" fmla="*/ 0 h 1244579"/>
                <a:gd name="connsiteX1" fmla="*/ 94920 w 94920"/>
                <a:gd name="connsiteY1" fmla="*/ 0 h 1244579"/>
                <a:gd name="connsiteX2" fmla="*/ 94920 w 94920"/>
                <a:gd name="connsiteY2" fmla="*/ 1244580 h 1244579"/>
                <a:gd name="connsiteX3" fmla="*/ 0 w 94920"/>
                <a:gd name="connsiteY3" fmla="*/ 1244580 h 1244579"/>
              </a:gdLst>
              <a:ahLst/>
              <a:cxnLst>
                <a:cxn ang="0">
                  <a:pos x="connsiteX0" y="connsiteY0"/>
                </a:cxn>
                <a:cxn ang="0">
                  <a:pos x="connsiteX1" y="connsiteY1"/>
                </a:cxn>
                <a:cxn ang="0">
                  <a:pos x="connsiteX2" y="connsiteY2"/>
                </a:cxn>
                <a:cxn ang="0">
                  <a:pos x="connsiteX3" y="connsiteY3"/>
                </a:cxn>
              </a:cxnLst>
              <a:rect l="l" t="t" r="r" b="b"/>
              <a:pathLst>
                <a:path w="94920" h="1244579">
                  <a:moveTo>
                    <a:pt x="0" y="0"/>
                  </a:moveTo>
                  <a:lnTo>
                    <a:pt x="94920" y="0"/>
                  </a:lnTo>
                  <a:lnTo>
                    <a:pt x="94920" y="1244580"/>
                  </a:lnTo>
                  <a:lnTo>
                    <a:pt x="0" y="1244580"/>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6" name="Freeform: Shape 15">
              <a:extLst>
                <a:ext uri="{FF2B5EF4-FFF2-40B4-BE49-F238E27FC236}">
                  <a16:creationId xmlns:a16="http://schemas.microsoft.com/office/drawing/2014/main" id="{5DEA6E5C-A057-1164-B73C-DCCE02EF3F55}"/>
                </a:ext>
              </a:extLst>
            </p:cNvPr>
            <p:cNvSpPr/>
            <p:nvPr/>
          </p:nvSpPr>
          <p:spPr>
            <a:xfrm>
              <a:off x="1777809" y="3003297"/>
              <a:ext cx="94920" cy="647821"/>
            </a:xfrm>
            <a:custGeom>
              <a:avLst/>
              <a:gdLst>
                <a:gd name="connsiteX0" fmla="*/ 0 w 94920"/>
                <a:gd name="connsiteY0" fmla="*/ 0 h 660396"/>
                <a:gd name="connsiteX1" fmla="*/ 94920 w 94920"/>
                <a:gd name="connsiteY1" fmla="*/ 0 h 660396"/>
                <a:gd name="connsiteX2" fmla="*/ 94920 w 94920"/>
                <a:gd name="connsiteY2" fmla="*/ 660397 h 660396"/>
                <a:gd name="connsiteX3" fmla="*/ 0 w 94920"/>
                <a:gd name="connsiteY3" fmla="*/ 660397 h 660396"/>
              </a:gdLst>
              <a:ahLst/>
              <a:cxnLst>
                <a:cxn ang="0">
                  <a:pos x="connsiteX0" y="connsiteY0"/>
                </a:cxn>
                <a:cxn ang="0">
                  <a:pos x="connsiteX1" y="connsiteY1"/>
                </a:cxn>
                <a:cxn ang="0">
                  <a:pos x="connsiteX2" y="connsiteY2"/>
                </a:cxn>
                <a:cxn ang="0">
                  <a:pos x="connsiteX3" y="connsiteY3"/>
                </a:cxn>
              </a:cxnLst>
              <a:rect l="l" t="t" r="r" b="b"/>
              <a:pathLst>
                <a:path w="94920" h="660396">
                  <a:moveTo>
                    <a:pt x="0" y="0"/>
                  </a:moveTo>
                  <a:lnTo>
                    <a:pt x="94920" y="0"/>
                  </a:lnTo>
                  <a:lnTo>
                    <a:pt x="94920" y="660397"/>
                  </a:lnTo>
                  <a:lnTo>
                    <a:pt x="0" y="660397"/>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7" name="Freeform: Shape 16">
              <a:extLst>
                <a:ext uri="{FF2B5EF4-FFF2-40B4-BE49-F238E27FC236}">
                  <a16:creationId xmlns:a16="http://schemas.microsoft.com/office/drawing/2014/main" id="{77F2F38B-D487-5474-F6B6-1AAAC31F3B56}"/>
                </a:ext>
              </a:extLst>
            </p:cNvPr>
            <p:cNvSpPr/>
            <p:nvPr/>
          </p:nvSpPr>
          <p:spPr>
            <a:xfrm>
              <a:off x="1887138" y="3131249"/>
              <a:ext cx="94920" cy="519869"/>
            </a:xfrm>
            <a:custGeom>
              <a:avLst/>
              <a:gdLst>
                <a:gd name="connsiteX0" fmla="*/ 0 w 94920"/>
                <a:gd name="connsiteY0" fmla="*/ 0 h 529960"/>
                <a:gd name="connsiteX1" fmla="*/ 94920 w 94920"/>
                <a:gd name="connsiteY1" fmla="*/ 0 h 529960"/>
                <a:gd name="connsiteX2" fmla="*/ 94920 w 94920"/>
                <a:gd name="connsiteY2" fmla="*/ 529961 h 529960"/>
                <a:gd name="connsiteX3" fmla="*/ 0 w 94920"/>
                <a:gd name="connsiteY3" fmla="*/ 529961 h 529960"/>
              </a:gdLst>
              <a:ahLst/>
              <a:cxnLst>
                <a:cxn ang="0">
                  <a:pos x="connsiteX0" y="connsiteY0"/>
                </a:cxn>
                <a:cxn ang="0">
                  <a:pos x="connsiteX1" y="connsiteY1"/>
                </a:cxn>
                <a:cxn ang="0">
                  <a:pos x="connsiteX2" y="connsiteY2"/>
                </a:cxn>
                <a:cxn ang="0">
                  <a:pos x="connsiteX3" y="connsiteY3"/>
                </a:cxn>
              </a:cxnLst>
              <a:rect l="l" t="t" r="r" b="b"/>
              <a:pathLst>
                <a:path w="94920" h="529960">
                  <a:moveTo>
                    <a:pt x="0" y="0"/>
                  </a:moveTo>
                  <a:lnTo>
                    <a:pt x="94920" y="0"/>
                  </a:lnTo>
                  <a:lnTo>
                    <a:pt x="94920" y="529961"/>
                  </a:lnTo>
                  <a:lnTo>
                    <a:pt x="0" y="529961"/>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8" name="Freeform: Shape 17">
              <a:extLst>
                <a:ext uri="{FF2B5EF4-FFF2-40B4-BE49-F238E27FC236}">
                  <a16:creationId xmlns:a16="http://schemas.microsoft.com/office/drawing/2014/main" id="{C961FA8C-2A57-AC8C-F10A-CC18D82FCB16}"/>
                </a:ext>
              </a:extLst>
            </p:cNvPr>
            <p:cNvSpPr/>
            <p:nvPr/>
          </p:nvSpPr>
          <p:spPr>
            <a:xfrm>
              <a:off x="1996593" y="3186794"/>
              <a:ext cx="94920" cy="464324"/>
            </a:xfrm>
            <a:custGeom>
              <a:avLst/>
              <a:gdLst>
                <a:gd name="connsiteX0" fmla="*/ 0 w 94920"/>
                <a:gd name="connsiteY0" fmla="*/ 0 h 473337"/>
                <a:gd name="connsiteX1" fmla="*/ 94920 w 94920"/>
                <a:gd name="connsiteY1" fmla="*/ 0 h 473337"/>
                <a:gd name="connsiteX2" fmla="*/ 94920 w 94920"/>
                <a:gd name="connsiteY2" fmla="*/ 473337 h 473337"/>
                <a:gd name="connsiteX3" fmla="*/ 0 w 94920"/>
                <a:gd name="connsiteY3" fmla="*/ 473337 h 473337"/>
              </a:gdLst>
              <a:ahLst/>
              <a:cxnLst>
                <a:cxn ang="0">
                  <a:pos x="connsiteX0" y="connsiteY0"/>
                </a:cxn>
                <a:cxn ang="0">
                  <a:pos x="connsiteX1" y="connsiteY1"/>
                </a:cxn>
                <a:cxn ang="0">
                  <a:pos x="connsiteX2" y="connsiteY2"/>
                </a:cxn>
                <a:cxn ang="0">
                  <a:pos x="connsiteX3" y="connsiteY3"/>
                </a:cxn>
              </a:cxnLst>
              <a:rect l="l" t="t" r="r" b="b"/>
              <a:pathLst>
                <a:path w="94920" h="473337">
                  <a:moveTo>
                    <a:pt x="0" y="0"/>
                  </a:moveTo>
                  <a:lnTo>
                    <a:pt x="94920" y="0"/>
                  </a:lnTo>
                  <a:lnTo>
                    <a:pt x="94920" y="473337"/>
                  </a:lnTo>
                  <a:lnTo>
                    <a:pt x="0" y="473337"/>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9" name="Freeform: Shape 18">
              <a:extLst>
                <a:ext uri="{FF2B5EF4-FFF2-40B4-BE49-F238E27FC236}">
                  <a16:creationId xmlns:a16="http://schemas.microsoft.com/office/drawing/2014/main" id="{B0678163-BE26-4F1C-5425-4E577CAD9257}"/>
                </a:ext>
              </a:extLst>
            </p:cNvPr>
            <p:cNvSpPr/>
            <p:nvPr/>
          </p:nvSpPr>
          <p:spPr>
            <a:xfrm>
              <a:off x="2106049" y="3215187"/>
              <a:ext cx="94920" cy="435931"/>
            </a:xfrm>
            <a:custGeom>
              <a:avLst/>
              <a:gdLst>
                <a:gd name="connsiteX0" fmla="*/ 0 w 94920"/>
                <a:gd name="connsiteY0" fmla="*/ 0 h 444393"/>
                <a:gd name="connsiteX1" fmla="*/ 94920 w 94920"/>
                <a:gd name="connsiteY1" fmla="*/ 0 h 444393"/>
                <a:gd name="connsiteX2" fmla="*/ 94920 w 94920"/>
                <a:gd name="connsiteY2" fmla="*/ 444394 h 444393"/>
                <a:gd name="connsiteX3" fmla="*/ 0 w 94920"/>
                <a:gd name="connsiteY3" fmla="*/ 444394 h 444393"/>
              </a:gdLst>
              <a:ahLst/>
              <a:cxnLst>
                <a:cxn ang="0">
                  <a:pos x="connsiteX0" y="connsiteY0"/>
                </a:cxn>
                <a:cxn ang="0">
                  <a:pos x="connsiteX1" y="connsiteY1"/>
                </a:cxn>
                <a:cxn ang="0">
                  <a:pos x="connsiteX2" y="connsiteY2"/>
                </a:cxn>
                <a:cxn ang="0">
                  <a:pos x="connsiteX3" y="connsiteY3"/>
                </a:cxn>
              </a:cxnLst>
              <a:rect l="l" t="t" r="r" b="b"/>
              <a:pathLst>
                <a:path w="94920" h="444393">
                  <a:moveTo>
                    <a:pt x="0" y="0"/>
                  </a:moveTo>
                  <a:lnTo>
                    <a:pt x="94920" y="0"/>
                  </a:lnTo>
                  <a:lnTo>
                    <a:pt x="94920" y="444394"/>
                  </a:lnTo>
                  <a:lnTo>
                    <a:pt x="0" y="444394"/>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20" name="Freeform: Shape 19">
              <a:extLst>
                <a:ext uri="{FF2B5EF4-FFF2-40B4-BE49-F238E27FC236}">
                  <a16:creationId xmlns:a16="http://schemas.microsoft.com/office/drawing/2014/main" id="{BE4CC7E4-DBCF-45F1-7707-30A7678A8D6A}"/>
                </a:ext>
              </a:extLst>
            </p:cNvPr>
            <p:cNvSpPr/>
            <p:nvPr/>
          </p:nvSpPr>
          <p:spPr>
            <a:xfrm>
              <a:off x="2215504" y="3261681"/>
              <a:ext cx="94920" cy="389437"/>
            </a:xfrm>
            <a:custGeom>
              <a:avLst/>
              <a:gdLst>
                <a:gd name="connsiteX0" fmla="*/ 0 w 94920"/>
                <a:gd name="connsiteY0" fmla="*/ 0 h 396996"/>
                <a:gd name="connsiteX1" fmla="*/ 94920 w 94920"/>
                <a:gd name="connsiteY1" fmla="*/ 0 h 396996"/>
                <a:gd name="connsiteX2" fmla="*/ 94920 w 94920"/>
                <a:gd name="connsiteY2" fmla="*/ 396997 h 396996"/>
                <a:gd name="connsiteX3" fmla="*/ 0 w 94920"/>
                <a:gd name="connsiteY3" fmla="*/ 396997 h 396996"/>
              </a:gdLst>
              <a:ahLst/>
              <a:cxnLst>
                <a:cxn ang="0">
                  <a:pos x="connsiteX0" y="connsiteY0"/>
                </a:cxn>
                <a:cxn ang="0">
                  <a:pos x="connsiteX1" y="connsiteY1"/>
                </a:cxn>
                <a:cxn ang="0">
                  <a:pos x="connsiteX2" y="connsiteY2"/>
                </a:cxn>
                <a:cxn ang="0">
                  <a:pos x="connsiteX3" y="connsiteY3"/>
                </a:cxn>
              </a:cxnLst>
              <a:rect l="l" t="t" r="r" b="b"/>
              <a:pathLst>
                <a:path w="94920" h="396996">
                  <a:moveTo>
                    <a:pt x="0" y="0"/>
                  </a:moveTo>
                  <a:lnTo>
                    <a:pt x="94920" y="0"/>
                  </a:lnTo>
                  <a:lnTo>
                    <a:pt x="94920" y="396997"/>
                  </a:lnTo>
                  <a:lnTo>
                    <a:pt x="0" y="396997"/>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21" name="Freeform: Shape 20">
              <a:extLst>
                <a:ext uri="{FF2B5EF4-FFF2-40B4-BE49-F238E27FC236}">
                  <a16:creationId xmlns:a16="http://schemas.microsoft.com/office/drawing/2014/main" id="{ADE7DA06-019E-E2C0-0EED-689D63960FB9}"/>
                </a:ext>
              </a:extLst>
            </p:cNvPr>
            <p:cNvSpPr/>
            <p:nvPr/>
          </p:nvSpPr>
          <p:spPr>
            <a:xfrm>
              <a:off x="2324833" y="3381203"/>
              <a:ext cx="94920" cy="269915"/>
            </a:xfrm>
            <a:custGeom>
              <a:avLst/>
              <a:gdLst>
                <a:gd name="connsiteX0" fmla="*/ 0 w 94920"/>
                <a:gd name="connsiteY0" fmla="*/ 0 h 275154"/>
                <a:gd name="connsiteX1" fmla="*/ 94920 w 94920"/>
                <a:gd name="connsiteY1" fmla="*/ 0 h 275154"/>
                <a:gd name="connsiteX2" fmla="*/ 94920 w 94920"/>
                <a:gd name="connsiteY2" fmla="*/ 275155 h 275154"/>
                <a:gd name="connsiteX3" fmla="*/ 0 w 94920"/>
                <a:gd name="connsiteY3" fmla="*/ 275155 h 275154"/>
              </a:gdLst>
              <a:ahLst/>
              <a:cxnLst>
                <a:cxn ang="0">
                  <a:pos x="connsiteX0" y="connsiteY0"/>
                </a:cxn>
                <a:cxn ang="0">
                  <a:pos x="connsiteX1" y="connsiteY1"/>
                </a:cxn>
                <a:cxn ang="0">
                  <a:pos x="connsiteX2" y="connsiteY2"/>
                </a:cxn>
                <a:cxn ang="0">
                  <a:pos x="connsiteX3" y="connsiteY3"/>
                </a:cxn>
              </a:cxnLst>
              <a:rect l="l" t="t" r="r" b="b"/>
              <a:pathLst>
                <a:path w="94920" h="275154">
                  <a:moveTo>
                    <a:pt x="0" y="0"/>
                  </a:moveTo>
                  <a:lnTo>
                    <a:pt x="94920" y="0"/>
                  </a:lnTo>
                  <a:lnTo>
                    <a:pt x="94920" y="275155"/>
                  </a:lnTo>
                  <a:lnTo>
                    <a:pt x="0" y="275155"/>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22" name="Freeform: Shape 21">
              <a:extLst>
                <a:ext uri="{FF2B5EF4-FFF2-40B4-BE49-F238E27FC236}">
                  <a16:creationId xmlns:a16="http://schemas.microsoft.com/office/drawing/2014/main" id="{3270F7AF-4741-B123-B2A2-35EADB70D37B}"/>
                </a:ext>
              </a:extLst>
            </p:cNvPr>
            <p:cNvSpPr/>
            <p:nvPr/>
          </p:nvSpPr>
          <p:spPr>
            <a:xfrm>
              <a:off x="2434288" y="3390253"/>
              <a:ext cx="94920" cy="260864"/>
            </a:xfrm>
            <a:custGeom>
              <a:avLst/>
              <a:gdLst>
                <a:gd name="connsiteX0" fmla="*/ 0 w 94920"/>
                <a:gd name="connsiteY0" fmla="*/ 0 h 265928"/>
                <a:gd name="connsiteX1" fmla="*/ 94920 w 94920"/>
                <a:gd name="connsiteY1" fmla="*/ 0 h 265928"/>
                <a:gd name="connsiteX2" fmla="*/ 94920 w 94920"/>
                <a:gd name="connsiteY2" fmla="*/ 265928 h 265928"/>
                <a:gd name="connsiteX3" fmla="*/ 0 w 94920"/>
                <a:gd name="connsiteY3" fmla="*/ 265928 h 265928"/>
              </a:gdLst>
              <a:ahLst/>
              <a:cxnLst>
                <a:cxn ang="0">
                  <a:pos x="connsiteX0" y="connsiteY0"/>
                </a:cxn>
                <a:cxn ang="0">
                  <a:pos x="connsiteX1" y="connsiteY1"/>
                </a:cxn>
                <a:cxn ang="0">
                  <a:pos x="connsiteX2" y="connsiteY2"/>
                </a:cxn>
                <a:cxn ang="0">
                  <a:pos x="connsiteX3" y="connsiteY3"/>
                </a:cxn>
              </a:cxnLst>
              <a:rect l="l" t="t" r="r" b="b"/>
              <a:pathLst>
                <a:path w="94920" h="265928">
                  <a:moveTo>
                    <a:pt x="0" y="0"/>
                  </a:moveTo>
                  <a:lnTo>
                    <a:pt x="94920" y="0"/>
                  </a:lnTo>
                  <a:lnTo>
                    <a:pt x="94920" y="265928"/>
                  </a:lnTo>
                  <a:lnTo>
                    <a:pt x="0" y="265928"/>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23" name="Freeform: Shape 22">
              <a:extLst>
                <a:ext uri="{FF2B5EF4-FFF2-40B4-BE49-F238E27FC236}">
                  <a16:creationId xmlns:a16="http://schemas.microsoft.com/office/drawing/2014/main" id="{BAD9983A-04DD-8EC5-0ACB-BA43D6C3D2C7}"/>
                </a:ext>
              </a:extLst>
            </p:cNvPr>
            <p:cNvSpPr/>
            <p:nvPr/>
          </p:nvSpPr>
          <p:spPr>
            <a:xfrm>
              <a:off x="2543743" y="3436128"/>
              <a:ext cx="94920" cy="214990"/>
            </a:xfrm>
            <a:custGeom>
              <a:avLst/>
              <a:gdLst>
                <a:gd name="connsiteX0" fmla="*/ 0 w 94920"/>
                <a:gd name="connsiteY0" fmla="*/ 0 h 219163"/>
                <a:gd name="connsiteX1" fmla="*/ 94920 w 94920"/>
                <a:gd name="connsiteY1" fmla="*/ 0 h 219163"/>
                <a:gd name="connsiteX2" fmla="*/ 94920 w 94920"/>
                <a:gd name="connsiteY2" fmla="*/ 219163 h 219163"/>
                <a:gd name="connsiteX3" fmla="*/ 0 w 94920"/>
                <a:gd name="connsiteY3" fmla="*/ 219163 h 219163"/>
              </a:gdLst>
              <a:ahLst/>
              <a:cxnLst>
                <a:cxn ang="0">
                  <a:pos x="connsiteX0" y="connsiteY0"/>
                </a:cxn>
                <a:cxn ang="0">
                  <a:pos x="connsiteX1" y="connsiteY1"/>
                </a:cxn>
                <a:cxn ang="0">
                  <a:pos x="connsiteX2" y="connsiteY2"/>
                </a:cxn>
                <a:cxn ang="0">
                  <a:pos x="connsiteX3" y="connsiteY3"/>
                </a:cxn>
              </a:cxnLst>
              <a:rect l="l" t="t" r="r" b="b"/>
              <a:pathLst>
                <a:path w="94920" h="219163">
                  <a:moveTo>
                    <a:pt x="0" y="0"/>
                  </a:moveTo>
                  <a:lnTo>
                    <a:pt x="94920" y="0"/>
                  </a:lnTo>
                  <a:lnTo>
                    <a:pt x="94920" y="219163"/>
                  </a:lnTo>
                  <a:lnTo>
                    <a:pt x="0" y="219163"/>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24" name="Freeform: Shape 23">
              <a:extLst>
                <a:ext uri="{FF2B5EF4-FFF2-40B4-BE49-F238E27FC236}">
                  <a16:creationId xmlns:a16="http://schemas.microsoft.com/office/drawing/2014/main" id="{F872CEB8-21F5-E832-D76E-E6A11A507356}"/>
                </a:ext>
              </a:extLst>
            </p:cNvPr>
            <p:cNvSpPr/>
            <p:nvPr/>
          </p:nvSpPr>
          <p:spPr>
            <a:xfrm>
              <a:off x="2653199" y="3454850"/>
              <a:ext cx="94920" cy="196268"/>
            </a:xfrm>
            <a:custGeom>
              <a:avLst/>
              <a:gdLst>
                <a:gd name="connsiteX0" fmla="*/ 0 w 94920"/>
                <a:gd name="connsiteY0" fmla="*/ 0 h 200078"/>
                <a:gd name="connsiteX1" fmla="*/ 94920 w 94920"/>
                <a:gd name="connsiteY1" fmla="*/ 0 h 200078"/>
                <a:gd name="connsiteX2" fmla="*/ 94920 w 94920"/>
                <a:gd name="connsiteY2" fmla="*/ 200078 h 200078"/>
                <a:gd name="connsiteX3" fmla="*/ 0 w 94920"/>
                <a:gd name="connsiteY3" fmla="*/ 200078 h 200078"/>
              </a:gdLst>
              <a:ahLst/>
              <a:cxnLst>
                <a:cxn ang="0">
                  <a:pos x="connsiteX0" y="connsiteY0"/>
                </a:cxn>
                <a:cxn ang="0">
                  <a:pos x="connsiteX1" y="connsiteY1"/>
                </a:cxn>
                <a:cxn ang="0">
                  <a:pos x="connsiteX2" y="connsiteY2"/>
                </a:cxn>
                <a:cxn ang="0">
                  <a:pos x="connsiteX3" y="connsiteY3"/>
                </a:cxn>
              </a:cxnLst>
              <a:rect l="l" t="t" r="r" b="b"/>
              <a:pathLst>
                <a:path w="94920" h="200078">
                  <a:moveTo>
                    <a:pt x="0" y="0"/>
                  </a:moveTo>
                  <a:lnTo>
                    <a:pt x="94920" y="0"/>
                  </a:lnTo>
                  <a:lnTo>
                    <a:pt x="94920" y="200078"/>
                  </a:lnTo>
                  <a:lnTo>
                    <a:pt x="0" y="200078"/>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25" name="Freeform: Shape 24">
              <a:extLst>
                <a:ext uri="{FF2B5EF4-FFF2-40B4-BE49-F238E27FC236}">
                  <a16:creationId xmlns:a16="http://schemas.microsoft.com/office/drawing/2014/main" id="{FC7CF10B-6BAE-1DB1-817D-9636FA3351C4}"/>
                </a:ext>
              </a:extLst>
            </p:cNvPr>
            <p:cNvSpPr/>
            <p:nvPr/>
          </p:nvSpPr>
          <p:spPr>
            <a:xfrm>
              <a:off x="2762527" y="3520686"/>
              <a:ext cx="94920" cy="130432"/>
            </a:xfrm>
            <a:custGeom>
              <a:avLst/>
              <a:gdLst>
                <a:gd name="connsiteX0" fmla="*/ 0 w 94920"/>
                <a:gd name="connsiteY0" fmla="*/ 0 h 132964"/>
                <a:gd name="connsiteX1" fmla="*/ 94920 w 94920"/>
                <a:gd name="connsiteY1" fmla="*/ 0 h 132964"/>
                <a:gd name="connsiteX2" fmla="*/ 94920 w 94920"/>
                <a:gd name="connsiteY2" fmla="*/ 132964 h 132964"/>
                <a:gd name="connsiteX3" fmla="*/ 0 w 94920"/>
                <a:gd name="connsiteY3" fmla="*/ 132964 h 132964"/>
              </a:gdLst>
              <a:ahLst/>
              <a:cxnLst>
                <a:cxn ang="0">
                  <a:pos x="connsiteX0" y="connsiteY0"/>
                </a:cxn>
                <a:cxn ang="0">
                  <a:pos x="connsiteX1" y="connsiteY1"/>
                </a:cxn>
                <a:cxn ang="0">
                  <a:pos x="connsiteX2" y="connsiteY2"/>
                </a:cxn>
                <a:cxn ang="0">
                  <a:pos x="connsiteX3" y="connsiteY3"/>
                </a:cxn>
              </a:cxnLst>
              <a:rect l="l" t="t" r="r" b="b"/>
              <a:pathLst>
                <a:path w="94920" h="132964">
                  <a:moveTo>
                    <a:pt x="0" y="0"/>
                  </a:moveTo>
                  <a:lnTo>
                    <a:pt x="94920" y="0"/>
                  </a:lnTo>
                  <a:lnTo>
                    <a:pt x="94920" y="132964"/>
                  </a:lnTo>
                  <a:lnTo>
                    <a:pt x="0" y="132964"/>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26" name="Freeform: Shape 25">
              <a:extLst>
                <a:ext uri="{FF2B5EF4-FFF2-40B4-BE49-F238E27FC236}">
                  <a16:creationId xmlns:a16="http://schemas.microsoft.com/office/drawing/2014/main" id="{8BE02F8A-C492-4B27-A9E6-9A063FA6B07A}"/>
                </a:ext>
              </a:extLst>
            </p:cNvPr>
            <p:cNvSpPr/>
            <p:nvPr/>
          </p:nvSpPr>
          <p:spPr>
            <a:xfrm>
              <a:off x="2871983" y="3557510"/>
              <a:ext cx="94920" cy="93608"/>
            </a:xfrm>
            <a:custGeom>
              <a:avLst/>
              <a:gdLst>
                <a:gd name="connsiteX0" fmla="*/ 0 w 94920"/>
                <a:gd name="connsiteY0" fmla="*/ 0 h 95425"/>
                <a:gd name="connsiteX1" fmla="*/ 94920 w 94920"/>
                <a:gd name="connsiteY1" fmla="*/ 0 h 95425"/>
                <a:gd name="connsiteX2" fmla="*/ 94920 w 94920"/>
                <a:gd name="connsiteY2" fmla="*/ 95426 h 95425"/>
                <a:gd name="connsiteX3" fmla="*/ 0 w 94920"/>
                <a:gd name="connsiteY3" fmla="*/ 95426 h 95425"/>
              </a:gdLst>
              <a:ahLst/>
              <a:cxnLst>
                <a:cxn ang="0">
                  <a:pos x="connsiteX0" y="connsiteY0"/>
                </a:cxn>
                <a:cxn ang="0">
                  <a:pos x="connsiteX1" y="connsiteY1"/>
                </a:cxn>
                <a:cxn ang="0">
                  <a:pos x="connsiteX2" y="connsiteY2"/>
                </a:cxn>
                <a:cxn ang="0">
                  <a:pos x="connsiteX3" y="connsiteY3"/>
                </a:cxn>
              </a:cxnLst>
              <a:rect l="l" t="t" r="r" b="b"/>
              <a:pathLst>
                <a:path w="94920" h="95425">
                  <a:moveTo>
                    <a:pt x="0" y="0"/>
                  </a:moveTo>
                  <a:lnTo>
                    <a:pt x="94920" y="0"/>
                  </a:lnTo>
                  <a:lnTo>
                    <a:pt x="94920" y="95426"/>
                  </a:lnTo>
                  <a:lnTo>
                    <a:pt x="0" y="95426"/>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27" name="Freeform: Shape 26">
              <a:extLst>
                <a:ext uri="{FF2B5EF4-FFF2-40B4-BE49-F238E27FC236}">
                  <a16:creationId xmlns:a16="http://schemas.microsoft.com/office/drawing/2014/main" id="{487E1926-6A9C-DDE1-8F44-407218D4961D}"/>
                </a:ext>
              </a:extLst>
            </p:cNvPr>
            <p:cNvSpPr/>
            <p:nvPr/>
          </p:nvSpPr>
          <p:spPr>
            <a:xfrm>
              <a:off x="2981438" y="3575611"/>
              <a:ext cx="94920" cy="75506"/>
            </a:xfrm>
            <a:custGeom>
              <a:avLst/>
              <a:gdLst>
                <a:gd name="connsiteX0" fmla="*/ 0 w 94920"/>
                <a:gd name="connsiteY0" fmla="*/ 0 h 76972"/>
                <a:gd name="connsiteX1" fmla="*/ 94920 w 94920"/>
                <a:gd name="connsiteY1" fmla="*/ 0 h 76972"/>
                <a:gd name="connsiteX2" fmla="*/ 94920 w 94920"/>
                <a:gd name="connsiteY2" fmla="*/ 76972 h 76972"/>
                <a:gd name="connsiteX3" fmla="*/ 0 w 94920"/>
                <a:gd name="connsiteY3" fmla="*/ 76972 h 76972"/>
              </a:gdLst>
              <a:ahLst/>
              <a:cxnLst>
                <a:cxn ang="0">
                  <a:pos x="connsiteX0" y="connsiteY0"/>
                </a:cxn>
                <a:cxn ang="0">
                  <a:pos x="connsiteX1" y="connsiteY1"/>
                </a:cxn>
                <a:cxn ang="0">
                  <a:pos x="connsiteX2" y="connsiteY2"/>
                </a:cxn>
                <a:cxn ang="0">
                  <a:pos x="connsiteX3" y="connsiteY3"/>
                </a:cxn>
              </a:cxnLst>
              <a:rect l="l" t="t" r="r" b="b"/>
              <a:pathLst>
                <a:path w="94920" h="76972">
                  <a:moveTo>
                    <a:pt x="0" y="0"/>
                  </a:moveTo>
                  <a:lnTo>
                    <a:pt x="94920" y="0"/>
                  </a:lnTo>
                  <a:lnTo>
                    <a:pt x="94920" y="76972"/>
                  </a:lnTo>
                  <a:lnTo>
                    <a:pt x="0" y="76972"/>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28" name="Freeform: Shape 27">
              <a:extLst>
                <a:ext uri="{FF2B5EF4-FFF2-40B4-BE49-F238E27FC236}">
                  <a16:creationId xmlns:a16="http://schemas.microsoft.com/office/drawing/2014/main" id="{20BB57CE-4E0B-C8BD-D99F-74BFF0B5AB63}"/>
                </a:ext>
              </a:extLst>
            </p:cNvPr>
            <p:cNvSpPr/>
            <p:nvPr/>
          </p:nvSpPr>
          <p:spPr>
            <a:xfrm>
              <a:off x="3207427" y="3651119"/>
              <a:ext cx="94920" cy="98320"/>
            </a:xfrm>
            <a:custGeom>
              <a:avLst/>
              <a:gdLst>
                <a:gd name="connsiteX0" fmla="*/ 0 w 94920"/>
                <a:gd name="connsiteY0" fmla="*/ 0 h 100228"/>
                <a:gd name="connsiteX1" fmla="*/ 94920 w 94920"/>
                <a:gd name="connsiteY1" fmla="*/ 0 h 100228"/>
                <a:gd name="connsiteX2" fmla="*/ 94920 w 94920"/>
                <a:gd name="connsiteY2" fmla="*/ 100229 h 100228"/>
                <a:gd name="connsiteX3" fmla="*/ 0 w 94920"/>
                <a:gd name="connsiteY3" fmla="*/ 100229 h 100228"/>
              </a:gdLst>
              <a:ahLst/>
              <a:cxnLst>
                <a:cxn ang="0">
                  <a:pos x="connsiteX0" y="connsiteY0"/>
                </a:cxn>
                <a:cxn ang="0">
                  <a:pos x="connsiteX1" y="connsiteY1"/>
                </a:cxn>
                <a:cxn ang="0">
                  <a:pos x="connsiteX2" y="connsiteY2"/>
                </a:cxn>
                <a:cxn ang="0">
                  <a:pos x="connsiteX3" y="connsiteY3"/>
                </a:cxn>
              </a:cxnLst>
              <a:rect l="l" t="t" r="r" b="b"/>
              <a:pathLst>
                <a:path w="94920" h="100228">
                  <a:moveTo>
                    <a:pt x="0" y="0"/>
                  </a:moveTo>
                  <a:lnTo>
                    <a:pt x="94920" y="0"/>
                  </a:lnTo>
                  <a:lnTo>
                    <a:pt x="94920" y="100229"/>
                  </a:lnTo>
                  <a:lnTo>
                    <a:pt x="0" y="100229"/>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29" name="Freeform: Shape 28">
              <a:extLst>
                <a:ext uri="{FF2B5EF4-FFF2-40B4-BE49-F238E27FC236}">
                  <a16:creationId xmlns:a16="http://schemas.microsoft.com/office/drawing/2014/main" id="{A6EAA269-34B8-E38C-3957-030059D9F146}"/>
                </a:ext>
              </a:extLst>
            </p:cNvPr>
            <p:cNvSpPr/>
            <p:nvPr/>
          </p:nvSpPr>
          <p:spPr>
            <a:xfrm>
              <a:off x="8273967" y="3651119"/>
              <a:ext cx="94920" cy="1790344"/>
            </a:xfrm>
            <a:custGeom>
              <a:avLst/>
              <a:gdLst>
                <a:gd name="connsiteX0" fmla="*/ 0 w 94920"/>
                <a:gd name="connsiteY0" fmla="*/ 0 h 1825097"/>
                <a:gd name="connsiteX1" fmla="*/ 94920 w 94920"/>
                <a:gd name="connsiteY1" fmla="*/ 0 h 1825097"/>
                <a:gd name="connsiteX2" fmla="*/ 94920 w 94920"/>
                <a:gd name="connsiteY2" fmla="*/ 1825097 h 1825097"/>
                <a:gd name="connsiteX3" fmla="*/ 0 w 94920"/>
                <a:gd name="connsiteY3" fmla="*/ 1825097 h 1825097"/>
              </a:gdLst>
              <a:ahLst/>
              <a:cxnLst>
                <a:cxn ang="0">
                  <a:pos x="connsiteX0" y="connsiteY0"/>
                </a:cxn>
                <a:cxn ang="0">
                  <a:pos x="connsiteX1" y="connsiteY1"/>
                </a:cxn>
                <a:cxn ang="0">
                  <a:pos x="connsiteX2" y="connsiteY2"/>
                </a:cxn>
                <a:cxn ang="0">
                  <a:pos x="connsiteX3" y="connsiteY3"/>
                </a:cxn>
              </a:cxnLst>
              <a:rect l="l" t="t" r="r" b="b"/>
              <a:pathLst>
                <a:path w="94920" h="1825097">
                  <a:moveTo>
                    <a:pt x="0" y="0"/>
                  </a:moveTo>
                  <a:lnTo>
                    <a:pt x="94920" y="0"/>
                  </a:lnTo>
                  <a:lnTo>
                    <a:pt x="94920" y="1825097"/>
                  </a:lnTo>
                  <a:lnTo>
                    <a:pt x="0" y="1825097"/>
                  </a:lnTo>
                  <a:close/>
                </a:path>
              </a:pathLst>
            </a:custGeom>
            <a:solidFill>
              <a:srgbClr val="CC00CC"/>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30" name="Freeform: Shape 29">
              <a:extLst>
                <a:ext uri="{FF2B5EF4-FFF2-40B4-BE49-F238E27FC236}">
                  <a16:creationId xmlns:a16="http://schemas.microsoft.com/office/drawing/2014/main" id="{7003B486-551F-32AF-3CB5-D5FFB91D35AE}"/>
                </a:ext>
              </a:extLst>
            </p:cNvPr>
            <p:cNvSpPr/>
            <p:nvPr/>
          </p:nvSpPr>
          <p:spPr>
            <a:xfrm>
              <a:off x="8164765" y="3651119"/>
              <a:ext cx="94920" cy="1253365"/>
            </a:xfrm>
            <a:custGeom>
              <a:avLst/>
              <a:gdLst>
                <a:gd name="connsiteX0" fmla="*/ 0 w 94920"/>
                <a:gd name="connsiteY0" fmla="*/ 0 h 1277694"/>
                <a:gd name="connsiteX1" fmla="*/ 94921 w 94920"/>
                <a:gd name="connsiteY1" fmla="*/ 0 h 1277694"/>
                <a:gd name="connsiteX2" fmla="*/ 94921 w 94920"/>
                <a:gd name="connsiteY2" fmla="*/ 1277695 h 1277694"/>
                <a:gd name="connsiteX3" fmla="*/ 0 w 94920"/>
                <a:gd name="connsiteY3" fmla="*/ 1277695 h 1277694"/>
              </a:gdLst>
              <a:ahLst/>
              <a:cxnLst>
                <a:cxn ang="0">
                  <a:pos x="connsiteX0" y="connsiteY0"/>
                </a:cxn>
                <a:cxn ang="0">
                  <a:pos x="connsiteX1" y="connsiteY1"/>
                </a:cxn>
                <a:cxn ang="0">
                  <a:pos x="connsiteX2" y="connsiteY2"/>
                </a:cxn>
                <a:cxn ang="0">
                  <a:pos x="connsiteX3" y="connsiteY3"/>
                </a:cxn>
              </a:cxnLst>
              <a:rect l="l" t="t" r="r" b="b"/>
              <a:pathLst>
                <a:path w="94920" h="1277694">
                  <a:moveTo>
                    <a:pt x="0" y="0"/>
                  </a:moveTo>
                  <a:lnTo>
                    <a:pt x="94921" y="0"/>
                  </a:lnTo>
                  <a:lnTo>
                    <a:pt x="94921" y="1277695"/>
                  </a:lnTo>
                  <a:lnTo>
                    <a:pt x="0" y="1277695"/>
                  </a:lnTo>
                  <a:close/>
                </a:path>
              </a:pathLst>
            </a:custGeom>
            <a:solidFill>
              <a:srgbClr val="CC00CC"/>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31" name="Freeform: Shape 30">
              <a:extLst>
                <a:ext uri="{FF2B5EF4-FFF2-40B4-BE49-F238E27FC236}">
                  <a16:creationId xmlns:a16="http://schemas.microsoft.com/office/drawing/2014/main" id="{8AA2912B-B255-DF1E-5E35-FAF106613F08}"/>
                </a:ext>
              </a:extLst>
            </p:cNvPr>
            <p:cNvSpPr/>
            <p:nvPr/>
          </p:nvSpPr>
          <p:spPr>
            <a:xfrm>
              <a:off x="8055689" y="3651119"/>
              <a:ext cx="94920" cy="607154"/>
            </a:xfrm>
            <a:custGeom>
              <a:avLst/>
              <a:gdLst>
                <a:gd name="connsiteX0" fmla="*/ 0 w 94920"/>
                <a:gd name="connsiteY0" fmla="*/ 0 h 618940"/>
                <a:gd name="connsiteX1" fmla="*/ 94921 w 94920"/>
                <a:gd name="connsiteY1" fmla="*/ 0 h 618940"/>
                <a:gd name="connsiteX2" fmla="*/ 94921 w 94920"/>
                <a:gd name="connsiteY2" fmla="*/ 618941 h 618940"/>
                <a:gd name="connsiteX3" fmla="*/ 0 w 94920"/>
                <a:gd name="connsiteY3" fmla="*/ 618941 h 618940"/>
              </a:gdLst>
              <a:ahLst/>
              <a:cxnLst>
                <a:cxn ang="0">
                  <a:pos x="connsiteX0" y="connsiteY0"/>
                </a:cxn>
                <a:cxn ang="0">
                  <a:pos x="connsiteX1" y="connsiteY1"/>
                </a:cxn>
                <a:cxn ang="0">
                  <a:pos x="connsiteX2" y="connsiteY2"/>
                </a:cxn>
                <a:cxn ang="0">
                  <a:pos x="connsiteX3" y="connsiteY3"/>
                </a:cxn>
              </a:cxnLst>
              <a:rect l="l" t="t" r="r" b="b"/>
              <a:pathLst>
                <a:path w="94920" h="618940">
                  <a:moveTo>
                    <a:pt x="0" y="0"/>
                  </a:moveTo>
                  <a:lnTo>
                    <a:pt x="94921" y="0"/>
                  </a:lnTo>
                  <a:lnTo>
                    <a:pt x="94921" y="618941"/>
                  </a:lnTo>
                  <a:lnTo>
                    <a:pt x="0" y="618941"/>
                  </a:lnTo>
                  <a:close/>
                </a:path>
              </a:pathLst>
            </a:custGeom>
            <a:solidFill>
              <a:srgbClr val="CC00CC"/>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32" name="Freeform: Shape 31">
              <a:extLst>
                <a:ext uri="{FF2B5EF4-FFF2-40B4-BE49-F238E27FC236}">
                  <a16:creationId xmlns:a16="http://schemas.microsoft.com/office/drawing/2014/main" id="{B7183C81-D97F-8602-5028-AF53FADFB5A4}"/>
                </a:ext>
              </a:extLst>
            </p:cNvPr>
            <p:cNvSpPr/>
            <p:nvPr/>
          </p:nvSpPr>
          <p:spPr>
            <a:xfrm>
              <a:off x="7946486" y="3500849"/>
              <a:ext cx="94920" cy="150269"/>
            </a:xfrm>
            <a:custGeom>
              <a:avLst/>
              <a:gdLst>
                <a:gd name="connsiteX0" fmla="*/ 0 w 94920"/>
                <a:gd name="connsiteY0" fmla="*/ 0 h 153186"/>
                <a:gd name="connsiteX1" fmla="*/ 94920 w 94920"/>
                <a:gd name="connsiteY1" fmla="*/ 0 h 153186"/>
                <a:gd name="connsiteX2" fmla="*/ 94920 w 94920"/>
                <a:gd name="connsiteY2" fmla="*/ 153187 h 153186"/>
                <a:gd name="connsiteX3" fmla="*/ 0 w 94920"/>
                <a:gd name="connsiteY3" fmla="*/ 153187 h 153186"/>
              </a:gdLst>
              <a:ahLst/>
              <a:cxnLst>
                <a:cxn ang="0">
                  <a:pos x="connsiteX0" y="connsiteY0"/>
                </a:cxn>
                <a:cxn ang="0">
                  <a:pos x="connsiteX1" y="connsiteY1"/>
                </a:cxn>
                <a:cxn ang="0">
                  <a:pos x="connsiteX2" y="connsiteY2"/>
                </a:cxn>
                <a:cxn ang="0">
                  <a:pos x="connsiteX3" y="connsiteY3"/>
                </a:cxn>
              </a:cxnLst>
              <a:rect l="l" t="t" r="r" b="b"/>
              <a:pathLst>
                <a:path w="94920" h="153186">
                  <a:moveTo>
                    <a:pt x="0" y="0"/>
                  </a:moveTo>
                  <a:lnTo>
                    <a:pt x="94920" y="0"/>
                  </a:lnTo>
                  <a:lnTo>
                    <a:pt x="94920" y="153187"/>
                  </a:lnTo>
                  <a:lnTo>
                    <a:pt x="0" y="153187"/>
                  </a:lnTo>
                  <a:close/>
                </a:path>
              </a:pathLst>
            </a:custGeom>
            <a:solidFill>
              <a:srgbClr val="CC00CC"/>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33" name="Freeform: Shape 32">
              <a:extLst>
                <a:ext uri="{FF2B5EF4-FFF2-40B4-BE49-F238E27FC236}">
                  <a16:creationId xmlns:a16="http://schemas.microsoft.com/office/drawing/2014/main" id="{E2C0D18B-1135-B095-49E3-0EF443D3E0AF}"/>
                </a:ext>
              </a:extLst>
            </p:cNvPr>
            <p:cNvSpPr/>
            <p:nvPr/>
          </p:nvSpPr>
          <p:spPr>
            <a:xfrm>
              <a:off x="7837410" y="3270113"/>
              <a:ext cx="94920" cy="381005"/>
            </a:xfrm>
            <a:custGeom>
              <a:avLst/>
              <a:gdLst>
                <a:gd name="connsiteX0" fmla="*/ 0 w 94920"/>
                <a:gd name="connsiteY0" fmla="*/ 0 h 388401"/>
                <a:gd name="connsiteX1" fmla="*/ 94920 w 94920"/>
                <a:gd name="connsiteY1" fmla="*/ 0 h 388401"/>
                <a:gd name="connsiteX2" fmla="*/ 94920 w 94920"/>
                <a:gd name="connsiteY2" fmla="*/ 388402 h 388401"/>
                <a:gd name="connsiteX3" fmla="*/ 0 w 94920"/>
                <a:gd name="connsiteY3" fmla="*/ 388402 h 388401"/>
              </a:gdLst>
              <a:ahLst/>
              <a:cxnLst>
                <a:cxn ang="0">
                  <a:pos x="connsiteX0" y="connsiteY0"/>
                </a:cxn>
                <a:cxn ang="0">
                  <a:pos x="connsiteX1" y="connsiteY1"/>
                </a:cxn>
                <a:cxn ang="0">
                  <a:pos x="connsiteX2" y="connsiteY2"/>
                </a:cxn>
                <a:cxn ang="0">
                  <a:pos x="connsiteX3" y="connsiteY3"/>
                </a:cxn>
              </a:cxnLst>
              <a:rect l="l" t="t" r="r" b="b"/>
              <a:pathLst>
                <a:path w="94920" h="388401">
                  <a:moveTo>
                    <a:pt x="0" y="0"/>
                  </a:moveTo>
                  <a:lnTo>
                    <a:pt x="94920" y="0"/>
                  </a:lnTo>
                  <a:lnTo>
                    <a:pt x="94920" y="388402"/>
                  </a:lnTo>
                  <a:lnTo>
                    <a:pt x="0" y="388402"/>
                  </a:lnTo>
                  <a:close/>
                </a:path>
              </a:pathLst>
            </a:custGeom>
            <a:solidFill>
              <a:srgbClr val="CC00CC"/>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34" name="Freeform: Shape 33">
              <a:extLst>
                <a:ext uri="{FF2B5EF4-FFF2-40B4-BE49-F238E27FC236}">
                  <a16:creationId xmlns:a16="http://schemas.microsoft.com/office/drawing/2014/main" id="{53A735E8-B084-BD98-79AB-23AC59D52E92}"/>
                </a:ext>
              </a:extLst>
            </p:cNvPr>
            <p:cNvSpPr/>
            <p:nvPr/>
          </p:nvSpPr>
          <p:spPr>
            <a:xfrm>
              <a:off x="3316755" y="3651119"/>
              <a:ext cx="94920" cy="266319"/>
            </a:xfrm>
            <a:custGeom>
              <a:avLst/>
              <a:gdLst>
                <a:gd name="connsiteX0" fmla="*/ 0 w 94920"/>
                <a:gd name="connsiteY0" fmla="*/ 0 h 271489"/>
                <a:gd name="connsiteX1" fmla="*/ 94920 w 94920"/>
                <a:gd name="connsiteY1" fmla="*/ 0 h 271489"/>
                <a:gd name="connsiteX2" fmla="*/ 94920 w 94920"/>
                <a:gd name="connsiteY2" fmla="*/ 271490 h 271489"/>
                <a:gd name="connsiteX3" fmla="*/ 0 w 94920"/>
                <a:gd name="connsiteY3" fmla="*/ 271490 h 271489"/>
              </a:gdLst>
              <a:ahLst/>
              <a:cxnLst>
                <a:cxn ang="0">
                  <a:pos x="connsiteX0" y="connsiteY0"/>
                </a:cxn>
                <a:cxn ang="0">
                  <a:pos x="connsiteX1" y="connsiteY1"/>
                </a:cxn>
                <a:cxn ang="0">
                  <a:pos x="connsiteX2" y="connsiteY2"/>
                </a:cxn>
                <a:cxn ang="0">
                  <a:pos x="connsiteX3" y="connsiteY3"/>
                </a:cxn>
              </a:cxnLst>
              <a:rect l="l" t="t" r="r" b="b"/>
              <a:pathLst>
                <a:path w="94920" h="271489">
                  <a:moveTo>
                    <a:pt x="0" y="0"/>
                  </a:moveTo>
                  <a:lnTo>
                    <a:pt x="94920" y="0"/>
                  </a:lnTo>
                  <a:lnTo>
                    <a:pt x="94920" y="271490"/>
                  </a:lnTo>
                  <a:lnTo>
                    <a:pt x="0" y="271490"/>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35" name="Freeform: Shape 34">
              <a:extLst>
                <a:ext uri="{FF2B5EF4-FFF2-40B4-BE49-F238E27FC236}">
                  <a16:creationId xmlns:a16="http://schemas.microsoft.com/office/drawing/2014/main" id="{32CF0B02-FB14-ED2E-0485-CB84553437D2}"/>
                </a:ext>
              </a:extLst>
            </p:cNvPr>
            <p:cNvSpPr/>
            <p:nvPr/>
          </p:nvSpPr>
          <p:spPr>
            <a:xfrm>
              <a:off x="3426084" y="3651119"/>
              <a:ext cx="94920" cy="321741"/>
            </a:xfrm>
            <a:custGeom>
              <a:avLst/>
              <a:gdLst>
                <a:gd name="connsiteX0" fmla="*/ 0 w 94920"/>
                <a:gd name="connsiteY0" fmla="*/ 0 h 327986"/>
                <a:gd name="connsiteX1" fmla="*/ 94920 w 94920"/>
                <a:gd name="connsiteY1" fmla="*/ 0 h 327986"/>
                <a:gd name="connsiteX2" fmla="*/ 94920 w 94920"/>
                <a:gd name="connsiteY2" fmla="*/ 327987 h 327986"/>
                <a:gd name="connsiteX3" fmla="*/ 0 w 94920"/>
                <a:gd name="connsiteY3" fmla="*/ 327987 h 327986"/>
              </a:gdLst>
              <a:ahLst/>
              <a:cxnLst>
                <a:cxn ang="0">
                  <a:pos x="connsiteX0" y="connsiteY0"/>
                </a:cxn>
                <a:cxn ang="0">
                  <a:pos x="connsiteX1" y="connsiteY1"/>
                </a:cxn>
                <a:cxn ang="0">
                  <a:pos x="connsiteX2" y="connsiteY2"/>
                </a:cxn>
                <a:cxn ang="0">
                  <a:pos x="connsiteX3" y="connsiteY3"/>
                </a:cxn>
              </a:cxnLst>
              <a:rect l="l" t="t" r="r" b="b"/>
              <a:pathLst>
                <a:path w="94920" h="327986">
                  <a:moveTo>
                    <a:pt x="0" y="0"/>
                  </a:moveTo>
                  <a:lnTo>
                    <a:pt x="94920" y="0"/>
                  </a:lnTo>
                  <a:lnTo>
                    <a:pt x="94920" y="327987"/>
                  </a:lnTo>
                  <a:lnTo>
                    <a:pt x="0" y="327987"/>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36" name="Freeform: Shape 35">
              <a:extLst>
                <a:ext uri="{FF2B5EF4-FFF2-40B4-BE49-F238E27FC236}">
                  <a16:creationId xmlns:a16="http://schemas.microsoft.com/office/drawing/2014/main" id="{2EFDAF6C-464C-3718-5974-2366A0DD85A4}"/>
                </a:ext>
              </a:extLst>
            </p:cNvPr>
            <p:cNvSpPr/>
            <p:nvPr/>
          </p:nvSpPr>
          <p:spPr>
            <a:xfrm>
              <a:off x="3535540" y="3651119"/>
              <a:ext cx="94920" cy="358068"/>
            </a:xfrm>
            <a:custGeom>
              <a:avLst/>
              <a:gdLst>
                <a:gd name="connsiteX0" fmla="*/ 0 w 94920"/>
                <a:gd name="connsiteY0" fmla="*/ 0 h 365019"/>
                <a:gd name="connsiteX1" fmla="*/ 94920 w 94920"/>
                <a:gd name="connsiteY1" fmla="*/ 0 h 365019"/>
                <a:gd name="connsiteX2" fmla="*/ 94920 w 94920"/>
                <a:gd name="connsiteY2" fmla="*/ 365020 h 365019"/>
                <a:gd name="connsiteX3" fmla="*/ 0 w 94920"/>
                <a:gd name="connsiteY3" fmla="*/ 365020 h 365019"/>
              </a:gdLst>
              <a:ahLst/>
              <a:cxnLst>
                <a:cxn ang="0">
                  <a:pos x="connsiteX0" y="connsiteY0"/>
                </a:cxn>
                <a:cxn ang="0">
                  <a:pos x="connsiteX1" y="connsiteY1"/>
                </a:cxn>
                <a:cxn ang="0">
                  <a:pos x="connsiteX2" y="connsiteY2"/>
                </a:cxn>
                <a:cxn ang="0">
                  <a:pos x="connsiteX3" y="connsiteY3"/>
                </a:cxn>
              </a:cxnLst>
              <a:rect l="l" t="t" r="r" b="b"/>
              <a:pathLst>
                <a:path w="94920" h="365019">
                  <a:moveTo>
                    <a:pt x="0" y="0"/>
                  </a:moveTo>
                  <a:lnTo>
                    <a:pt x="94920" y="0"/>
                  </a:lnTo>
                  <a:lnTo>
                    <a:pt x="94920" y="365020"/>
                  </a:lnTo>
                  <a:lnTo>
                    <a:pt x="0" y="365020"/>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37" name="Freeform: Shape 36">
              <a:extLst>
                <a:ext uri="{FF2B5EF4-FFF2-40B4-BE49-F238E27FC236}">
                  <a16:creationId xmlns:a16="http://schemas.microsoft.com/office/drawing/2014/main" id="{64280D70-AFE8-D9B5-4F26-765F5F3CBB2B}"/>
                </a:ext>
              </a:extLst>
            </p:cNvPr>
            <p:cNvSpPr/>
            <p:nvPr/>
          </p:nvSpPr>
          <p:spPr>
            <a:xfrm>
              <a:off x="3644868" y="3651119"/>
              <a:ext cx="94920" cy="460232"/>
            </a:xfrm>
            <a:custGeom>
              <a:avLst/>
              <a:gdLst>
                <a:gd name="connsiteX0" fmla="*/ 0 w 94920"/>
                <a:gd name="connsiteY0" fmla="*/ 0 h 469166"/>
                <a:gd name="connsiteX1" fmla="*/ 94920 w 94920"/>
                <a:gd name="connsiteY1" fmla="*/ 0 h 469166"/>
                <a:gd name="connsiteX2" fmla="*/ 94920 w 94920"/>
                <a:gd name="connsiteY2" fmla="*/ 469166 h 469166"/>
                <a:gd name="connsiteX3" fmla="*/ 0 w 94920"/>
                <a:gd name="connsiteY3" fmla="*/ 469166 h 469166"/>
              </a:gdLst>
              <a:ahLst/>
              <a:cxnLst>
                <a:cxn ang="0">
                  <a:pos x="connsiteX0" y="connsiteY0"/>
                </a:cxn>
                <a:cxn ang="0">
                  <a:pos x="connsiteX1" y="connsiteY1"/>
                </a:cxn>
                <a:cxn ang="0">
                  <a:pos x="connsiteX2" y="connsiteY2"/>
                </a:cxn>
                <a:cxn ang="0">
                  <a:pos x="connsiteX3" y="connsiteY3"/>
                </a:cxn>
              </a:cxnLst>
              <a:rect l="l" t="t" r="r" b="b"/>
              <a:pathLst>
                <a:path w="94920" h="469166">
                  <a:moveTo>
                    <a:pt x="0" y="0"/>
                  </a:moveTo>
                  <a:lnTo>
                    <a:pt x="94920" y="0"/>
                  </a:lnTo>
                  <a:lnTo>
                    <a:pt x="94920" y="469166"/>
                  </a:lnTo>
                  <a:lnTo>
                    <a:pt x="0" y="469166"/>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38" name="Freeform: Shape 37">
              <a:extLst>
                <a:ext uri="{FF2B5EF4-FFF2-40B4-BE49-F238E27FC236}">
                  <a16:creationId xmlns:a16="http://schemas.microsoft.com/office/drawing/2014/main" id="{FD924224-C74E-1C9B-B7C4-375E9C295940}"/>
                </a:ext>
              </a:extLst>
            </p:cNvPr>
            <p:cNvSpPr/>
            <p:nvPr/>
          </p:nvSpPr>
          <p:spPr>
            <a:xfrm>
              <a:off x="3754197" y="3651119"/>
              <a:ext cx="94920" cy="505239"/>
            </a:xfrm>
            <a:custGeom>
              <a:avLst/>
              <a:gdLst>
                <a:gd name="connsiteX0" fmla="*/ 0 w 94920"/>
                <a:gd name="connsiteY0" fmla="*/ 0 h 515046"/>
                <a:gd name="connsiteX1" fmla="*/ 94920 w 94920"/>
                <a:gd name="connsiteY1" fmla="*/ 0 h 515046"/>
                <a:gd name="connsiteX2" fmla="*/ 94920 w 94920"/>
                <a:gd name="connsiteY2" fmla="*/ 515047 h 515046"/>
                <a:gd name="connsiteX3" fmla="*/ 0 w 94920"/>
                <a:gd name="connsiteY3" fmla="*/ 515047 h 515046"/>
              </a:gdLst>
              <a:ahLst/>
              <a:cxnLst>
                <a:cxn ang="0">
                  <a:pos x="connsiteX0" y="connsiteY0"/>
                </a:cxn>
                <a:cxn ang="0">
                  <a:pos x="connsiteX1" y="connsiteY1"/>
                </a:cxn>
                <a:cxn ang="0">
                  <a:pos x="connsiteX2" y="connsiteY2"/>
                </a:cxn>
                <a:cxn ang="0">
                  <a:pos x="connsiteX3" y="connsiteY3"/>
                </a:cxn>
              </a:cxnLst>
              <a:rect l="l" t="t" r="r" b="b"/>
              <a:pathLst>
                <a:path w="94920" h="515046">
                  <a:moveTo>
                    <a:pt x="0" y="0"/>
                  </a:moveTo>
                  <a:lnTo>
                    <a:pt x="94920" y="0"/>
                  </a:lnTo>
                  <a:lnTo>
                    <a:pt x="94920" y="515047"/>
                  </a:lnTo>
                  <a:lnTo>
                    <a:pt x="0" y="515047"/>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39" name="Freeform: Shape 38">
              <a:extLst>
                <a:ext uri="{FF2B5EF4-FFF2-40B4-BE49-F238E27FC236}">
                  <a16:creationId xmlns:a16="http://schemas.microsoft.com/office/drawing/2014/main" id="{6FFF4AD8-9D18-BA82-3CCF-DBBC81868EAB}"/>
                </a:ext>
              </a:extLst>
            </p:cNvPr>
            <p:cNvSpPr/>
            <p:nvPr/>
          </p:nvSpPr>
          <p:spPr>
            <a:xfrm>
              <a:off x="3863526" y="3651119"/>
              <a:ext cx="94920" cy="561280"/>
            </a:xfrm>
            <a:custGeom>
              <a:avLst/>
              <a:gdLst>
                <a:gd name="connsiteX0" fmla="*/ 0 w 94920"/>
                <a:gd name="connsiteY0" fmla="*/ 0 h 572175"/>
                <a:gd name="connsiteX1" fmla="*/ 94920 w 94920"/>
                <a:gd name="connsiteY1" fmla="*/ 0 h 572175"/>
                <a:gd name="connsiteX2" fmla="*/ 94920 w 94920"/>
                <a:gd name="connsiteY2" fmla="*/ 572176 h 572175"/>
                <a:gd name="connsiteX3" fmla="*/ 0 w 94920"/>
                <a:gd name="connsiteY3" fmla="*/ 572176 h 572175"/>
              </a:gdLst>
              <a:ahLst/>
              <a:cxnLst>
                <a:cxn ang="0">
                  <a:pos x="connsiteX0" y="connsiteY0"/>
                </a:cxn>
                <a:cxn ang="0">
                  <a:pos x="connsiteX1" y="connsiteY1"/>
                </a:cxn>
                <a:cxn ang="0">
                  <a:pos x="connsiteX2" y="connsiteY2"/>
                </a:cxn>
                <a:cxn ang="0">
                  <a:pos x="connsiteX3" y="connsiteY3"/>
                </a:cxn>
              </a:cxnLst>
              <a:rect l="l" t="t" r="r" b="b"/>
              <a:pathLst>
                <a:path w="94920" h="572175">
                  <a:moveTo>
                    <a:pt x="0" y="0"/>
                  </a:moveTo>
                  <a:lnTo>
                    <a:pt x="94920" y="0"/>
                  </a:lnTo>
                  <a:lnTo>
                    <a:pt x="94920" y="572176"/>
                  </a:lnTo>
                  <a:lnTo>
                    <a:pt x="0" y="572176"/>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0" name="Freeform: Shape 39">
              <a:extLst>
                <a:ext uri="{FF2B5EF4-FFF2-40B4-BE49-F238E27FC236}">
                  <a16:creationId xmlns:a16="http://schemas.microsoft.com/office/drawing/2014/main" id="{EF13CDF1-BA23-FF06-E44D-B9A2AE0927DD}"/>
                </a:ext>
              </a:extLst>
            </p:cNvPr>
            <p:cNvSpPr/>
            <p:nvPr/>
          </p:nvSpPr>
          <p:spPr>
            <a:xfrm>
              <a:off x="3972982" y="3651119"/>
              <a:ext cx="94920" cy="608890"/>
            </a:xfrm>
            <a:custGeom>
              <a:avLst/>
              <a:gdLst>
                <a:gd name="connsiteX0" fmla="*/ 0 w 94920"/>
                <a:gd name="connsiteY0" fmla="*/ 0 h 620709"/>
                <a:gd name="connsiteX1" fmla="*/ 94920 w 94920"/>
                <a:gd name="connsiteY1" fmla="*/ 0 h 620709"/>
                <a:gd name="connsiteX2" fmla="*/ 94920 w 94920"/>
                <a:gd name="connsiteY2" fmla="*/ 620710 h 620709"/>
                <a:gd name="connsiteX3" fmla="*/ 0 w 94920"/>
                <a:gd name="connsiteY3" fmla="*/ 620710 h 620709"/>
              </a:gdLst>
              <a:ahLst/>
              <a:cxnLst>
                <a:cxn ang="0">
                  <a:pos x="connsiteX0" y="connsiteY0"/>
                </a:cxn>
                <a:cxn ang="0">
                  <a:pos x="connsiteX1" y="connsiteY1"/>
                </a:cxn>
                <a:cxn ang="0">
                  <a:pos x="connsiteX2" y="connsiteY2"/>
                </a:cxn>
                <a:cxn ang="0">
                  <a:pos x="connsiteX3" y="connsiteY3"/>
                </a:cxn>
              </a:cxnLst>
              <a:rect l="l" t="t" r="r" b="b"/>
              <a:pathLst>
                <a:path w="94920" h="620709">
                  <a:moveTo>
                    <a:pt x="0" y="0"/>
                  </a:moveTo>
                  <a:lnTo>
                    <a:pt x="94920" y="0"/>
                  </a:lnTo>
                  <a:lnTo>
                    <a:pt x="94920" y="620710"/>
                  </a:lnTo>
                  <a:lnTo>
                    <a:pt x="0" y="620710"/>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1" name="Freeform: Shape 40">
              <a:extLst>
                <a:ext uri="{FF2B5EF4-FFF2-40B4-BE49-F238E27FC236}">
                  <a16:creationId xmlns:a16="http://schemas.microsoft.com/office/drawing/2014/main" id="{2125E688-33FE-E07B-72C9-7BB5CAE27C42}"/>
                </a:ext>
              </a:extLst>
            </p:cNvPr>
            <p:cNvSpPr/>
            <p:nvPr/>
          </p:nvSpPr>
          <p:spPr>
            <a:xfrm>
              <a:off x="4082310" y="3651119"/>
              <a:ext cx="94920" cy="708574"/>
            </a:xfrm>
            <a:custGeom>
              <a:avLst/>
              <a:gdLst>
                <a:gd name="connsiteX0" fmla="*/ 0 w 94920"/>
                <a:gd name="connsiteY0" fmla="*/ 0 h 722328"/>
                <a:gd name="connsiteX1" fmla="*/ 94920 w 94920"/>
                <a:gd name="connsiteY1" fmla="*/ 0 h 722328"/>
                <a:gd name="connsiteX2" fmla="*/ 94920 w 94920"/>
                <a:gd name="connsiteY2" fmla="*/ 722329 h 722328"/>
                <a:gd name="connsiteX3" fmla="*/ 0 w 94920"/>
                <a:gd name="connsiteY3" fmla="*/ 722329 h 722328"/>
              </a:gdLst>
              <a:ahLst/>
              <a:cxnLst>
                <a:cxn ang="0">
                  <a:pos x="connsiteX0" y="connsiteY0"/>
                </a:cxn>
                <a:cxn ang="0">
                  <a:pos x="connsiteX1" y="connsiteY1"/>
                </a:cxn>
                <a:cxn ang="0">
                  <a:pos x="connsiteX2" y="connsiteY2"/>
                </a:cxn>
                <a:cxn ang="0">
                  <a:pos x="connsiteX3" y="connsiteY3"/>
                </a:cxn>
              </a:cxnLst>
              <a:rect l="l" t="t" r="r" b="b"/>
              <a:pathLst>
                <a:path w="94920" h="722328">
                  <a:moveTo>
                    <a:pt x="0" y="0"/>
                  </a:moveTo>
                  <a:lnTo>
                    <a:pt x="94920" y="0"/>
                  </a:lnTo>
                  <a:lnTo>
                    <a:pt x="94920" y="722329"/>
                  </a:lnTo>
                  <a:lnTo>
                    <a:pt x="0" y="722329"/>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2" name="Freeform: Shape 41">
              <a:extLst>
                <a:ext uri="{FF2B5EF4-FFF2-40B4-BE49-F238E27FC236}">
                  <a16:creationId xmlns:a16="http://schemas.microsoft.com/office/drawing/2014/main" id="{045CB3A2-D411-38B8-6FD7-71E528F66C9B}"/>
                </a:ext>
              </a:extLst>
            </p:cNvPr>
            <p:cNvSpPr/>
            <p:nvPr/>
          </p:nvSpPr>
          <p:spPr>
            <a:xfrm>
              <a:off x="4191639" y="3651119"/>
              <a:ext cx="94920" cy="745646"/>
            </a:xfrm>
            <a:custGeom>
              <a:avLst/>
              <a:gdLst>
                <a:gd name="connsiteX0" fmla="*/ 0 w 94920"/>
                <a:gd name="connsiteY0" fmla="*/ 0 h 760120"/>
                <a:gd name="connsiteX1" fmla="*/ 94920 w 94920"/>
                <a:gd name="connsiteY1" fmla="*/ 0 h 760120"/>
                <a:gd name="connsiteX2" fmla="*/ 94920 w 94920"/>
                <a:gd name="connsiteY2" fmla="*/ 760120 h 760120"/>
                <a:gd name="connsiteX3" fmla="*/ 0 w 94920"/>
                <a:gd name="connsiteY3" fmla="*/ 760120 h 760120"/>
              </a:gdLst>
              <a:ahLst/>
              <a:cxnLst>
                <a:cxn ang="0">
                  <a:pos x="connsiteX0" y="connsiteY0"/>
                </a:cxn>
                <a:cxn ang="0">
                  <a:pos x="connsiteX1" y="connsiteY1"/>
                </a:cxn>
                <a:cxn ang="0">
                  <a:pos x="connsiteX2" y="connsiteY2"/>
                </a:cxn>
                <a:cxn ang="0">
                  <a:pos x="connsiteX3" y="connsiteY3"/>
                </a:cxn>
              </a:cxnLst>
              <a:rect l="l" t="t" r="r" b="b"/>
              <a:pathLst>
                <a:path w="94920" h="760120">
                  <a:moveTo>
                    <a:pt x="0" y="0"/>
                  </a:moveTo>
                  <a:lnTo>
                    <a:pt x="94920" y="0"/>
                  </a:lnTo>
                  <a:lnTo>
                    <a:pt x="94920" y="760120"/>
                  </a:lnTo>
                  <a:lnTo>
                    <a:pt x="0" y="760120"/>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3" name="Freeform: Shape 42">
              <a:extLst>
                <a:ext uri="{FF2B5EF4-FFF2-40B4-BE49-F238E27FC236}">
                  <a16:creationId xmlns:a16="http://schemas.microsoft.com/office/drawing/2014/main" id="{8A16A7EA-D2A9-7B05-54EA-104BEA5D44D8}"/>
                </a:ext>
              </a:extLst>
            </p:cNvPr>
            <p:cNvSpPr/>
            <p:nvPr/>
          </p:nvSpPr>
          <p:spPr>
            <a:xfrm>
              <a:off x="4300968" y="3651119"/>
              <a:ext cx="94920" cy="866035"/>
            </a:xfrm>
            <a:custGeom>
              <a:avLst/>
              <a:gdLst>
                <a:gd name="connsiteX0" fmla="*/ 0 w 94920"/>
                <a:gd name="connsiteY0" fmla="*/ 0 h 882846"/>
                <a:gd name="connsiteX1" fmla="*/ 94920 w 94920"/>
                <a:gd name="connsiteY1" fmla="*/ 0 h 882846"/>
                <a:gd name="connsiteX2" fmla="*/ 94920 w 94920"/>
                <a:gd name="connsiteY2" fmla="*/ 882847 h 882846"/>
                <a:gd name="connsiteX3" fmla="*/ 0 w 94920"/>
                <a:gd name="connsiteY3" fmla="*/ 882847 h 882846"/>
              </a:gdLst>
              <a:ahLst/>
              <a:cxnLst>
                <a:cxn ang="0">
                  <a:pos x="connsiteX0" y="connsiteY0"/>
                </a:cxn>
                <a:cxn ang="0">
                  <a:pos x="connsiteX1" y="connsiteY1"/>
                </a:cxn>
                <a:cxn ang="0">
                  <a:pos x="connsiteX2" y="connsiteY2"/>
                </a:cxn>
                <a:cxn ang="0">
                  <a:pos x="connsiteX3" y="connsiteY3"/>
                </a:cxn>
              </a:cxnLst>
              <a:rect l="l" t="t" r="r" b="b"/>
              <a:pathLst>
                <a:path w="94920" h="882846">
                  <a:moveTo>
                    <a:pt x="0" y="0"/>
                  </a:moveTo>
                  <a:lnTo>
                    <a:pt x="94920" y="0"/>
                  </a:lnTo>
                  <a:lnTo>
                    <a:pt x="94920" y="882847"/>
                  </a:lnTo>
                  <a:lnTo>
                    <a:pt x="0" y="882847"/>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4" name="Freeform: Shape 43">
              <a:extLst>
                <a:ext uri="{FF2B5EF4-FFF2-40B4-BE49-F238E27FC236}">
                  <a16:creationId xmlns:a16="http://schemas.microsoft.com/office/drawing/2014/main" id="{52FF473E-7421-2573-667E-2AA4CB3FA0B3}"/>
                </a:ext>
              </a:extLst>
            </p:cNvPr>
            <p:cNvSpPr/>
            <p:nvPr/>
          </p:nvSpPr>
          <p:spPr>
            <a:xfrm>
              <a:off x="4410423" y="3651119"/>
              <a:ext cx="94920" cy="866035"/>
            </a:xfrm>
            <a:custGeom>
              <a:avLst/>
              <a:gdLst>
                <a:gd name="connsiteX0" fmla="*/ 0 w 94920"/>
                <a:gd name="connsiteY0" fmla="*/ 0 h 882846"/>
                <a:gd name="connsiteX1" fmla="*/ 94920 w 94920"/>
                <a:gd name="connsiteY1" fmla="*/ 0 h 882846"/>
                <a:gd name="connsiteX2" fmla="*/ 94920 w 94920"/>
                <a:gd name="connsiteY2" fmla="*/ 882847 h 882846"/>
                <a:gd name="connsiteX3" fmla="*/ 0 w 94920"/>
                <a:gd name="connsiteY3" fmla="*/ 882847 h 882846"/>
              </a:gdLst>
              <a:ahLst/>
              <a:cxnLst>
                <a:cxn ang="0">
                  <a:pos x="connsiteX0" y="connsiteY0"/>
                </a:cxn>
                <a:cxn ang="0">
                  <a:pos x="connsiteX1" y="connsiteY1"/>
                </a:cxn>
                <a:cxn ang="0">
                  <a:pos x="connsiteX2" y="connsiteY2"/>
                </a:cxn>
                <a:cxn ang="0">
                  <a:pos x="connsiteX3" y="connsiteY3"/>
                </a:cxn>
              </a:cxnLst>
              <a:rect l="l" t="t" r="r" b="b"/>
              <a:pathLst>
                <a:path w="94920" h="882846">
                  <a:moveTo>
                    <a:pt x="0" y="0"/>
                  </a:moveTo>
                  <a:lnTo>
                    <a:pt x="94920" y="0"/>
                  </a:lnTo>
                  <a:lnTo>
                    <a:pt x="94920" y="882847"/>
                  </a:lnTo>
                  <a:lnTo>
                    <a:pt x="0" y="882847"/>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5" name="Freeform: Shape 44">
              <a:extLst>
                <a:ext uri="{FF2B5EF4-FFF2-40B4-BE49-F238E27FC236}">
                  <a16:creationId xmlns:a16="http://schemas.microsoft.com/office/drawing/2014/main" id="{8F04758B-C17D-29AD-3BE7-BDC730C51A76}"/>
                </a:ext>
              </a:extLst>
            </p:cNvPr>
            <p:cNvSpPr/>
            <p:nvPr/>
          </p:nvSpPr>
          <p:spPr>
            <a:xfrm>
              <a:off x="4519752" y="3651119"/>
              <a:ext cx="94920" cy="1180462"/>
            </a:xfrm>
            <a:custGeom>
              <a:avLst/>
              <a:gdLst>
                <a:gd name="connsiteX0" fmla="*/ 0 w 94920"/>
                <a:gd name="connsiteY0" fmla="*/ 0 h 1203376"/>
                <a:gd name="connsiteX1" fmla="*/ 94920 w 94920"/>
                <a:gd name="connsiteY1" fmla="*/ 0 h 1203376"/>
                <a:gd name="connsiteX2" fmla="*/ 94920 w 94920"/>
                <a:gd name="connsiteY2" fmla="*/ 1203376 h 1203376"/>
                <a:gd name="connsiteX3" fmla="*/ 0 w 94920"/>
                <a:gd name="connsiteY3" fmla="*/ 1203376 h 1203376"/>
              </a:gdLst>
              <a:ahLst/>
              <a:cxnLst>
                <a:cxn ang="0">
                  <a:pos x="connsiteX0" y="connsiteY0"/>
                </a:cxn>
                <a:cxn ang="0">
                  <a:pos x="connsiteX1" y="connsiteY1"/>
                </a:cxn>
                <a:cxn ang="0">
                  <a:pos x="connsiteX2" y="connsiteY2"/>
                </a:cxn>
                <a:cxn ang="0">
                  <a:pos x="connsiteX3" y="connsiteY3"/>
                </a:cxn>
              </a:cxnLst>
              <a:rect l="l" t="t" r="r" b="b"/>
              <a:pathLst>
                <a:path w="94920" h="1203376">
                  <a:moveTo>
                    <a:pt x="0" y="0"/>
                  </a:moveTo>
                  <a:lnTo>
                    <a:pt x="94920" y="0"/>
                  </a:lnTo>
                  <a:lnTo>
                    <a:pt x="94920" y="1203376"/>
                  </a:lnTo>
                  <a:lnTo>
                    <a:pt x="0" y="1203376"/>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6" name="Freeform: Shape 45">
              <a:extLst>
                <a:ext uri="{FF2B5EF4-FFF2-40B4-BE49-F238E27FC236}">
                  <a16:creationId xmlns:a16="http://schemas.microsoft.com/office/drawing/2014/main" id="{DA0FF653-3C79-CDCA-A4AA-0760D64338F6}"/>
                </a:ext>
              </a:extLst>
            </p:cNvPr>
            <p:cNvSpPr/>
            <p:nvPr/>
          </p:nvSpPr>
          <p:spPr>
            <a:xfrm>
              <a:off x="4629081" y="3651119"/>
              <a:ext cx="94920" cy="1235758"/>
            </a:xfrm>
            <a:custGeom>
              <a:avLst/>
              <a:gdLst>
                <a:gd name="connsiteX0" fmla="*/ 0 w 94920"/>
                <a:gd name="connsiteY0" fmla="*/ 0 h 1259746"/>
                <a:gd name="connsiteX1" fmla="*/ 94920 w 94920"/>
                <a:gd name="connsiteY1" fmla="*/ 0 h 1259746"/>
                <a:gd name="connsiteX2" fmla="*/ 94920 w 94920"/>
                <a:gd name="connsiteY2" fmla="*/ 1259747 h 1259746"/>
                <a:gd name="connsiteX3" fmla="*/ 0 w 94920"/>
                <a:gd name="connsiteY3" fmla="*/ 1259747 h 1259746"/>
              </a:gdLst>
              <a:ahLst/>
              <a:cxnLst>
                <a:cxn ang="0">
                  <a:pos x="connsiteX0" y="connsiteY0"/>
                </a:cxn>
                <a:cxn ang="0">
                  <a:pos x="connsiteX1" y="connsiteY1"/>
                </a:cxn>
                <a:cxn ang="0">
                  <a:pos x="connsiteX2" y="connsiteY2"/>
                </a:cxn>
                <a:cxn ang="0">
                  <a:pos x="connsiteX3" y="connsiteY3"/>
                </a:cxn>
              </a:cxnLst>
              <a:rect l="l" t="t" r="r" b="b"/>
              <a:pathLst>
                <a:path w="94920" h="1259746">
                  <a:moveTo>
                    <a:pt x="0" y="0"/>
                  </a:moveTo>
                  <a:lnTo>
                    <a:pt x="94920" y="0"/>
                  </a:lnTo>
                  <a:lnTo>
                    <a:pt x="94920" y="1259747"/>
                  </a:lnTo>
                  <a:lnTo>
                    <a:pt x="0" y="1259747"/>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7" name="Freeform: Shape 46">
              <a:extLst>
                <a:ext uri="{FF2B5EF4-FFF2-40B4-BE49-F238E27FC236}">
                  <a16:creationId xmlns:a16="http://schemas.microsoft.com/office/drawing/2014/main" id="{DEA295C1-DD5F-B9B3-4DA6-9A7BD6C73307}"/>
                </a:ext>
              </a:extLst>
            </p:cNvPr>
            <p:cNvSpPr/>
            <p:nvPr/>
          </p:nvSpPr>
          <p:spPr>
            <a:xfrm>
              <a:off x="4738410" y="3651119"/>
              <a:ext cx="94920" cy="1318457"/>
            </a:xfrm>
            <a:custGeom>
              <a:avLst/>
              <a:gdLst>
                <a:gd name="connsiteX0" fmla="*/ 0 w 94920"/>
                <a:gd name="connsiteY0" fmla="*/ 0 h 1344050"/>
                <a:gd name="connsiteX1" fmla="*/ 94920 w 94920"/>
                <a:gd name="connsiteY1" fmla="*/ 0 h 1344050"/>
                <a:gd name="connsiteX2" fmla="*/ 94920 w 94920"/>
                <a:gd name="connsiteY2" fmla="*/ 1344050 h 1344050"/>
                <a:gd name="connsiteX3" fmla="*/ 0 w 94920"/>
                <a:gd name="connsiteY3" fmla="*/ 1344050 h 1344050"/>
              </a:gdLst>
              <a:ahLst/>
              <a:cxnLst>
                <a:cxn ang="0">
                  <a:pos x="connsiteX0" y="connsiteY0"/>
                </a:cxn>
                <a:cxn ang="0">
                  <a:pos x="connsiteX1" y="connsiteY1"/>
                </a:cxn>
                <a:cxn ang="0">
                  <a:pos x="connsiteX2" y="connsiteY2"/>
                </a:cxn>
                <a:cxn ang="0">
                  <a:pos x="connsiteX3" y="connsiteY3"/>
                </a:cxn>
              </a:cxnLst>
              <a:rect l="l" t="t" r="r" b="b"/>
              <a:pathLst>
                <a:path w="94920" h="1344050">
                  <a:moveTo>
                    <a:pt x="0" y="0"/>
                  </a:moveTo>
                  <a:lnTo>
                    <a:pt x="94920" y="0"/>
                  </a:lnTo>
                  <a:lnTo>
                    <a:pt x="94920" y="1344050"/>
                  </a:lnTo>
                  <a:lnTo>
                    <a:pt x="0" y="1344050"/>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8" name="Freeform: Shape 47">
              <a:extLst>
                <a:ext uri="{FF2B5EF4-FFF2-40B4-BE49-F238E27FC236}">
                  <a16:creationId xmlns:a16="http://schemas.microsoft.com/office/drawing/2014/main" id="{270E1899-8705-7AD0-E682-6ED89B47CC90}"/>
                </a:ext>
              </a:extLst>
            </p:cNvPr>
            <p:cNvSpPr/>
            <p:nvPr/>
          </p:nvSpPr>
          <p:spPr>
            <a:xfrm>
              <a:off x="4847865" y="3651119"/>
              <a:ext cx="94920" cy="1336682"/>
            </a:xfrm>
            <a:custGeom>
              <a:avLst/>
              <a:gdLst>
                <a:gd name="connsiteX0" fmla="*/ 0 w 94920"/>
                <a:gd name="connsiteY0" fmla="*/ 0 h 1362629"/>
                <a:gd name="connsiteX1" fmla="*/ 94920 w 94920"/>
                <a:gd name="connsiteY1" fmla="*/ 0 h 1362629"/>
                <a:gd name="connsiteX2" fmla="*/ 94920 w 94920"/>
                <a:gd name="connsiteY2" fmla="*/ 1362630 h 1362629"/>
                <a:gd name="connsiteX3" fmla="*/ 0 w 94920"/>
                <a:gd name="connsiteY3" fmla="*/ 1362630 h 1362629"/>
              </a:gdLst>
              <a:ahLst/>
              <a:cxnLst>
                <a:cxn ang="0">
                  <a:pos x="connsiteX0" y="connsiteY0"/>
                </a:cxn>
                <a:cxn ang="0">
                  <a:pos x="connsiteX1" y="connsiteY1"/>
                </a:cxn>
                <a:cxn ang="0">
                  <a:pos x="connsiteX2" y="connsiteY2"/>
                </a:cxn>
                <a:cxn ang="0">
                  <a:pos x="connsiteX3" y="connsiteY3"/>
                </a:cxn>
              </a:cxnLst>
              <a:rect l="l" t="t" r="r" b="b"/>
              <a:pathLst>
                <a:path w="94920" h="1362629">
                  <a:moveTo>
                    <a:pt x="0" y="0"/>
                  </a:moveTo>
                  <a:lnTo>
                    <a:pt x="94920" y="0"/>
                  </a:lnTo>
                  <a:lnTo>
                    <a:pt x="94920" y="1362630"/>
                  </a:lnTo>
                  <a:lnTo>
                    <a:pt x="0" y="1362630"/>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9" name="Freeform: Shape 48">
              <a:extLst>
                <a:ext uri="{FF2B5EF4-FFF2-40B4-BE49-F238E27FC236}">
                  <a16:creationId xmlns:a16="http://schemas.microsoft.com/office/drawing/2014/main" id="{24FD7988-D376-1944-1983-E927A717A49C}"/>
                </a:ext>
              </a:extLst>
            </p:cNvPr>
            <p:cNvSpPr/>
            <p:nvPr/>
          </p:nvSpPr>
          <p:spPr>
            <a:xfrm>
              <a:off x="4957194" y="3651119"/>
              <a:ext cx="94920" cy="1494764"/>
            </a:xfrm>
            <a:custGeom>
              <a:avLst/>
              <a:gdLst>
                <a:gd name="connsiteX0" fmla="*/ 0 w 94920"/>
                <a:gd name="connsiteY0" fmla="*/ 0 h 1523779"/>
                <a:gd name="connsiteX1" fmla="*/ 94920 w 94920"/>
                <a:gd name="connsiteY1" fmla="*/ 0 h 1523779"/>
                <a:gd name="connsiteX2" fmla="*/ 94920 w 94920"/>
                <a:gd name="connsiteY2" fmla="*/ 1523779 h 1523779"/>
                <a:gd name="connsiteX3" fmla="*/ 0 w 94920"/>
                <a:gd name="connsiteY3" fmla="*/ 1523779 h 1523779"/>
              </a:gdLst>
              <a:ahLst/>
              <a:cxnLst>
                <a:cxn ang="0">
                  <a:pos x="connsiteX0" y="connsiteY0"/>
                </a:cxn>
                <a:cxn ang="0">
                  <a:pos x="connsiteX1" y="connsiteY1"/>
                </a:cxn>
                <a:cxn ang="0">
                  <a:pos x="connsiteX2" y="connsiteY2"/>
                </a:cxn>
                <a:cxn ang="0">
                  <a:pos x="connsiteX3" y="connsiteY3"/>
                </a:cxn>
              </a:cxnLst>
              <a:rect l="l" t="t" r="r" b="b"/>
              <a:pathLst>
                <a:path w="94920" h="1523779">
                  <a:moveTo>
                    <a:pt x="0" y="0"/>
                  </a:moveTo>
                  <a:lnTo>
                    <a:pt x="94920" y="0"/>
                  </a:lnTo>
                  <a:lnTo>
                    <a:pt x="94920" y="1523779"/>
                  </a:lnTo>
                  <a:lnTo>
                    <a:pt x="0" y="1523779"/>
                  </a:lnTo>
                  <a:close/>
                </a:path>
              </a:pathLst>
            </a:custGeom>
            <a:solidFill>
              <a:srgbClr val="FFFF66"/>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0" name="Freeform: Shape 49">
              <a:extLst>
                <a:ext uri="{FF2B5EF4-FFF2-40B4-BE49-F238E27FC236}">
                  <a16:creationId xmlns:a16="http://schemas.microsoft.com/office/drawing/2014/main" id="{1909CA36-866E-7D13-9042-A9C15FEC2DD9}"/>
                </a:ext>
              </a:extLst>
            </p:cNvPr>
            <p:cNvSpPr/>
            <p:nvPr/>
          </p:nvSpPr>
          <p:spPr>
            <a:xfrm>
              <a:off x="3100499" y="3591481"/>
              <a:ext cx="81775" cy="124729"/>
            </a:xfrm>
            <a:custGeom>
              <a:avLst/>
              <a:gdLst>
                <a:gd name="connsiteX0" fmla="*/ 41073 w 81775"/>
                <a:gd name="connsiteY0" fmla="*/ 127324 h 127150"/>
                <a:gd name="connsiteX1" fmla="*/ 122 w 81775"/>
                <a:gd name="connsiteY1" fmla="*/ 63749 h 127150"/>
                <a:gd name="connsiteX2" fmla="*/ 41073 w 81775"/>
                <a:gd name="connsiteY2" fmla="*/ 174 h 127150"/>
                <a:gd name="connsiteX3" fmla="*/ 81897 w 81775"/>
                <a:gd name="connsiteY3" fmla="*/ 63749 h 127150"/>
                <a:gd name="connsiteX4" fmla="*/ 41073 w 81775"/>
                <a:gd name="connsiteY4" fmla="*/ 127324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073" y="127324"/>
                  </a:moveTo>
                  <a:lnTo>
                    <a:pt x="122" y="63749"/>
                  </a:lnTo>
                  <a:lnTo>
                    <a:pt x="41073" y="174"/>
                  </a:lnTo>
                  <a:lnTo>
                    <a:pt x="81897" y="63749"/>
                  </a:lnTo>
                  <a:lnTo>
                    <a:pt x="41073" y="127324"/>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1" name="Freeform: Shape 50">
              <a:extLst>
                <a:ext uri="{FF2B5EF4-FFF2-40B4-BE49-F238E27FC236}">
                  <a16:creationId xmlns:a16="http://schemas.microsoft.com/office/drawing/2014/main" id="{AAB22E2F-A1F9-6D35-6370-B456823FF5C4}"/>
                </a:ext>
              </a:extLst>
            </p:cNvPr>
            <p:cNvSpPr/>
            <p:nvPr/>
          </p:nvSpPr>
          <p:spPr>
            <a:xfrm>
              <a:off x="3979555" y="4199380"/>
              <a:ext cx="81775" cy="124729"/>
            </a:xfrm>
            <a:custGeom>
              <a:avLst/>
              <a:gdLst>
                <a:gd name="connsiteX0" fmla="*/ 41142 w 81775"/>
                <a:gd name="connsiteY0" fmla="*/ 127373 h 127150"/>
                <a:gd name="connsiteX1" fmla="*/ 191 w 81775"/>
                <a:gd name="connsiteY1" fmla="*/ 63798 h 127150"/>
                <a:gd name="connsiteX2" fmla="*/ 41142 w 81775"/>
                <a:gd name="connsiteY2" fmla="*/ 223 h 127150"/>
                <a:gd name="connsiteX3" fmla="*/ 81967 w 81775"/>
                <a:gd name="connsiteY3" fmla="*/ 63798 h 127150"/>
                <a:gd name="connsiteX4" fmla="*/ 41142 w 81775"/>
                <a:gd name="connsiteY4" fmla="*/ 12737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42" y="127373"/>
                  </a:moveTo>
                  <a:lnTo>
                    <a:pt x="191" y="63798"/>
                  </a:lnTo>
                  <a:lnTo>
                    <a:pt x="41142" y="223"/>
                  </a:lnTo>
                  <a:lnTo>
                    <a:pt x="81967" y="63798"/>
                  </a:lnTo>
                  <a:lnTo>
                    <a:pt x="41142" y="127373"/>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2" name="Freeform: Shape 51">
              <a:extLst>
                <a:ext uri="{FF2B5EF4-FFF2-40B4-BE49-F238E27FC236}">
                  <a16:creationId xmlns:a16="http://schemas.microsoft.com/office/drawing/2014/main" id="{F90E73CF-DA33-BB86-7B74-A48D12F5D5E6}"/>
                </a:ext>
              </a:extLst>
            </p:cNvPr>
            <p:cNvSpPr/>
            <p:nvPr/>
          </p:nvSpPr>
          <p:spPr>
            <a:xfrm>
              <a:off x="4088912" y="4290013"/>
              <a:ext cx="81775" cy="124729"/>
            </a:xfrm>
            <a:custGeom>
              <a:avLst/>
              <a:gdLst>
                <a:gd name="connsiteX0" fmla="*/ 41151 w 81775"/>
                <a:gd name="connsiteY0" fmla="*/ 127381 h 127150"/>
                <a:gd name="connsiteX1" fmla="*/ 200 w 81775"/>
                <a:gd name="connsiteY1" fmla="*/ 63806 h 127150"/>
                <a:gd name="connsiteX2" fmla="*/ 41151 w 81775"/>
                <a:gd name="connsiteY2" fmla="*/ 230 h 127150"/>
                <a:gd name="connsiteX3" fmla="*/ 81975 w 81775"/>
                <a:gd name="connsiteY3" fmla="*/ 63806 h 127150"/>
                <a:gd name="connsiteX4" fmla="*/ 41151 w 81775"/>
                <a:gd name="connsiteY4" fmla="*/ 127381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51" y="127381"/>
                  </a:moveTo>
                  <a:lnTo>
                    <a:pt x="200" y="63806"/>
                  </a:lnTo>
                  <a:lnTo>
                    <a:pt x="41151" y="230"/>
                  </a:lnTo>
                  <a:lnTo>
                    <a:pt x="81975" y="63806"/>
                  </a:lnTo>
                  <a:lnTo>
                    <a:pt x="41151" y="127381"/>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3" name="Freeform: Shape 52">
              <a:extLst>
                <a:ext uri="{FF2B5EF4-FFF2-40B4-BE49-F238E27FC236}">
                  <a16:creationId xmlns:a16="http://schemas.microsoft.com/office/drawing/2014/main" id="{EED0CDB3-8178-216B-C354-7B45521FB3C2}"/>
                </a:ext>
              </a:extLst>
            </p:cNvPr>
            <p:cNvSpPr/>
            <p:nvPr/>
          </p:nvSpPr>
          <p:spPr>
            <a:xfrm>
              <a:off x="4198269" y="4329193"/>
              <a:ext cx="81775" cy="124729"/>
            </a:xfrm>
            <a:custGeom>
              <a:avLst/>
              <a:gdLst>
                <a:gd name="connsiteX0" fmla="*/ 41159 w 81775"/>
                <a:gd name="connsiteY0" fmla="*/ 127384 h 127150"/>
                <a:gd name="connsiteX1" fmla="*/ 209 w 81775"/>
                <a:gd name="connsiteY1" fmla="*/ 63809 h 127150"/>
                <a:gd name="connsiteX2" fmla="*/ 41159 w 81775"/>
                <a:gd name="connsiteY2" fmla="*/ 234 h 127150"/>
                <a:gd name="connsiteX3" fmla="*/ 81984 w 81775"/>
                <a:gd name="connsiteY3" fmla="*/ 63809 h 127150"/>
                <a:gd name="connsiteX4" fmla="*/ 41159 w 81775"/>
                <a:gd name="connsiteY4" fmla="*/ 127384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59" y="127384"/>
                  </a:moveTo>
                  <a:lnTo>
                    <a:pt x="209" y="63809"/>
                  </a:lnTo>
                  <a:lnTo>
                    <a:pt x="41159" y="234"/>
                  </a:lnTo>
                  <a:lnTo>
                    <a:pt x="81984" y="63809"/>
                  </a:lnTo>
                  <a:lnTo>
                    <a:pt x="41159" y="127384"/>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4" name="Freeform: Shape 53">
              <a:extLst>
                <a:ext uri="{FF2B5EF4-FFF2-40B4-BE49-F238E27FC236}">
                  <a16:creationId xmlns:a16="http://schemas.microsoft.com/office/drawing/2014/main" id="{1A4A7D59-A0F4-733C-E895-00207CFA8DF1}"/>
                </a:ext>
              </a:extLst>
            </p:cNvPr>
            <p:cNvSpPr/>
            <p:nvPr/>
          </p:nvSpPr>
          <p:spPr>
            <a:xfrm>
              <a:off x="4307626" y="4440903"/>
              <a:ext cx="81775" cy="124729"/>
            </a:xfrm>
            <a:custGeom>
              <a:avLst/>
              <a:gdLst>
                <a:gd name="connsiteX0" fmla="*/ 41168 w 81775"/>
                <a:gd name="connsiteY0" fmla="*/ 127393 h 127150"/>
                <a:gd name="connsiteX1" fmla="*/ 217 w 81775"/>
                <a:gd name="connsiteY1" fmla="*/ 63818 h 127150"/>
                <a:gd name="connsiteX2" fmla="*/ 41168 w 81775"/>
                <a:gd name="connsiteY2" fmla="*/ 243 h 127150"/>
                <a:gd name="connsiteX3" fmla="*/ 81993 w 81775"/>
                <a:gd name="connsiteY3" fmla="*/ 63818 h 127150"/>
                <a:gd name="connsiteX4" fmla="*/ 41168 w 81775"/>
                <a:gd name="connsiteY4" fmla="*/ 12739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68" y="127393"/>
                  </a:moveTo>
                  <a:lnTo>
                    <a:pt x="217" y="63818"/>
                  </a:lnTo>
                  <a:lnTo>
                    <a:pt x="41168" y="243"/>
                  </a:lnTo>
                  <a:lnTo>
                    <a:pt x="81993" y="63818"/>
                  </a:lnTo>
                  <a:lnTo>
                    <a:pt x="41168" y="127393"/>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5" name="Freeform: Shape 54">
              <a:extLst>
                <a:ext uri="{FF2B5EF4-FFF2-40B4-BE49-F238E27FC236}">
                  <a16:creationId xmlns:a16="http://schemas.microsoft.com/office/drawing/2014/main" id="{9C9F4AA7-89B9-A32D-8399-A89737E7FF5B}"/>
                </a:ext>
              </a:extLst>
            </p:cNvPr>
            <p:cNvSpPr/>
            <p:nvPr/>
          </p:nvSpPr>
          <p:spPr>
            <a:xfrm>
              <a:off x="4416983" y="4447103"/>
              <a:ext cx="81775" cy="124729"/>
            </a:xfrm>
            <a:custGeom>
              <a:avLst/>
              <a:gdLst>
                <a:gd name="connsiteX0" fmla="*/ 41177 w 81775"/>
                <a:gd name="connsiteY0" fmla="*/ 127393 h 127150"/>
                <a:gd name="connsiteX1" fmla="*/ 226 w 81775"/>
                <a:gd name="connsiteY1" fmla="*/ 63818 h 127150"/>
                <a:gd name="connsiteX2" fmla="*/ 41177 w 81775"/>
                <a:gd name="connsiteY2" fmla="*/ 243 h 127150"/>
                <a:gd name="connsiteX3" fmla="*/ 82001 w 81775"/>
                <a:gd name="connsiteY3" fmla="*/ 63818 h 127150"/>
                <a:gd name="connsiteX4" fmla="*/ 41177 w 81775"/>
                <a:gd name="connsiteY4" fmla="*/ 12739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77" y="127393"/>
                  </a:moveTo>
                  <a:lnTo>
                    <a:pt x="226" y="63818"/>
                  </a:lnTo>
                  <a:lnTo>
                    <a:pt x="41177" y="243"/>
                  </a:lnTo>
                  <a:lnTo>
                    <a:pt x="82001" y="63818"/>
                  </a:lnTo>
                  <a:lnTo>
                    <a:pt x="41177" y="127393"/>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6" name="Freeform: Shape 55">
              <a:extLst>
                <a:ext uri="{FF2B5EF4-FFF2-40B4-BE49-F238E27FC236}">
                  <a16:creationId xmlns:a16="http://schemas.microsoft.com/office/drawing/2014/main" id="{71CB9402-B2DC-3986-C0C2-5A58F6960509}"/>
                </a:ext>
              </a:extLst>
            </p:cNvPr>
            <p:cNvSpPr/>
            <p:nvPr/>
          </p:nvSpPr>
          <p:spPr>
            <a:xfrm>
              <a:off x="4526340" y="4765992"/>
              <a:ext cx="81775" cy="124729"/>
            </a:xfrm>
            <a:custGeom>
              <a:avLst/>
              <a:gdLst>
                <a:gd name="connsiteX0" fmla="*/ 41186 w 81775"/>
                <a:gd name="connsiteY0" fmla="*/ 127419 h 127150"/>
                <a:gd name="connsiteX1" fmla="*/ 235 w 81775"/>
                <a:gd name="connsiteY1" fmla="*/ 63844 h 127150"/>
                <a:gd name="connsiteX2" fmla="*/ 41186 w 81775"/>
                <a:gd name="connsiteY2" fmla="*/ 269 h 127150"/>
                <a:gd name="connsiteX3" fmla="*/ 82010 w 81775"/>
                <a:gd name="connsiteY3" fmla="*/ 63844 h 127150"/>
                <a:gd name="connsiteX4" fmla="*/ 41186 w 81775"/>
                <a:gd name="connsiteY4" fmla="*/ 127419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86" y="127419"/>
                  </a:moveTo>
                  <a:lnTo>
                    <a:pt x="235" y="63844"/>
                  </a:lnTo>
                  <a:lnTo>
                    <a:pt x="41186" y="269"/>
                  </a:lnTo>
                  <a:lnTo>
                    <a:pt x="82010" y="63844"/>
                  </a:lnTo>
                  <a:lnTo>
                    <a:pt x="41186" y="127419"/>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7" name="Freeform: Shape 56">
              <a:extLst>
                <a:ext uri="{FF2B5EF4-FFF2-40B4-BE49-F238E27FC236}">
                  <a16:creationId xmlns:a16="http://schemas.microsoft.com/office/drawing/2014/main" id="{65C6BC6F-12F2-470C-D3B7-8FB8178DC5CB}"/>
                </a:ext>
              </a:extLst>
            </p:cNvPr>
            <p:cNvSpPr/>
            <p:nvPr/>
          </p:nvSpPr>
          <p:spPr>
            <a:xfrm>
              <a:off x="4635697" y="4813726"/>
              <a:ext cx="81775" cy="124729"/>
            </a:xfrm>
            <a:custGeom>
              <a:avLst/>
              <a:gdLst>
                <a:gd name="connsiteX0" fmla="*/ 41194 w 81775"/>
                <a:gd name="connsiteY0" fmla="*/ 127423 h 127150"/>
                <a:gd name="connsiteX1" fmla="*/ 243 w 81775"/>
                <a:gd name="connsiteY1" fmla="*/ 63848 h 127150"/>
                <a:gd name="connsiteX2" fmla="*/ 41194 w 81775"/>
                <a:gd name="connsiteY2" fmla="*/ 273 h 127150"/>
                <a:gd name="connsiteX3" fmla="*/ 82019 w 81775"/>
                <a:gd name="connsiteY3" fmla="*/ 63848 h 127150"/>
                <a:gd name="connsiteX4" fmla="*/ 41194 w 81775"/>
                <a:gd name="connsiteY4" fmla="*/ 12742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194" y="127423"/>
                  </a:moveTo>
                  <a:lnTo>
                    <a:pt x="243" y="63848"/>
                  </a:lnTo>
                  <a:lnTo>
                    <a:pt x="41194" y="273"/>
                  </a:lnTo>
                  <a:lnTo>
                    <a:pt x="82019" y="63848"/>
                  </a:lnTo>
                  <a:lnTo>
                    <a:pt x="41194" y="127423"/>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8" name="Freeform: Shape 57">
              <a:extLst>
                <a:ext uri="{FF2B5EF4-FFF2-40B4-BE49-F238E27FC236}">
                  <a16:creationId xmlns:a16="http://schemas.microsoft.com/office/drawing/2014/main" id="{A976348F-1099-E613-2D3E-F70A74A80309}"/>
                </a:ext>
              </a:extLst>
            </p:cNvPr>
            <p:cNvSpPr/>
            <p:nvPr/>
          </p:nvSpPr>
          <p:spPr>
            <a:xfrm>
              <a:off x="4745054" y="4905972"/>
              <a:ext cx="81775" cy="124729"/>
            </a:xfrm>
            <a:custGeom>
              <a:avLst/>
              <a:gdLst>
                <a:gd name="connsiteX0" fmla="*/ 41203 w 81775"/>
                <a:gd name="connsiteY0" fmla="*/ 127430 h 127150"/>
                <a:gd name="connsiteX1" fmla="*/ 252 w 81775"/>
                <a:gd name="connsiteY1" fmla="*/ 63855 h 127150"/>
                <a:gd name="connsiteX2" fmla="*/ 41203 w 81775"/>
                <a:gd name="connsiteY2" fmla="*/ 280 h 127150"/>
                <a:gd name="connsiteX3" fmla="*/ 82027 w 81775"/>
                <a:gd name="connsiteY3" fmla="*/ 63855 h 127150"/>
                <a:gd name="connsiteX4" fmla="*/ 41203 w 81775"/>
                <a:gd name="connsiteY4" fmla="*/ 127430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203" y="127430"/>
                  </a:moveTo>
                  <a:lnTo>
                    <a:pt x="252" y="63855"/>
                  </a:lnTo>
                  <a:lnTo>
                    <a:pt x="41203" y="280"/>
                  </a:lnTo>
                  <a:lnTo>
                    <a:pt x="82027" y="63855"/>
                  </a:lnTo>
                  <a:lnTo>
                    <a:pt x="41203" y="127430"/>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9" name="Freeform: Shape 58">
              <a:extLst>
                <a:ext uri="{FF2B5EF4-FFF2-40B4-BE49-F238E27FC236}">
                  <a16:creationId xmlns:a16="http://schemas.microsoft.com/office/drawing/2014/main" id="{9648D482-7B08-C5DA-06A6-6C30E9824EDA}"/>
                </a:ext>
              </a:extLst>
            </p:cNvPr>
            <p:cNvSpPr/>
            <p:nvPr/>
          </p:nvSpPr>
          <p:spPr>
            <a:xfrm>
              <a:off x="4854411" y="4923949"/>
              <a:ext cx="81775" cy="124729"/>
            </a:xfrm>
            <a:custGeom>
              <a:avLst/>
              <a:gdLst>
                <a:gd name="connsiteX0" fmla="*/ 41211 w 81775"/>
                <a:gd name="connsiteY0" fmla="*/ 127432 h 127150"/>
                <a:gd name="connsiteX1" fmla="*/ 261 w 81775"/>
                <a:gd name="connsiteY1" fmla="*/ 63857 h 127150"/>
                <a:gd name="connsiteX2" fmla="*/ 41211 w 81775"/>
                <a:gd name="connsiteY2" fmla="*/ 282 h 127150"/>
                <a:gd name="connsiteX3" fmla="*/ 82036 w 81775"/>
                <a:gd name="connsiteY3" fmla="*/ 63857 h 127150"/>
                <a:gd name="connsiteX4" fmla="*/ 41211 w 81775"/>
                <a:gd name="connsiteY4" fmla="*/ 127432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211" y="127432"/>
                  </a:moveTo>
                  <a:lnTo>
                    <a:pt x="261" y="63857"/>
                  </a:lnTo>
                  <a:lnTo>
                    <a:pt x="41211" y="282"/>
                  </a:lnTo>
                  <a:lnTo>
                    <a:pt x="82036" y="63857"/>
                  </a:lnTo>
                  <a:lnTo>
                    <a:pt x="41211" y="127432"/>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60" name="Freeform: Shape 59">
              <a:extLst>
                <a:ext uri="{FF2B5EF4-FFF2-40B4-BE49-F238E27FC236}">
                  <a16:creationId xmlns:a16="http://schemas.microsoft.com/office/drawing/2014/main" id="{170235AB-C0D9-7495-58FA-D8B36C679A19}"/>
                </a:ext>
              </a:extLst>
            </p:cNvPr>
            <p:cNvSpPr/>
            <p:nvPr/>
          </p:nvSpPr>
          <p:spPr>
            <a:xfrm>
              <a:off x="4963767" y="5070872"/>
              <a:ext cx="81775" cy="124729"/>
            </a:xfrm>
            <a:custGeom>
              <a:avLst/>
              <a:gdLst>
                <a:gd name="connsiteX0" fmla="*/ 41220 w 81775"/>
                <a:gd name="connsiteY0" fmla="*/ 127444 h 127150"/>
                <a:gd name="connsiteX1" fmla="*/ 269 w 81775"/>
                <a:gd name="connsiteY1" fmla="*/ 63869 h 127150"/>
                <a:gd name="connsiteX2" fmla="*/ 41220 w 81775"/>
                <a:gd name="connsiteY2" fmla="*/ 293 h 127150"/>
                <a:gd name="connsiteX3" fmla="*/ 82044 w 81775"/>
                <a:gd name="connsiteY3" fmla="*/ 63869 h 127150"/>
                <a:gd name="connsiteX4" fmla="*/ 41220 w 81775"/>
                <a:gd name="connsiteY4" fmla="*/ 127444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220" y="127444"/>
                  </a:moveTo>
                  <a:lnTo>
                    <a:pt x="269" y="63869"/>
                  </a:lnTo>
                  <a:lnTo>
                    <a:pt x="41220" y="293"/>
                  </a:lnTo>
                  <a:lnTo>
                    <a:pt x="82044" y="63869"/>
                  </a:lnTo>
                  <a:lnTo>
                    <a:pt x="41220" y="127444"/>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61" name="Freeform: Shape 60">
              <a:extLst>
                <a:ext uri="{FF2B5EF4-FFF2-40B4-BE49-F238E27FC236}">
                  <a16:creationId xmlns:a16="http://schemas.microsoft.com/office/drawing/2014/main" id="{51F4C2F7-0F3F-70AE-DF3B-B01106683DC4}"/>
                </a:ext>
              </a:extLst>
            </p:cNvPr>
            <p:cNvSpPr/>
            <p:nvPr/>
          </p:nvSpPr>
          <p:spPr>
            <a:xfrm>
              <a:off x="8172348" y="4840879"/>
              <a:ext cx="81775" cy="124729"/>
            </a:xfrm>
            <a:custGeom>
              <a:avLst/>
              <a:gdLst>
                <a:gd name="connsiteX0" fmla="*/ 41474 w 81775"/>
                <a:gd name="connsiteY0" fmla="*/ 127425 h 127150"/>
                <a:gd name="connsiteX1" fmla="*/ 523 w 81775"/>
                <a:gd name="connsiteY1" fmla="*/ 63850 h 127150"/>
                <a:gd name="connsiteX2" fmla="*/ 41474 w 81775"/>
                <a:gd name="connsiteY2" fmla="*/ 275 h 127150"/>
                <a:gd name="connsiteX3" fmla="*/ 82299 w 81775"/>
                <a:gd name="connsiteY3" fmla="*/ 63850 h 127150"/>
                <a:gd name="connsiteX4" fmla="*/ 41474 w 81775"/>
                <a:gd name="connsiteY4" fmla="*/ 127425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74" y="127425"/>
                  </a:moveTo>
                  <a:lnTo>
                    <a:pt x="523" y="63850"/>
                  </a:lnTo>
                  <a:lnTo>
                    <a:pt x="41474" y="275"/>
                  </a:lnTo>
                  <a:lnTo>
                    <a:pt x="82299" y="63850"/>
                  </a:lnTo>
                  <a:lnTo>
                    <a:pt x="41474" y="127425"/>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62" name="Freeform: Shape 61">
              <a:extLst>
                <a:ext uri="{FF2B5EF4-FFF2-40B4-BE49-F238E27FC236}">
                  <a16:creationId xmlns:a16="http://schemas.microsoft.com/office/drawing/2014/main" id="{BEEDBFFC-7AC8-7061-D7A8-27C7259D131E}"/>
                </a:ext>
              </a:extLst>
            </p:cNvPr>
            <p:cNvSpPr/>
            <p:nvPr/>
          </p:nvSpPr>
          <p:spPr>
            <a:xfrm>
              <a:off x="8278770" y="5377362"/>
              <a:ext cx="81775" cy="124729"/>
            </a:xfrm>
            <a:custGeom>
              <a:avLst/>
              <a:gdLst>
                <a:gd name="connsiteX0" fmla="*/ 41483 w 81775"/>
                <a:gd name="connsiteY0" fmla="*/ 127468 h 127150"/>
                <a:gd name="connsiteX1" fmla="*/ 532 w 81775"/>
                <a:gd name="connsiteY1" fmla="*/ 63893 h 127150"/>
                <a:gd name="connsiteX2" fmla="*/ 41483 w 81775"/>
                <a:gd name="connsiteY2" fmla="*/ 318 h 127150"/>
                <a:gd name="connsiteX3" fmla="*/ 82307 w 81775"/>
                <a:gd name="connsiteY3" fmla="*/ 63893 h 127150"/>
                <a:gd name="connsiteX4" fmla="*/ 41483 w 81775"/>
                <a:gd name="connsiteY4" fmla="*/ 127468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83" y="127468"/>
                  </a:moveTo>
                  <a:lnTo>
                    <a:pt x="532" y="63893"/>
                  </a:lnTo>
                  <a:lnTo>
                    <a:pt x="41483" y="318"/>
                  </a:lnTo>
                  <a:lnTo>
                    <a:pt x="82307" y="63893"/>
                  </a:lnTo>
                  <a:lnTo>
                    <a:pt x="41483" y="127468"/>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63" name="Freeform: Shape 62">
              <a:extLst>
                <a:ext uri="{FF2B5EF4-FFF2-40B4-BE49-F238E27FC236}">
                  <a16:creationId xmlns:a16="http://schemas.microsoft.com/office/drawing/2014/main" id="{F7C6974B-A8BB-B03A-13AF-BFB3E1490235}"/>
                </a:ext>
              </a:extLst>
            </p:cNvPr>
            <p:cNvSpPr/>
            <p:nvPr/>
          </p:nvSpPr>
          <p:spPr>
            <a:xfrm>
              <a:off x="8061163" y="4190329"/>
              <a:ext cx="81775" cy="124729"/>
            </a:xfrm>
            <a:custGeom>
              <a:avLst/>
              <a:gdLst>
                <a:gd name="connsiteX0" fmla="*/ 41466 w 81775"/>
                <a:gd name="connsiteY0" fmla="*/ 127373 h 127150"/>
                <a:gd name="connsiteX1" fmla="*/ 515 w 81775"/>
                <a:gd name="connsiteY1" fmla="*/ 63798 h 127150"/>
                <a:gd name="connsiteX2" fmla="*/ 41466 w 81775"/>
                <a:gd name="connsiteY2" fmla="*/ 222 h 127150"/>
                <a:gd name="connsiteX3" fmla="*/ 82290 w 81775"/>
                <a:gd name="connsiteY3" fmla="*/ 63798 h 127150"/>
                <a:gd name="connsiteX4" fmla="*/ 41466 w 81775"/>
                <a:gd name="connsiteY4" fmla="*/ 12737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66" y="127373"/>
                  </a:moveTo>
                  <a:lnTo>
                    <a:pt x="515" y="63798"/>
                  </a:lnTo>
                  <a:lnTo>
                    <a:pt x="41466" y="222"/>
                  </a:lnTo>
                  <a:lnTo>
                    <a:pt x="82290" y="63798"/>
                  </a:lnTo>
                  <a:lnTo>
                    <a:pt x="41466" y="127373"/>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48" name="Freeform: Shape 447">
              <a:extLst>
                <a:ext uri="{FF2B5EF4-FFF2-40B4-BE49-F238E27FC236}">
                  <a16:creationId xmlns:a16="http://schemas.microsoft.com/office/drawing/2014/main" id="{B4A04EC7-AB5D-1255-A605-1E5BAFCB757B}"/>
                </a:ext>
              </a:extLst>
            </p:cNvPr>
            <p:cNvSpPr/>
            <p:nvPr/>
          </p:nvSpPr>
          <p:spPr>
            <a:xfrm>
              <a:off x="7955713" y="3455884"/>
              <a:ext cx="81775" cy="124729"/>
            </a:xfrm>
            <a:custGeom>
              <a:avLst/>
              <a:gdLst>
                <a:gd name="connsiteX0" fmla="*/ 41457 w 81775"/>
                <a:gd name="connsiteY0" fmla="*/ 127312 h 127150"/>
                <a:gd name="connsiteX1" fmla="*/ 506 w 81775"/>
                <a:gd name="connsiteY1" fmla="*/ 63737 h 127150"/>
                <a:gd name="connsiteX2" fmla="*/ 41457 w 81775"/>
                <a:gd name="connsiteY2" fmla="*/ 162 h 127150"/>
                <a:gd name="connsiteX3" fmla="*/ 82282 w 81775"/>
                <a:gd name="connsiteY3" fmla="*/ 63737 h 127150"/>
                <a:gd name="connsiteX4" fmla="*/ 41457 w 81775"/>
                <a:gd name="connsiteY4" fmla="*/ 127312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57" y="127312"/>
                  </a:moveTo>
                  <a:lnTo>
                    <a:pt x="506" y="63737"/>
                  </a:lnTo>
                  <a:lnTo>
                    <a:pt x="41457" y="162"/>
                  </a:lnTo>
                  <a:lnTo>
                    <a:pt x="82282" y="63737"/>
                  </a:lnTo>
                  <a:lnTo>
                    <a:pt x="41457" y="127312"/>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49" name="TextBox 448">
              <a:extLst>
                <a:ext uri="{FF2B5EF4-FFF2-40B4-BE49-F238E27FC236}">
                  <a16:creationId xmlns:a16="http://schemas.microsoft.com/office/drawing/2014/main" id="{A1EFB688-3BB7-15D3-9D03-FB7958F17AC9}"/>
                </a:ext>
              </a:extLst>
            </p:cNvPr>
            <p:cNvSpPr txBox="1"/>
            <p:nvPr/>
          </p:nvSpPr>
          <p:spPr>
            <a:xfrm>
              <a:off x="1558899" y="2241822"/>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50" name="TextBox 449">
              <a:extLst>
                <a:ext uri="{FF2B5EF4-FFF2-40B4-BE49-F238E27FC236}">
                  <a16:creationId xmlns:a16="http://schemas.microsoft.com/office/drawing/2014/main" id="{EDFB4B4E-16CA-9F51-6478-3A7CB783F55C}"/>
                </a:ext>
              </a:extLst>
            </p:cNvPr>
            <p:cNvSpPr txBox="1"/>
            <p:nvPr/>
          </p:nvSpPr>
          <p:spPr>
            <a:xfrm>
              <a:off x="1668666" y="2347604"/>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51" name="TextBox 450">
              <a:extLst>
                <a:ext uri="{FF2B5EF4-FFF2-40B4-BE49-F238E27FC236}">
                  <a16:creationId xmlns:a16="http://schemas.microsoft.com/office/drawing/2014/main" id="{8D586827-806E-C4F5-EBD1-D3929CC984FF}"/>
                </a:ext>
              </a:extLst>
            </p:cNvPr>
            <p:cNvSpPr txBox="1"/>
            <p:nvPr/>
          </p:nvSpPr>
          <p:spPr>
            <a:xfrm>
              <a:off x="1778431" y="2925581"/>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52" name="TextBox 451">
              <a:extLst>
                <a:ext uri="{FF2B5EF4-FFF2-40B4-BE49-F238E27FC236}">
                  <a16:creationId xmlns:a16="http://schemas.microsoft.com/office/drawing/2014/main" id="{79B4B9F6-8546-7AF3-A466-FF965C71CA4C}"/>
                </a:ext>
              </a:extLst>
            </p:cNvPr>
            <p:cNvSpPr txBox="1"/>
            <p:nvPr/>
          </p:nvSpPr>
          <p:spPr>
            <a:xfrm>
              <a:off x="1888197" y="3044007"/>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53" name="TextBox 452">
              <a:extLst>
                <a:ext uri="{FF2B5EF4-FFF2-40B4-BE49-F238E27FC236}">
                  <a16:creationId xmlns:a16="http://schemas.microsoft.com/office/drawing/2014/main" id="{9946BF18-C7D7-1C7E-3234-E55F29BAF35A}"/>
                </a:ext>
              </a:extLst>
            </p:cNvPr>
            <p:cNvSpPr txBox="1"/>
            <p:nvPr/>
          </p:nvSpPr>
          <p:spPr>
            <a:xfrm>
              <a:off x="1997963" y="3104766"/>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54" name="TextBox 453">
              <a:extLst>
                <a:ext uri="{FF2B5EF4-FFF2-40B4-BE49-F238E27FC236}">
                  <a16:creationId xmlns:a16="http://schemas.microsoft.com/office/drawing/2014/main" id="{377D037C-1CCB-DAEF-4E25-5761E0CCCD74}"/>
                </a:ext>
              </a:extLst>
            </p:cNvPr>
            <p:cNvSpPr txBox="1"/>
            <p:nvPr/>
          </p:nvSpPr>
          <p:spPr>
            <a:xfrm>
              <a:off x="2107729" y="3133601"/>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55" name="TextBox 454">
              <a:extLst>
                <a:ext uri="{FF2B5EF4-FFF2-40B4-BE49-F238E27FC236}">
                  <a16:creationId xmlns:a16="http://schemas.microsoft.com/office/drawing/2014/main" id="{E3016D36-93CA-5270-AD8D-16BE1FB40F33}"/>
                </a:ext>
              </a:extLst>
            </p:cNvPr>
            <p:cNvSpPr txBox="1"/>
            <p:nvPr/>
          </p:nvSpPr>
          <p:spPr>
            <a:xfrm>
              <a:off x="2217495" y="3184468"/>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56" name="TextBox 455">
              <a:extLst>
                <a:ext uri="{FF2B5EF4-FFF2-40B4-BE49-F238E27FC236}">
                  <a16:creationId xmlns:a16="http://schemas.microsoft.com/office/drawing/2014/main" id="{CE69077D-539A-B6E5-65A2-DF1B3CBE4645}"/>
                </a:ext>
              </a:extLst>
            </p:cNvPr>
            <p:cNvSpPr txBox="1"/>
            <p:nvPr/>
          </p:nvSpPr>
          <p:spPr>
            <a:xfrm>
              <a:off x="2327261" y="3303290"/>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57" name="TextBox 456">
              <a:extLst>
                <a:ext uri="{FF2B5EF4-FFF2-40B4-BE49-F238E27FC236}">
                  <a16:creationId xmlns:a16="http://schemas.microsoft.com/office/drawing/2014/main" id="{E95960D5-44BB-57ED-1781-1E6D7C31424E}"/>
                </a:ext>
              </a:extLst>
            </p:cNvPr>
            <p:cNvSpPr txBox="1"/>
            <p:nvPr/>
          </p:nvSpPr>
          <p:spPr>
            <a:xfrm>
              <a:off x="2437027" y="3310878"/>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58" name="TextBox 457">
              <a:extLst>
                <a:ext uri="{FF2B5EF4-FFF2-40B4-BE49-F238E27FC236}">
                  <a16:creationId xmlns:a16="http://schemas.microsoft.com/office/drawing/2014/main" id="{12B52F7D-9B9E-0BB5-445A-5EBF85F1EB72}"/>
                </a:ext>
              </a:extLst>
            </p:cNvPr>
            <p:cNvSpPr txBox="1"/>
            <p:nvPr/>
          </p:nvSpPr>
          <p:spPr>
            <a:xfrm>
              <a:off x="2546793" y="3361186"/>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59" name="TextBox 458">
              <a:extLst>
                <a:ext uri="{FF2B5EF4-FFF2-40B4-BE49-F238E27FC236}">
                  <a16:creationId xmlns:a16="http://schemas.microsoft.com/office/drawing/2014/main" id="{895DFCC6-6E8C-CD56-10CF-230287DB7AF8}"/>
                </a:ext>
              </a:extLst>
            </p:cNvPr>
            <p:cNvSpPr txBox="1"/>
            <p:nvPr/>
          </p:nvSpPr>
          <p:spPr>
            <a:xfrm>
              <a:off x="2656559" y="337437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60" name="TextBox 459">
              <a:extLst>
                <a:ext uri="{FF2B5EF4-FFF2-40B4-BE49-F238E27FC236}">
                  <a16:creationId xmlns:a16="http://schemas.microsoft.com/office/drawing/2014/main" id="{03575F53-AD06-5E5A-34D3-B0B9097402FC}"/>
                </a:ext>
              </a:extLst>
            </p:cNvPr>
            <p:cNvSpPr txBox="1"/>
            <p:nvPr/>
          </p:nvSpPr>
          <p:spPr>
            <a:xfrm>
              <a:off x="2766325" y="3445856"/>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61" name="TextBox 460">
              <a:extLst>
                <a:ext uri="{FF2B5EF4-FFF2-40B4-BE49-F238E27FC236}">
                  <a16:creationId xmlns:a16="http://schemas.microsoft.com/office/drawing/2014/main" id="{5AE2BB6B-7635-84B4-D97C-C4CD4B6017BA}"/>
                </a:ext>
              </a:extLst>
            </p:cNvPr>
            <p:cNvSpPr txBox="1"/>
            <p:nvPr/>
          </p:nvSpPr>
          <p:spPr>
            <a:xfrm>
              <a:off x="2876091" y="347974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62" name="TextBox 461">
              <a:extLst>
                <a:ext uri="{FF2B5EF4-FFF2-40B4-BE49-F238E27FC236}">
                  <a16:creationId xmlns:a16="http://schemas.microsoft.com/office/drawing/2014/main" id="{0D6ED4C1-5EFB-E3FF-CE6E-3E6C15153414}"/>
                </a:ext>
              </a:extLst>
            </p:cNvPr>
            <p:cNvSpPr txBox="1"/>
            <p:nvPr/>
          </p:nvSpPr>
          <p:spPr>
            <a:xfrm>
              <a:off x="2985857" y="3499474"/>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65" name="TextBox 464">
              <a:extLst>
                <a:ext uri="{FF2B5EF4-FFF2-40B4-BE49-F238E27FC236}">
                  <a16:creationId xmlns:a16="http://schemas.microsoft.com/office/drawing/2014/main" id="{2F2D7EDA-3FBE-A510-CA9D-23D740FC71DC}"/>
                </a:ext>
              </a:extLst>
            </p:cNvPr>
            <p:cNvSpPr txBox="1"/>
            <p:nvPr/>
          </p:nvSpPr>
          <p:spPr>
            <a:xfrm>
              <a:off x="3101174" y="3515900"/>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66" name="TextBox 465">
              <a:extLst>
                <a:ext uri="{FF2B5EF4-FFF2-40B4-BE49-F238E27FC236}">
                  <a16:creationId xmlns:a16="http://schemas.microsoft.com/office/drawing/2014/main" id="{8E05162A-ECC4-DD49-D4B8-CAA66584F774}"/>
                </a:ext>
              </a:extLst>
            </p:cNvPr>
            <p:cNvSpPr txBox="1"/>
            <p:nvPr/>
          </p:nvSpPr>
          <p:spPr>
            <a:xfrm>
              <a:off x="3211017" y="3817005"/>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67" name="TextBox 466">
              <a:extLst>
                <a:ext uri="{FF2B5EF4-FFF2-40B4-BE49-F238E27FC236}">
                  <a16:creationId xmlns:a16="http://schemas.microsoft.com/office/drawing/2014/main" id="{0CFC3703-6E76-C743-438D-56B26FCEC840}"/>
                </a:ext>
              </a:extLst>
            </p:cNvPr>
            <p:cNvSpPr txBox="1"/>
            <p:nvPr/>
          </p:nvSpPr>
          <p:spPr>
            <a:xfrm>
              <a:off x="3324894" y="3922284"/>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68" name="TextBox 467">
              <a:extLst>
                <a:ext uri="{FF2B5EF4-FFF2-40B4-BE49-F238E27FC236}">
                  <a16:creationId xmlns:a16="http://schemas.microsoft.com/office/drawing/2014/main" id="{16CDAE21-1A06-23EC-3798-4AEAC51E242C}"/>
                </a:ext>
              </a:extLst>
            </p:cNvPr>
            <p:cNvSpPr txBox="1"/>
            <p:nvPr/>
          </p:nvSpPr>
          <p:spPr>
            <a:xfrm>
              <a:off x="3429674" y="3980425"/>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69" name="TextBox 468">
              <a:extLst>
                <a:ext uri="{FF2B5EF4-FFF2-40B4-BE49-F238E27FC236}">
                  <a16:creationId xmlns:a16="http://schemas.microsoft.com/office/drawing/2014/main" id="{8580BF43-7BC1-83B1-0F8D-0C7302FECF05}"/>
                </a:ext>
              </a:extLst>
            </p:cNvPr>
            <p:cNvSpPr txBox="1"/>
            <p:nvPr/>
          </p:nvSpPr>
          <p:spPr>
            <a:xfrm>
              <a:off x="3542629" y="401560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70" name="TextBox 469">
              <a:extLst>
                <a:ext uri="{FF2B5EF4-FFF2-40B4-BE49-F238E27FC236}">
                  <a16:creationId xmlns:a16="http://schemas.microsoft.com/office/drawing/2014/main" id="{2896173D-5A0F-623E-00E9-2C368E7E3509}"/>
                </a:ext>
              </a:extLst>
            </p:cNvPr>
            <p:cNvSpPr txBox="1"/>
            <p:nvPr/>
          </p:nvSpPr>
          <p:spPr>
            <a:xfrm>
              <a:off x="3650265" y="411992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71" name="TextBox 470">
              <a:extLst>
                <a:ext uri="{FF2B5EF4-FFF2-40B4-BE49-F238E27FC236}">
                  <a16:creationId xmlns:a16="http://schemas.microsoft.com/office/drawing/2014/main" id="{C89DAA4D-0A5D-7B29-4FE8-B226ADDBD59B}"/>
                </a:ext>
              </a:extLst>
            </p:cNvPr>
            <p:cNvSpPr txBox="1"/>
            <p:nvPr/>
          </p:nvSpPr>
          <p:spPr>
            <a:xfrm>
              <a:off x="3756098" y="4159985"/>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472" name="TextBox 471">
              <a:extLst>
                <a:ext uri="{FF2B5EF4-FFF2-40B4-BE49-F238E27FC236}">
                  <a16:creationId xmlns:a16="http://schemas.microsoft.com/office/drawing/2014/main" id="{6AF69627-BED2-9CA9-7A73-877ABA7F931B}"/>
                </a:ext>
              </a:extLst>
            </p:cNvPr>
            <p:cNvSpPr txBox="1"/>
            <p:nvPr/>
          </p:nvSpPr>
          <p:spPr>
            <a:xfrm>
              <a:off x="3864840" y="4238120"/>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73" name="TextBox 472">
              <a:extLst>
                <a:ext uri="{FF2B5EF4-FFF2-40B4-BE49-F238E27FC236}">
                  <a16:creationId xmlns:a16="http://schemas.microsoft.com/office/drawing/2014/main" id="{585B4CFF-03C8-FE5A-1233-49402F65179F}"/>
                </a:ext>
              </a:extLst>
            </p:cNvPr>
            <p:cNvSpPr txBox="1"/>
            <p:nvPr/>
          </p:nvSpPr>
          <p:spPr>
            <a:xfrm>
              <a:off x="3972626" y="432950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74" name="TextBox 473">
              <a:extLst>
                <a:ext uri="{FF2B5EF4-FFF2-40B4-BE49-F238E27FC236}">
                  <a16:creationId xmlns:a16="http://schemas.microsoft.com/office/drawing/2014/main" id="{929CF138-830E-333C-339A-B698611355D9}"/>
                </a:ext>
              </a:extLst>
            </p:cNvPr>
            <p:cNvSpPr txBox="1"/>
            <p:nvPr/>
          </p:nvSpPr>
          <p:spPr>
            <a:xfrm>
              <a:off x="4081021" y="4425147"/>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75" name="TextBox 474">
              <a:extLst>
                <a:ext uri="{FF2B5EF4-FFF2-40B4-BE49-F238E27FC236}">
                  <a16:creationId xmlns:a16="http://schemas.microsoft.com/office/drawing/2014/main" id="{14F39A65-F878-684A-1D9C-FDAF861D97F4}"/>
                </a:ext>
              </a:extLst>
            </p:cNvPr>
            <p:cNvSpPr txBox="1"/>
            <p:nvPr/>
          </p:nvSpPr>
          <p:spPr>
            <a:xfrm>
              <a:off x="4189288" y="4460967"/>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76" name="TextBox 475">
              <a:extLst>
                <a:ext uri="{FF2B5EF4-FFF2-40B4-BE49-F238E27FC236}">
                  <a16:creationId xmlns:a16="http://schemas.microsoft.com/office/drawing/2014/main" id="{DD0D4687-DA41-64B6-FC4D-2BD85B27C344}"/>
                </a:ext>
              </a:extLst>
            </p:cNvPr>
            <p:cNvSpPr txBox="1"/>
            <p:nvPr/>
          </p:nvSpPr>
          <p:spPr>
            <a:xfrm>
              <a:off x="4303291" y="457228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77" name="TextBox 476">
              <a:extLst>
                <a:ext uri="{FF2B5EF4-FFF2-40B4-BE49-F238E27FC236}">
                  <a16:creationId xmlns:a16="http://schemas.microsoft.com/office/drawing/2014/main" id="{31A45329-1625-8BBB-60E0-30B741EB6015}"/>
                </a:ext>
              </a:extLst>
            </p:cNvPr>
            <p:cNvSpPr txBox="1"/>
            <p:nvPr/>
          </p:nvSpPr>
          <p:spPr>
            <a:xfrm>
              <a:off x="4413145" y="457467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78" name="TextBox 477">
              <a:extLst>
                <a:ext uri="{FF2B5EF4-FFF2-40B4-BE49-F238E27FC236}">
                  <a16:creationId xmlns:a16="http://schemas.microsoft.com/office/drawing/2014/main" id="{89F1AFBB-1BA0-31C9-6399-3C14CC354881}"/>
                </a:ext>
              </a:extLst>
            </p:cNvPr>
            <p:cNvSpPr txBox="1"/>
            <p:nvPr/>
          </p:nvSpPr>
          <p:spPr>
            <a:xfrm>
              <a:off x="4522368" y="4895182"/>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79" name="TextBox 478">
              <a:extLst>
                <a:ext uri="{FF2B5EF4-FFF2-40B4-BE49-F238E27FC236}">
                  <a16:creationId xmlns:a16="http://schemas.microsoft.com/office/drawing/2014/main" id="{1301BB4F-4933-2948-37A3-E51BC97EC63A}"/>
                </a:ext>
              </a:extLst>
            </p:cNvPr>
            <p:cNvSpPr txBox="1"/>
            <p:nvPr/>
          </p:nvSpPr>
          <p:spPr>
            <a:xfrm>
              <a:off x="4629872" y="4947396"/>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80" name="TextBox 479">
              <a:extLst>
                <a:ext uri="{FF2B5EF4-FFF2-40B4-BE49-F238E27FC236}">
                  <a16:creationId xmlns:a16="http://schemas.microsoft.com/office/drawing/2014/main" id="{6CA45BA0-E5BC-C775-041D-4C615E30C806}"/>
                </a:ext>
              </a:extLst>
            </p:cNvPr>
            <p:cNvSpPr txBox="1"/>
            <p:nvPr/>
          </p:nvSpPr>
          <p:spPr>
            <a:xfrm>
              <a:off x="4737487" y="5037775"/>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81" name="TextBox 480">
              <a:extLst>
                <a:ext uri="{FF2B5EF4-FFF2-40B4-BE49-F238E27FC236}">
                  <a16:creationId xmlns:a16="http://schemas.microsoft.com/office/drawing/2014/main" id="{BD20E3A0-B3C1-00F4-8445-473C40BEB61F}"/>
                </a:ext>
              </a:extLst>
            </p:cNvPr>
            <p:cNvSpPr txBox="1"/>
            <p:nvPr/>
          </p:nvSpPr>
          <p:spPr>
            <a:xfrm>
              <a:off x="4848964" y="506074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82" name="TextBox 481">
              <a:extLst>
                <a:ext uri="{FF2B5EF4-FFF2-40B4-BE49-F238E27FC236}">
                  <a16:creationId xmlns:a16="http://schemas.microsoft.com/office/drawing/2014/main" id="{55701859-0A93-834C-A701-38594BAC6D1D}"/>
                </a:ext>
              </a:extLst>
            </p:cNvPr>
            <p:cNvSpPr txBox="1"/>
            <p:nvPr/>
          </p:nvSpPr>
          <p:spPr>
            <a:xfrm>
              <a:off x="4957194" y="5203702"/>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83" name="TextBox 482">
              <a:extLst>
                <a:ext uri="{FF2B5EF4-FFF2-40B4-BE49-F238E27FC236}">
                  <a16:creationId xmlns:a16="http://schemas.microsoft.com/office/drawing/2014/main" id="{B02798B4-E0A4-CEEA-7053-6419CF704D48}"/>
                </a:ext>
              </a:extLst>
            </p:cNvPr>
            <p:cNvSpPr txBox="1"/>
            <p:nvPr/>
          </p:nvSpPr>
          <p:spPr>
            <a:xfrm>
              <a:off x="7839321" y="3209729"/>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84" name="TextBox 483">
              <a:extLst>
                <a:ext uri="{FF2B5EF4-FFF2-40B4-BE49-F238E27FC236}">
                  <a16:creationId xmlns:a16="http://schemas.microsoft.com/office/drawing/2014/main" id="{4845071C-2EA5-3B84-B8EF-EA4F985B8860}"/>
                </a:ext>
              </a:extLst>
            </p:cNvPr>
            <p:cNvSpPr txBox="1"/>
            <p:nvPr/>
          </p:nvSpPr>
          <p:spPr>
            <a:xfrm>
              <a:off x="7954074" y="3379838"/>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485" name="TextBox 484">
              <a:extLst>
                <a:ext uri="{FF2B5EF4-FFF2-40B4-BE49-F238E27FC236}">
                  <a16:creationId xmlns:a16="http://schemas.microsoft.com/office/drawing/2014/main" id="{3133705F-35FB-EB6C-3957-B16EE4BBEC15}"/>
                </a:ext>
              </a:extLst>
            </p:cNvPr>
            <p:cNvSpPr txBox="1"/>
            <p:nvPr/>
          </p:nvSpPr>
          <p:spPr>
            <a:xfrm>
              <a:off x="8061048" y="4320658"/>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86" name="TextBox 485">
              <a:extLst>
                <a:ext uri="{FF2B5EF4-FFF2-40B4-BE49-F238E27FC236}">
                  <a16:creationId xmlns:a16="http://schemas.microsoft.com/office/drawing/2014/main" id="{D88987E0-72A7-DCB6-D31C-D485C6CB9081}"/>
                </a:ext>
              </a:extLst>
            </p:cNvPr>
            <p:cNvSpPr txBox="1"/>
            <p:nvPr/>
          </p:nvSpPr>
          <p:spPr>
            <a:xfrm>
              <a:off x="8168898" y="4970538"/>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487" name="TextBox 486">
              <a:extLst>
                <a:ext uri="{FF2B5EF4-FFF2-40B4-BE49-F238E27FC236}">
                  <a16:creationId xmlns:a16="http://schemas.microsoft.com/office/drawing/2014/main" id="{A31AB669-328C-146E-CEDE-2DFB05D3E383}"/>
                </a:ext>
              </a:extLst>
            </p:cNvPr>
            <p:cNvSpPr txBox="1"/>
            <p:nvPr/>
          </p:nvSpPr>
          <p:spPr>
            <a:xfrm>
              <a:off x="8432824" y="3168729"/>
              <a:ext cx="324109" cy="250989"/>
            </a:xfrm>
            <a:prstGeom prst="rect">
              <a:avLst/>
            </a:prstGeom>
            <a:noFill/>
          </p:spPr>
          <p:txBody>
            <a:bodyPr wrap="square" lIns="48000" tIns="0" rIns="0" bIns="0" rtlCol="0">
              <a:spAutoFit/>
            </a:bodyPr>
            <a:lstStyle/>
            <a:p>
              <a:pPr defTabSz="1219170">
                <a:defRPr/>
              </a:pPr>
              <a:r>
                <a:rPr lang="en-GB" sz="1467">
                  <a:solidFill>
                    <a:srgbClr val="005030"/>
                  </a:solidFill>
                  <a:latin typeface="Arial" panose="020B0604020202020204"/>
                </a:rPr>
                <a:t>20</a:t>
              </a:r>
            </a:p>
          </p:txBody>
        </p:sp>
        <p:sp>
          <p:nvSpPr>
            <p:cNvPr id="488" name="TextBox 487">
              <a:extLst>
                <a:ext uri="{FF2B5EF4-FFF2-40B4-BE49-F238E27FC236}">
                  <a16:creationId xmlns:a16="http://schemas.microsoft.com/office/drawing/2014/main" id="{FAC24380-E77C-369C-C02C-30CF0AD93566}"/>
                </a:ext>
              </a:extLst>
            </p:cNvPr>
            <p:cNvSpPr txBox="1"/>
            <p:nvPr/>
          </p:nvSpPr>
          <p:spPr>
            <a:xfrm>
              <a:off x="8432824" y="4125698"/>
              <a:ext cx="324109" cy="250989"/>
            </a:xfrm>
            <a:prstGeom prst="rect">
              <a:avLst/>
            </a:prstGeom>
            <a:noFill/>
          </p:spPr>
          <p:txBody>
            <a:bodyPr wrap="square" lIns="48000" tIns="0" rIns="0" bIns="0" rtlCol="0">
              <a:spAutoFit/>
            </a:bodyPr>
            <a:lstStyle/>
            <a:p>
              <a:pPr defTabSz="1219170">
                <a:defRPr/>
              </a:pPr>
              <a:r>
                <a:rPr lang="en-GB" sz="1467">
                  <a:solidFill>
                    <a:srgbClr val="005030"/>
                  </a:solidFill>
                  <a:latin typeface="Arial" panose="020B0604020202020204"/>
                </a:rPr>
                <a:t>-30</a:t>
              </a:r>
            </a:p>
          </p:txBody>
        </p:sp>
        <p:sp>
          <p:nvSpPr>
            <p:cNvPr id="489" name="Freeform: Shape 488">
              <a:extLst>
                <a:ext uri="{FF2B5EF4-FFF2-40B4-BE49-F238E27FC236}">
                  <a16:creationId xmlns:a16="http://schemas.microsoft.com/office/drawing/2014/main" id="{4B4B9EDE-5616-1F40-A118-CE506F92694D}"/>
                </a:ext>
              </a:extLst>
            </p:cNvPr>
            <p:cNvSpPr/>
            <p:nvPr/>
          </p:nvSpPr>
          <p:spPr>
            <a:xfrm>
              <a:off x="5067408" y="1188920"/>
              <a:ext cx="0" cy="4389000"/>
            </a:xfrm>
            <a:custGeom>
              <a:avLst/>
              <a:gdLst>
                <a:gd name="connsiteX0" fmla="*/ 0 w 0"/>
                <a:gd name="connsiteY0" fmla="*/ 0 h 4619501"/>
                <a:gd name="connsiteX1" fmla="*/ 0 w 0"/>
                <a:gd name="connsiteY1" fmla="*/ 4619501 h 4619501"/>
              </a:gdLst>
              <a:ahLst/>
              <a:cxnLst>
                <a:cxn ang="0">
                  <a:pos x="connsiteX0" y="connsiteY0"/>
                </a:cxn>
                <a:cxn ang="0">
                  <a:pos x="connsiteX1" y="connsiteY1"/>
                </a:cxn>
              </a:cxnLst>
              <a:rect l="l" t="t" r="r" b="b"/>
              <a:pathLst>
                <a:path h="4619501">
                  <a:moveTo>
                    <a:pt x="0" y="0"/>
                  </a:moveTo>
                  <a:lnTo>
                    <a:pt x="0" y="4619501"/>
                  </a:lnTo>
                </a:path>
              </a:pathLst>
            </a:custGeom>
            <a:noFill/>
            <a:ln w="12700" cap="sq" cmpd="sng" algn="ctr">
              <a:solidFill>
                <a:srgbClr val="FDC027"/>
              </a:solidFill>
              <a:prstDash val="solid"/>
              <a:miter lim="800000"/>
            </a:ln>
            <a:effectLst/>
          </p:spPr>
          <p:txBody>
            <a:bodyPr rtlCol="0" anchor="ctr"/>
            <a:lstStyle/>
            <a:p>
              <a:pPr algn="ctr" defTabSz="1219170">
                <a:defRPr/>
              </a:pPr>
              <a:endParaRPr lang="en-GB" sz="1867" kern="0">
                <a:solidFill>
                  <a:srgbClr val="005030"/>
                </a:solidFill>
                <a:latin typeface="Arial" panose="020B0604020202020204"/>
              </a:endParaRPr>
            </a:p>
          </p:txBody>
        </p:sp>
        <p:sp>
          <p:nvSpPr>
            <p:cNvPr id="490" name="Freeform: Shape 489">
              <a:extLst>
                <a:ext uri="{FF2B5EF4-FFF2-40B4-BE49-F238E27FC236}">
                  <a16:creationId xmlns:a16="http://schemas.microsoft.com/office/drawing/2014/main" id="{CE9D7FC0-7C4D-18C8-37EE-2E1D867C4E14}"/>
                </a:ext>
              </a:extLst>
            </p:cNvPr>
            <p:cNvSpPr/>
            <p:nvPr/>
          </p:nvSpPr>
          <p:spPr>
            <a:xfrm>
              <a:off x="7820852" y="1188920"/>
              <a:ext cx="0" cy="4389000"/>
            </a:xfrm>
            <a:custGeom>
              <a:avLst/>
              <a:gdLst>
                <a:gd name="connsiteX0" fmla="*/ 0 w 0"/>
                <a:gd name="connsiteY0" fmla="*/ 0 h 4619501"/>
                <a:gd name="connsiteX1" fmla="*/ 0 w 0"/>
                <a:gd name="connsiteY1" fmla="*/ 4619501 h 4619501"/>
              </a:gdLst>
              <a:ahLst/>
              <a:cxnLst>
                <a:cxn ang="0">
                  <a:pos x="connsiteX0" y="connsiteY0"/>
                </a:cxn>
                <a:cxn ang="0">
                  <a:pos x="connsiteX1" y="connsiteY1"/>
                </a:cxn>
              </a:cxnLst>
              <a:rect l="l" t="t" r="r" b="b"/>
              <a:pathLst>
                <a:path h="4619501">
                  <a:moveTo>
                    <a:pt x="0" y="0"/>
                  </a:moveTo>
                  <a:lnTo>
                    <a:pt x="0" y="4619501"/>
                  </a:lnTo>
                </a:path>
              </a:pathLst>
            </a:custGeom>
            <a:noFill/>
            <a:ln w="12700" cap="sq" cmpd="sng" algn="ctr">
              <a:solidFill>
                <a:srgbClr val="FDC027"/>
              </a:solidFill>
              <a:prstDash val="solid"/>
              <a:miter lim="800000"/>
            </a:ln>
            <a:effectLst/>
          </p:spPr>
          <p:txBody>
            <a:bodyPr rtlCol="0" anchor="ctr"/>
            <a:lstStyle/>
            <a:p>
              <a:pPr algn="ctr" defTabSz="1219170">
                <a:defRPr/>
              </a:pPr>
              <a:endParaRPr lang="en-GB" sz="1867" kern="0">
                <a:solidFill>
                  <a:srgbClr val="005030"/>
                </a:solidFill>
                <a:latin typeface="Arial" panose="020B0604020202020204"/>
              </a:endParaRPr>
            </a:p>
          </p:txBody>
        </p:sp>
        <p:sp>
          <p:nvSpPr>
            <p:cNvPr id="491" name="TextBox 490">
              <a:extLst>
                <a:ext uri="{FF2B5EF4-FFF2-40B4-BE49-F238E27FC236}">
                  <a16:creationId xmlns:a16="http://schemas.microsoft.com/office/drawing/2014/main" id="{9D67497C-ECAA-9508-7744-FBC858FA59E8}"/>
                </a:ext>
              </a:extLst>
            </p:cNvPr>
            <p:cNvSpPr txBox="1"/>
            <p:nvPr/>
          </p:nvSpPr>
          <p:spPr>
            <a:xfrm rot="16200000">
              <a:off x="-803634" y="3164522"/>
              <a:ext cx="3313896" cy="384987"/>
            </a:xfrm>
            <a:prstGeom prst="rect">
              <a:avLst/>
            </a:prstGeom>
            <a:noFill/>
          </p:spPr>
          <p:txBody>
            <a:bodyPr wrap="square" lIns="0" tIns="0" rIns="0" bIns="0" rtlCol="0">
              <a:spAutoFit/>
            </a:bodyPr>
            <a:lstStyle/>
            <a:p>
              <a:pPr algn="ctr" defTabSz="1219170">
                <a:defRPr/>
              </a:pPr>
              <a:r>
                <a:rPr lang="en-GB" sz="1467" b="1" dirty="0">
                  <a:solidFill>
                    <a:srgbClr val="005030"/>
                  </a:solidFill>
                  <a:latin typeface="Arial" panose="020B0604020202020204"/>
                </a:rPr>
                <a:t>Best change from baseline in SOD (%)</a:t>
              </a:r>
            </a:p>
          </p:txBody>
        </p:sp>
        <p:sp>
          <p:nvSpPr>
            <p:cNvPr id="492" name="Freeform: Shape 491">
              <a:extLst>
                <a:ext uri="{FF2B5EF4-FFF2-40B4-BE49-F238E27FC236}">
                  <a16:creationId xmlns:a16="http://schemas.microsoft.com/office/drawing/2014/main" id="{5F19C4B9-9A74-644F-B776-51390713D015}"/>
                </a:ext>
              </a:extLst>
            </p:cNvPr>
            <p:cNvSpPr/>
            <p:nvPr/>
          </p:nvSpPr>
          <p:spPr>
            <a:xfrm>
              <a:off x="1543964" y="1108461"/>
              <a:ext cx="0" cy="4468238"/>
            </a:xfrm>
            <a:custGeom>
              <a:avLst/>
              <a:gdLst>
                <a:gd name="connsiteX0" fmla="*/ 0 w 0"/>
                <a:gd name="connsiteY0" fmla="*/ 0 h 4619501"/>
                <a:gd name="connsiteX1" fmla="*/ 0 w 0"/>
                <a:gd name="connsiteY1" fmla="*/ 4619501 h 4619501"/>
              </a:gdLst>
              <a:ahLst/>
              <a:cxnLst>
                <a:cxn ang="0">
                  <a:pos x="connsiteX0" y="connsiteY0"/>
                </a:cxn>
                <a:cxn ang="0">
                  <a:pos x="connsiteX1" y="connsiteY1"/>
                </a:cxn>
              </a:cxnLst>
              <a:rect l="l" t="t" r="r" b="b"/>
              <a:pathLst>
                <a:path h="4619501">
                  <a:moveTo>
                    <a:pt x="0" y="0"/>
                  </a:moveTo>
                  <a:lnTo>
                    <a:pt x="0" y="4619501"/>
                  </a:lnTo>
                </a:path>
              </a:pathLst>
            </a:custGeom>
            <a:noFill/>
            <a:ln w="12700" cap="sq" cmpd="sng" algn="ctr">
              <a:solidFill>
                <a:srgbClr val="FDC027"/>
              </a:solidFill>
              <a:prstDash val="solid"/>
              <a:miter lim="800000"/>
            </a:ln>
            <a:effectLst/>
          </p:spPr>
          <p:txBody>
            <a:bodyPr rtlCol="0" anchor="ctr"/>
            <a:lstStyle/>
            <a:p>
              <a:pPr algn="ctr" defTabSz="1219170">
                <a:defRPr/>
              </a:pPr>
              <a:endParaRPr lang="en-GB" sz="1867" kern="0">
                <a:solidFill>
                  <a:srgbClr val="005030"/>
                </a:solidFill>
                <a:latin typeface="Arial" panose="020B0604020202020204"/>
              </a:endParaRPr>
            </a:p>
          </p:txBody>
        </p:sp>
        <p:grpSp>
          <p:nvGrpSpPr>
            <p:cNvPr id="493" name="Group 492">
              <a:extLst>
                <a:ext uri="{FF2B5EF4-FFF2-40B4-BE49-F238E27FC236}">
                  <a16:creationId xmlns:a16="http://schemas.microsoft.com/office/drawing/2014/main" id="{774F6DF3-3037-45AC-5A7F-935FE32C1CEF}"/>
                </a:ext>
              </a:extLst>
            </p:cNvPr>
            <p:cNvGrpSpPr/>
            <p:nvPr/>
          </p:nvGrpSpPr>
          <p:grpSpPr>
            <a:xfrm>
              <a:off x="1624907" y="5359663"/>
              <a:ext cx="845253" cy="250988"/>
              <a:chOff x="2667003" y="2165102"/>
              <a:chExt cx="400523" cy="153535"/>
            </a:xfrm>
          </p:grpSpPr>
          <p:sp>
            <p:nvSpPr>
              <p:cNvPr id="494" name="TextBox 493">
                <a:extLst>
                  <a:ext uri="{FF2B5EF4-FFF2-40B4-BE49-F238E27FC236}">
                    <a16:creationId xmlns:a16="http://schemas.microsoft.com/office/drawing/2014/main" id="{FD2C9208-3C22-EB43-70D3-B3F3D960C43D}"/>
                  </a:ext>
                </a:extLst>
              </p:cNvPr>
              <p:cNvSpPr txBox="1"/>
              <p:nvPr/>
            </p:nvSpPr>
            <p:spPr>
              <a:xfrm>
                <a:off x="2734265" y="2165102"/>
                <a:ext cx="333261" cy="153535"/>
              </a:xfrm>
              <a:prstGeom prst="rect">
                <a:avLst/>
              </a:prstGeom>
              <a:noFill/>
            </p:spPr>
            <p:txBody>
              <a:bodyPr wrap="square" lIns="0" tIns="0" rIns="0" bIns="0" rtlCol="0">
                <a:spAutoFit/>
              </a:bodyPr>
              <a:lstStyle/>
              <a:p>
                <a:pPr defTabSz="1219170">
                  <a:defRPr/>
                </a:pPr>
                <a:r>
                  <a:rPr lang="en-GB" sz="1467">
                    <a:solidFill>
                      <a:srgbClr val="005030"/>
                    </a:solidFill>
                    <a:latin typeface="Arial" panose="020B0604020202020204"/>
                  </a:rPr>
                  <a:t>Ongoing</a:t>
                </a:r>
              </a:p>
            </p:txBody>
          </p:sp>
          <p:sp>
            <p:nvSpPr>
              <p:cNvPr id="495" name="Freeform: Shape 494">
                <a:extLst>
                  <a:ext uri="{FF2B5EF4-FFF2-40B4-BE49-F238E27FC236}">
                    <a16:creationId xmlns:a16="http://schemas.microsoft.com/office/drawing/2014/main" id="{E6B8FA55-C134-1D27-60AD-627033B0DC51}"/>
                  </a:ext>
                </a:extLst>
              </p:cNvPr>
              <p:cNvSpPr/>
              <p:nvPr/>
            </p:nvSpPr>
            <p:spPr>
              <a:xfrm>
                <a:off x="2667003" y="2193561"/>
                <a:ext cx="42646" cy="74875"/>
              </a:xfrm>
              <a:custGeom>
                <a:avLst/>
                <a:gdLst>
                  <a:gd name="connsiteX0" fmla="*/ 41446 w 82260"/>
                  <a:gd name="connsiteY0" fmla="*/ 128045 h 127904"/>
                  <a:gd name="connsiteX1" fmla="*/ 252 w 82260"/>
                  <a:gd name="connsiteY1" fmla="*/ 64093 h 127904"/>
                  <a:gd name="connsiteX2" fmla="*/ 41446 w 82260"/>
                  <a:gd name="connsiteY2" fmla="*/ 140 h 127904"/>
                  <a:gd name="connsiteX3" fmla="*/ 82513 w 82260"/>
                  <a:gd name="connsiteY3" fmla="*/ 64093 h 127904"/>
                  <a:gd name="connsiteX4" fmla="*/ 41446 w 82260"/>
                  <a:gd name="connsiteY4" fmla="*/ 128045 h 12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60" h="127904">
                    <a:moveTo>
                      <a:pt x="41446" y="128045"/>
                    </a:moveTo>
                    <a:lnTo>
                      <a:pt x="252" y="64093"/>
                    </a:lnTo>
                    <a:lnTo>
                      <a:pt x="41446" y="140"/>
                    </a:lnTo>
                    <a:lnTo>
                      <a:pt x="82513" y="64093"/>
                    </a:lnTo>
                    <a:lnTo>
                      <a:pt x="41446" y="128045"/>
                    </a:lnTo>
                    <a:close/>
                  </a:path>
                </a:pathLst>
              </a:custGeom>
              <a:solidFill>
                <a:srgbClr val="ED7D31"/>
              </a:solidFill>
              <a:ln w="12712" cap="flat">
                <a:noFill/>
                <a:prstDash val="solid"/>
                <a:miter/>
              </a:ln>
            </p:spPr>
            <p:txBody>
              <a:bodyPr rtlCol="0" anchor="ctr"/>
              <a:lstStyle/>
              <a:p>
                <a:pPr defTabSz="1219170">
                  <a:defRPr/>
                </a:pPr>
                <a:endParaRPr lang="en-GB" sz="1467">
                  <a:solidFill>
                    <a:srgbClr val="005030"/>
                  </a:solidFill>
                  <a:latin typeface="Arial" panose="020B0604020202020204"/>
                </a:endParaRPr>
              </a:p>
            </p:txBody>
          </p:sp>
        </p:grpSp>
        <p:cxnSp>
          <p:nvCxnSpPr>
            <p:cNvPr id="496" name="Straight Connector 495">
              <a:extLst>
                <a:ext uri="{FF2B5EF4-FFF2-40B4-BE49-F238E27FC236}">
                  <a16:creationId xmlns:a16="http://schemas.microsoft.com/office/drawing/2014/main" id="{2548C502-3817-4402-D169-149857FC62C6}"/>
                </a:ext>
              </a:extLst>
            </p:cNvPr>
            <p:cNvCxnSpPr>
              <a:cxnSpLocks/>
            </p:cNvCxnSpPr>
            <p:nvPr/>
          </p:nvCxnSpPr>
          <p:spPr>
            <a:xfrm>
              <a:off x="1479216" y="5576699"/>
              <a:ext cx="64508" cy="0"/>
            </a:xfrm>
            <a:prstGeom prst="line">
              <a:avLst/>
            </a:prstGeom>
            <a:noFill/>
            <a:ln w="12700" cap="flat" cmpd="sng" algn="ctr">
              <a:solidFill>
                <a:srgbClr val="FDC027"/>
              </a:solidFill>
              <a:prstDash val="solid"/>
              <a:miter lim="800000"/>
            </a:ln>
            <a:effectLst/>
          </p:spPr>
        </p:cxnSp>
        <p:sp>
          <p:nvSpPr>
            <p:cNvPr id="497" name="TextBox 496">
              <a:extLst>
                <a:ext uri="{FF2B5EF4-FFF2-40B4-BE49-F238E27FC236}">
                  <a16:creationId xmlns:a16="http://schemas.microsoft.com/office/drawing/2014/main" id="{AEDF75F6-1A95-E1D1-0736-6FE991BB36A3}"/>
                </a:ext>
              </a:extLst>
            </p:cNvPr>
            <p:cNvSpPr txBox="1"/>
            <p:nvPr/>
          </p:nvSpPr>
          <p:spPr>
            <a:xfrm>
              <a:off x="5072457" y="1188921"/>
              <a:ext cx="2764951" cy="353637"/>
            </a:xfrm>
            <a:prstGeom prst="rect">
              <a:avLst/>
            </a:prstGeom>
            <a:noFill/>
          </p:spPr>
          <p:txBody>
            <a:bodyPr wrap="square" rtlCol="0">
              <a:spAutoFit/>
            </a:bodyPr>
            <a:lstStyle/>
            <a:p>
              <a:pPr algn="ctr" defTabSz="1219170">
                <a:defRPr/>
              </a:pPr>
              <a:r>
                <a:rPr lang="en-GB" sz="1467" b="1" err="1">
                  <a:solidFill>
                    <a:srgbClr val="005030"/>
                  </a:solidFill>
                  <a:latin typeface="Arial" panose="020B0604020202020204"/>
                </a:rPr>
                <a:t>epNEC</a:t>
              </a:r>
              <a:endParaRPr lang="en-GB" sz="1467" b="1">
                <a:solidFill>
                  <a:srgbClr val="005030"/>
                </a:solidFill>
                <a:latin typeface="Arial" panose="020B0604020202020204"/>
              </a:endParaRPr>
            </a:p>
          </p:txBody>
        </p:sp>
        <p:sp>
          <p:nvSpPr>
            <p:cNvPr id="498" name="Freeform: Shape 497">
              <a:extLst>
                <a:ext uri="{FF2B5EF4-FFF2-40B4-BE49-F238E27FC236}">
                  <a16:creationId xmlns:a16="http://schemas.microsoft.com/office/drawing/2014/main" id="{EF895D2D-2240-9555-6CA9-012272C08FBB}"/>
                </a:ext>
              </a:extLst>
            </p:cNvPr>
            <p:cNvSpPr/>
            <p:nvPr/>
          </p:nvSpPr>
          <p:spPr>
            <a:xfrm>
              <a:off x="6174221" y="3501717"/>
              <a:ext cx="94920" cy="149402"/>
            </a:xfrm>
            <a:custGeom>
              <a:avLst/>
              <a:gdLst>
                <a:gd name="connsiteX0" fmla="*/ 0 w 94920"/>
                <a:gd name="connsiteY0" fmla="*/ 0 h 152302"/>
                <a:gd name="connsiteX1" fmla="*/ 94920 w 94920"/>
                <a:gd name="connsiteY1" fmla="*/ 0 h 152302"/>
                <a:gd name="connsiteX2" fmla="*/ 94920 w 94920"/>
                <a:gd name="connsiteY2" fmla="*/ 152302 h 152302"/>
                <a:gd name="connsiteX3" fmla="*/ 0 w 94920"/>
                <a:gd name="connsiteY3" fmla="*/ 152302 h 152302"/>
              </a:gdLst>
              <a:ahLst/>
              <a:cxnLst>
                <a:cxn ang="0">
                  <a:pos x="connsiteX0" y="connsiteY0"/>
                </a:cxn>
                <a:cxn ang="0">
                  <a:pos x="connsiteX1" y="connsiteY1"/>
                </a:cxn>
                <a:cxn ang="0">
                  <a:pos x="connsiteX2" y="connsiteY2"/>
                </a:cxn>
                <a:cxn ang="0">
                  <a:pos x="connsiteX3" y="connsiteY3"/>
                </a:cxn>
              </a:cxnLst>
              <a:rect l="l" t="t" r="r" b="b"/>
              <a:pathLst>
                <a:path w="94920" h="152302">
                  <a:moveTo>
                    <a:pt x="0" y="0"/>
                  </a:moveTo>
                  <a:lnTo>
                    <a:pt x="94920" y="0"/>
                  </a:lnTo>
                  <a:lnTo>
                    <a:pt x="94920" y="152302"/>
                  </a:lnTo>
                  <a:lnTo>
                    <a:pt x="0" y="152302"/>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499" name="Freeform: Shape 498">
              <a:extLst>
                <a:ext uri="{FF2B5EF4-FFF2-40B4-BE49-F238E27FC236}">
                  <a16:creationId xmlns:a16="http://schemas.microsoft.com/office/drawing/2014/main" id="{D5C0D631-15AF-6059-C3F8-191F36A6D4AB}"/>
                </a:ext>
              </a:extLst>
            </p:cNvPr>
            <p:cNvSpPr/>
            <p:nvPr/>
          </p:nvSpPr>
          <p:spPr>
            <a:xfrm>
              <a:off x="6065018" y="3260938"/>
              <a:ext cx="94920" cy="390180"/>
            </a:xfrm>
            <a:custGeom>
              <a:avLst/>
              <a:gdLst>
                <a:gd name="connsiteX0" fmla="*/ 0 w 94920"/>
                <a:gd name="connsiteY0" fmla="*/ 0 h 397754"/>
                <a:gd name="connsiteX1" fmla="*/ 94920 w 94920"/>
                <a:gd name="connsiteY1" fmla="*/ 0 h 397754"/>
                <a:gd name="connsiteX2" fmla="*/ 94920 w 94920"/>
                <a:gd name="connsiteY2" fmla="*/ 397755 h 397754"/>
                <a:gd name="connsiteX3" fmla="*/ 0 w 94920"/>
                <a:gd name="connsiteY3" fmla="*/ 397755 h 397754"/>
              </a:gdLst>
              <a:ahLst/>
              <a:cxnLst>
                <a:cxn ang="0">
                  <a:pos x="connsiteX0" y="connsiteY0"/>
                </a:cxn>
                <a:cxn ang="0">
                  <a:pos x="connsiteX1" y="connsiteY1"/>
                </a:cxn>
                <a:cxn ang="0">
                  <a:pos x="connsiteX2" y="connsiteY2"/>
                </a:cxn>
                <a:cxn ang="0">
                  <a:pos x="connsiteX3" y="connsiteY3"/>
                </a:cxn>
              </a:cxnLst>
              <a:rect l="l" t="t" r="r" b="b"/>
              <a:pathLst>
                <a:path w="94920" h="397754">
                  <a:moveTo>
                    <a:pt x="0" y="0"/>
                  </a:moveTo>
                  <a:lnTo>
                    <a:pt x="94920" y="0"/>
                  </a:lnTo>
                  <a:lnTo>
                    <a:pt x="94920" y="397755"/>
                  </a:lnTo>
                  <a:lnTo>
                    <a:pt x="0" y="397755"/>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00" name="Freeform: Shape 499">
              <a:extLst>
                <a:ext uri="{FF2B5EF4-FFF2-40B4-BE49-F238E27FC236}">
                  <a16:creationId xmlns:a16="http://schemas.microsoft.com/office/drawing/2014/main" id="{ACFBB639-17DA-6ACD-A8B9-8DF39CB0FE38}"/>
                </a:ext>
              </a:extLst>
            </p:cNvPr>
            <p:cNvSpPr/>
            <p:nvPr/>
          </p:nvSpPr>
          <p:spPr>
            <a:xfrm>
              <a:off x="5955942" y="3224982"/>
              <a:ext cx="94920" cy="426136"/>
            </a:xfrm>
            <a:custGeom>
              <a:avLst/>
              <a:gdLst>
                <a:gd name="connsiteX0" fmla="*/ 0 w 94920"/>
                <a:gd name="connsiteY0" fmla="*/ 0 h 434408"/>
                <a:gd name="connsiteX1" fmla="*/ 94921 w 94920"/>
                <a:gd name="connsiteY1" fmla="*/ 0 h 434408"/>
                <a:gd name="connsiteX2" fmla="*/ 94921 w 94920"/>
                <a:gd name="connsiteY2" fmla="*/ 434408 h 434408"/>
                <a:gd name="connsiteX3" fmla="*/ 0 w 94920"/>
                <a:gd name="connsiteY3" fmla="*/ 434408 h 434408"/>
              </a:gdLst>
              <a:ahLst/>
              <a:cxnLst>
                <a:cxn ang="0">
                  <a:pos x="connsiteX0" y="connsiteY0"/>
                </a:cxn>
                <a:cxn ang="0">
                  <a:pos x="connsiteX1" y="connsiteY1"/>
                </a:cxn>
                <a:cxn ang="0">
                  <a:pos x="connsiteX2" y="connsiteY2"/>
                </a:cxn>
                <a:cxn ang="0">
                  <a:pos x="connsiteX3" y="connsiteY3"/>
                </a:cxn>
              </a:cxnLst>
              <a:rect l="l" t="t" r="r" b="b"/>
              <a:pathLst>
                <a:path w="94920" h="434408">
                  <a:moveTo>
                    <a:pt x="0" y="0"/>
                  </a:moveTo>
                  <a:lnTo>
                    <a:pt x="94921" y="0"/>
                  </a:lnTo>
                  <a:lnTo>
                    <a:pt x="94921" y="434408"/>
                  </a:lnTo>
                  <a:lnTo>
                    <a:pt x="0" y="434408"/>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01" name="Freeform: Shape 500">
              <a:extLst>
                <a:ext uri="{FF2B5EF4-FFF2-40B4-BE49-F238E27FC236}">
                  <a16:creationId xmlns:a16="http://schemas.microsoft.com/office/drawing/2014/main" id="{545E69EA-1D79-CC76-D88A-371D35CA78DE}"/>
                </a:ext>
              </a:extLst>
            </p:cNvPr>
            <p:cNvSpPr/>
            <p:nvPr/>
          </p:nvSpPr>
          <p:spPr>
            <a:xfrm>
              <a:off x="5846740" y="3150219"/>
              <a:ext cx="94920" cy="501024"/>
            </a:xfrm>
            <a:custGeom>
              <a:avLst/>
              <a:gdLst>
                <a:gd name="connsiteX0" fmla="*/ 0 w 94920"/>
                <a:gd name="connsiteY0" fmla="*/ 0 h 510749"/>
                <a:gd name="connsiteX1" fmla="*/ 94920 w 94920"/>
                <a:gd name="connsiteY1" fmla="*/ 0 h 510749"/>
                <a:gd name="connsiteX2" fmla="*/ 94920 w 94920"/>
                <a:gd name="connsiteY2" fmla="*/ 510749 h 510749"/>
                <a:gd name="connsiteX3" fmla="*/ 0 w 94920"/>
                <a:gd name="connsiteY3" fmla="*/ 510749 h 510749"/>
              </a:gdLst>
              <a:ahLst/>
              <a:cxnLst>
                <a:cxn ang="0">
                  <a:pos x="connsiteX0" y="connsiteY0"/>
                </a:cxn>
                <a:cxn ang="0">
                  <a:pos x="connsiteX1" y="connsiteY1"/>
                </a:cxn>
                <a:cxn ang="0">
                  <a:pos x="connsiteX2" y="connsiteY2"/>
                </a:cxn>
                <a:cxn ang="0">
                  <a:pos x="connsiteX3" y="connsiteY3"/>
                </a:cxn>
              </a:cxnLst>
              <a:rect l="l" t="t" r="r" b="b"/>
              <a:pathLst>
                <a:path w="94920" h="510749">
                  <a:moveTo>
                    <a:pt x="0" y="0"/>
                  </a:moveTo>
                  <a:lnTo>
                    <a:pt x="94920" y="0"/>
                  </a:lnTo>
                  <a:lnTo>
                    <a:pt x="94920" y="510749"/>
                  </a:lnTo>
                  <a:lnTo>
                    <a:pt x="0" y="510749"/>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02" name="Freeform: Shape 501">
              <a:extLst>
                <a:ext uri="{FF2B5EF4-FFF2-40B4-BE49-F238E27FC236}">
                  <a16:creationId xmlns:a16="http://schemas.microsoft.com/office/drawing/2014/main" id="{FB9439AA-F035-032B-38B5-587729969357}"/>
                </a:ext>
              </a:extLst>
            </p:cNvPr>
            <p:cNvSpPr/>
            <p:nvPr/>
          </p:nvSpPr>
          <p:spPr>
            <a:xfrm>
              <a:off x="5737664" y="3123066"/>
              <a:ext cx="94920" cy="528175"/>
            </a:xfrm>
            <a:custGeom>
              <a:avLst/>
              <a:gdLst>
                <a:gd name="connsiteX0" fmla="*/ 0 w 94920"/>
                <a:gd name="connsiteY0" fmla="*/ 0 h 538428"/>
                <a:gd name="connsiteX1" fmla="*/ 94920 w 94920"/>
                <a:gd name="connsiteY1" fmla="*/ 0 h 538428"/>
                <a:gd name="connsiteX2" fmla="*/ 94920 w 94920"/>
                <a:gd name="connsiteY2" fmla="*/ 538429 h 538428"/>
                <a:gd name="connsiteX3" fmla="*/ 0 w 94920"/>
                <a:gd name="connsiteY3" fmla="*/ 538429 h 538428"/>
              </a:gdLst>
              <a:ahLst/>
              <a:cxnLst>
                <a:cxn ang="0">
                  <a:pos x="connsiteX0" y="connsiteY0"/>
                </a:cxn>
                <a:cxn ang="0">
                  <a:pos x="connsiteX1" y="connsiteY1"/>
                </a:cxn>
                <a:cxn ang="0">
                  <a:pos x="connsiteX2" y="connsiteY2"/>
                </a:cxn>
                <a:cxn ang="0">
                  <a:pos x="connsiteX3" y="connsiteY3"/>
                </a:cxn>
              </a:cxnLst>
              <a:rect l="l" t="t" r="r" b="b"/>
              <a:pathLst>
                <a:path w="94920" h="538428">
                  <a:moveTo>
                    <a:pt x="0" y="0"/>
                  </a:moveTo>
                  <a:lnTo>
                    <a:pt x="94920" y="0"/>
                  </a:lnTo>
                  <a:lnTo>
                    <a:pt x="94920" y="538429"/>
                  </a:lnTo>
                  <a:lnTo>
                    <a:pt x="0" y="538429"/>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03" name="Freeform: Shape 502">
              <a:extLst>
                <a:ext uri="{FF2B5EF4-FFF2-40B4-BE49-F238E27FC236}">
                  <a16:creationId xmlns:a16="http://schemas.microsoft.com/office/drawing/2014/main" id="{2DAD6D62-A27A-FD17-4396-68A32BF93D86}"/>
                </a:ext>
              </a:extLst>
            </p:cNvPr>
            <p:cNvSpPr/>
            <p:nvPr/>
          </p:nvSpPr>
          <p:spPr>
            <a:xfrm>
              <a:off x="5628461" y="3067397"/>
              <a:ext cx="94920" cy="583721"/>
            </a:xfrm>
            <a:custGeom>
              <a:avLst/>
              <a:gdLst>
                <a:gd name="connsiteX0" fmla="*/ 0 w 94920"/>
                <a:gd name="connsiteY0" fmla="*/ 0 h 595052"/>
                <a:gd name="connsiteX1" fmla="*/ 94920 w 94920"/>
                <a:gd name="connsiteY1" fmla="*/ 0 h 595052"/>
                <a:gd name="connsiteX2" fmla="*/ 94920 w 94920"/>
                <a:gd name="connsiteY2" fmla="*/ 595053 h 595052"/>
                <a:gd name="connsiteX3" fmla="*/ 0 w 94920"/>
                <a:gd name="connsiteY3" fmla="*/ 595053 h 595052"/>
              </a:gdLst>
              <a:ahLst/>
              <a:cxnLst>
                <a:cxn ang="0">
                  <a:pos x="connsiteX0" y="connsiteY0"/>
                </a:cxn>
                <a:cxn ang="0">
                  <a:pos x="connsiteX1" y="connsiteY1"/>
                </a:cxn>
                <a:cxn ang="0">
                  <a:pos x="connsiteX2" y="connsiteY2"/>
                </a:cxn>
                <a:cxn ang="0">
                  <a:pos x="connsiteX3" y="connsiteY3"/>
                </a:cxn>
              </a:cxnLst>
              <a:rect l="l" t="t" r="r" b="b"/>
              <a:pathLst>
                <a:path w="94920" h="595052">
                  <a:moveTo>
                    <a:pt x="0" y="0"/>
                  </a:moveTo>
                  <a:lnTo>
                    <a:pt x="94920" y="0"/>
                  </a:lnTo>
                  <a:lnTo>
                    <a:pt x="94920" y="595053"/>
                  </a:lnTo>
                  <a:lnTo>
                    <a:pt x="0" y="595053"/>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04" name="Freeform: Shape 503">
              <a:extLst>
                <a:ext uri="{FF2B5EF4-FFF2-40B4-BE49-F238E27FC236}">
                  <a16:creationId xmlns:a16="http://schemas.microsoft.com/office/drawing/2014/main" id="{2B72E703-0D40-CC7F-FFC7-7B8173841369}"/>
                </a:ext>
              </a:extLst>
            </p:cNvPr>
            <p:cNvSpPr/>
            <p:nvPr/>
          </p:nvSpPr>
          <p:spPr>
            <a:xfrm>
              <a:off x="5519385" y="2863937"/>
              <a:ext cx="94920" cy="787181"/>
            </a:xfrm>
            <a:custGeom>
              <a:avLst/>
              <a:gdLst>
                <a:gd name="connsiteX0" fmla="*/ 0 w 94920"/>
                <a:gd name="connsiteY0" fmla="*/ 0 h 802461"/>
                <a:gd name="connsiteX1" fmla="*/ 94920 w 94920"/>
                <a:gd name="connsiteY1" fmla="*/ 0 h 802461"/>
                <a:gd name="connsiteX2" fmla="*/ 94920 w 94920"/>
                <a:gd name="connsiteY2" fmla="*/ 802461 h 802461"/>
                <a:gd name="connsiteX3" fmla="*/ 0 w 94920"/>
                <a:gd name="connsiteY3" fmla="*/ 802461 h 802461"/>
              </a:gdLst>
              <a:ahLst/>
              <a:cxnLst>
                <a:cxn ang="0">
                  <a:pos x="connsiteX0" y="connsiteY0"/>
                </a:cxn>
                <a:cxn ang="0">
                  <a:pos x="connsiteX1" y="connsiteY1"/>
                </a:cxn>
                <a:cxn ang="0">
                  <a:pos x="connsiteX2" y="connsiteY2"/>
                </a:cxn>
                <a:cxn ang="0">
                  <a:pos x="connsiteX3" y="connsiteY3"/>
                </a:cxn>
              </a:cxnLst>
              <a:rect l="l" t="t" r="r" b="b"/>
              <a:pathLst>
                <a:path w="94920" h="802461">
                  <a:moveTo>
                    <a:pt x="0" y="0"/>
                  </a:moveTo>
                  <a:lnTo>
                    <a:pt x="94920" y="0"/>
                  </a:lnTo>
                  <a:lnTo>
                    <a:pt x="94920" y="802461"/>
                  </a:lnTo>
                  <a:lnTo>
                    <a:pt x="0" y="802461"/>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05" name="Freeform: Shape 504">
              <a:extLst>
                <a:ext uri="{FF2B5EF4-FFF2-40B4-BE49-F238E27FC236}">
                  <a16:creationId xmlns:a16="http://schemas.microsoft.com/office/drawing/2014/main" id="{5DB7B7C2-1D01-FD4D-1CFE-C89E9D29635A}"/>
                </a:ext>
              </a:extLst>
            </p:cNvPr>
            <p:cNvSpPr/>
            <p:nvPr/>
          </p:nvSpPr>
          <p:spPr>
            <a:xfrm>
              <a:off x="5410182" y="2726066"/>
              <a:ext cx="94920" cy="925176"/>
            </a:xfrm>
            <a:custGeom>
              <a:avLst/>
              <a:gdLst>
                <a:gd name="connsiteX0" fmla="*/ 0 w 94920"/>
                <a:gd name="connsiteY0" fmla="*/ 0 h 943135"/>
                <a:gd name="connsiteX1" fmla="*/ 94920 w 94920"/>
                <a:gd name="connsiteY1" fmla="*/ 0 h 943135"/>
                <a:gd name="connsiteX2" fmla="*/ 94920 w 94920"/>
                <a:gd name="connsiteY2" fmla="*/ 943135 h 943135"/>
                <a:gd name="connsiteX3" fmla="*/ 0 w 94920"/>
                <a:gd name="connsiteY3" fmla="*/ 943135 h 943135"/>
              </a:gdLst>
              <a:ahLst/>
              <a:cxnLst>
                <a:cxn ang="0">
                  <a:pos x="connsiteX0" y="connsiteY0"/>
                </a:cxn>
                <a:cxn ang="0">
                  <a:pos x="connsiteX1" y="connsiteY1"/>
                </a:cxn>
                <a:cxn ang="0">
                  <a:pos x="connsiteX2" y="connsiteY2"/>
                </a:cxn>
                <a:cxn ang="0">
                  <a:pos x="connsiteX3" y="connsiteY3"/>
                </a:cxn>
              </a:cxnLst>
              <a:rect l="l" t="t" r="r" b="b"/>
              <a:pathLst>
                <a:path w="94920" h="943135">
                  <a:moveTo>
                    <a:pt x="0" y="0"/>
                  </a:moveTo>
                  <a:lnTo>
                    <a:pt x="94920" y="0"/>
                  </a:lnTo>
                  <a:lnTo>
                    <a:pt x="94920" y="943135"/>
                  </a:lnTo>
                  <a:lnTo>
                    <a:pt x="0" y="943135"/>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06" name="Freeform: Shape 505">
              <a:extLst>
                <a:ext uri="{FF2B5EF4-FFF2-40B4-BE49-F238E27FC236}">
                  <a16:creationId xmlns:a16="http://schemas.microsoft.com/office/drawing/2014/main" id="{3AC0CBE0-1807-8F71-538F-7F59A94D55F9}"/>
                </a:ext>
              </a:extLst>
            </p:cNvPr>
            <p:cNvSpPr/>
            <p:nvPr/>
          </p:nvSpPr>
          <p:spPr>
            <a:xfrm>
              <a:off x="5300980" y="2689118"/>
              <a:ext cx="94920" cy="961999"/>
            </a:xfrm>
            <a:custGeom>
              <a:avLst/>
              <a:gdLst>
                <a:gd name="connsiteX0" fmla="*/ 0 w 94920"/>
                <a:gd name="connsiteY0" fmla="*/ 0 h 980673"/>
                <a:gd name="connsiteX1" fmla="*/ 94920 w 94920"/>
                <a:gd name="connsiteY1" fmla="*/ 0 h 980673"/>
                <a:gd name="connsiteX2" fmla="*/ 94920 w 94920"/>
                <a:gd name="connsiteY2" fmla="*/ 980674 h 980673"/>
                <a:gd name="connsiteX3" fmla="*/ 0 w 94920"/>
                <a:gd name="connsiteY3" fmla="*/ 980674 h 980673"/>
              </a:gdLst>
              <a:ahLst/>
              <a:cxnLst>
                <a:cxn ang="0">
                  <a:pos x="connsiteX0" y="connsiteY0"/>
                </a:cxn>
                <a:cxn ang="0">
                  <a:pos x="connsiteX1" y="connsiteY1"/>
                </a:cxn>
                <a:cxn ang="0">
                  <a:pos x="connsiteX2" y="connsiteY2"/>
                </a:cxn>
                <a:cxn ang="0">
                  <a:pos x="connsiteX3" y="connsiteY3"/>
                </a:cxn>
              </a:cxnLst>
              <a:rect l="l" t="t" r="r" b="b"/>
              <a:pathLst>
                <a:path w="94920" h="980673">
                  <a:moveTo>
                    <a:pt x="0" y="0"/>
                  </a:moveTo>
                  <a:lnTo>
                    <a:pt x="94920" y="0"/>
                  </a:lnTo>
                  <a:lnTo>
                    <a:pt x="94920" y="980674"/>
                  </a:lnTo>
                  <a:lnTo>
                    <a:pt x="0" y="980674"/>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07" name="Freeform: Shape 506">
              <a:extLst>
                <a:ext uri="{FF2B5EF4-FFF2-40B4-BE49-F238E27FC236}">
                  <a16:creationId xmlns:a16="http://schemas.microsoft.com/office/drawing/2014/main" id="{389E7BAA-E79A-E764-7371-079948D74345}"/>
                </a:ext>
              </a:extLst>
            </p:cNvPr>
            <p:cNvSpPr/>
            <p:nvPr/>
          </p:nvSpPr>
          <p:spPr>
            <a:xfrm>
              <a:off x="5191904" y="2189955"/>
              <a:ext cx="94920" cy="1461163"/>
            </a:xfrm>
            <a:custGeom>
              <a:avLst/>
              <a:gdLst>
                <a:gd name="connsiteX0" fmla="*/ 0 w 94920"/>
                <a:gd name="connsiteY0" fmla="*/ 0 h 1489526"/>
                <a:gd name="connsiteX1" fmla="*/ 94920 w 94920"/>
                <a:gd name="connsiteY1" fmla="*/ 0 h 1489526"/>
                <a:gd name="connsiteX2" fmla="*/ 94920 w 94920"/>
                <a:gd name="connsiteY2" fmla="*/ 1489527 h 1489526"/>
                <a:gd name="connsiteX3" fmla="*/ 0 w 94920"/>
                <a:gd name="connsiteY3" fmla="*/ 1489527 h 1489526"/>
              </a:gdLst>
              <a:ahLst/>
              <a:cxnLst>
                <a:cxn ang="0">
                  <a:pos x="connsiteX0" y="connsiteY0"/>
                </a:cxn>
                <a:cxn ang="0">
                  <a:pos x="connsiteX1" y="connsiteY1"/>
                </a:cxn>
                <a:cxn ang="0">
                  <a:pos x="connsiteX2" y="connsiteY2"/>
                </a:cxn>
                <a:cxn ang="0">
                  <a:pos x="connsiteX3" y="connsiteY3"/>
                </a:cxn>
              </a:cxnLst>
              <a:rect l="l" t="t" r="r" b="b"/>
              <a:pathLst>
                <a:path w="94920" h="1489526">
                  <a:moveTo>
                    <a:pt x="0" y="0"/>
                  </a:moveTo>
                  <a:lnTo>
                    <a:pt x="94920" y="0"/>
                  </a:lnTo>
                  <a:lnTo>
                    <a:pt x="94920" y="1489527"/>
                  </a:lnTo>
                  <a:lnTo>
                    <a:pt x="0" y="1489527"/>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08" name="Freeform: Shape 507">
              <a:extLst>
                <a:ext uri="{FF2B5EF4-FFF2-40B4-BE49-F238E27FC236}">
                  <a16:creationId xmlns:a16="http://schemas.microsoft.com/office/drawing/2014/main" id="{FC9AE076-4294-3444-C530-0B8EDAB70D26}"/>
                </a:ext>
              </a:extLst>
            </p:cNvPr>
            <p:cNvSpPr/>
            <p:nvPr/>
          </p:nvSpPr>
          <p:spPr>
            <a:xfrm>
              <a:off x="5082701" y="1432282"/>
              <a:ext cx="94920" cy="2218837"/>
            </a:xfrm>
            <a:custGeom>
              <a:avLst/>
              <a:gdLst>
                <a:gd name="connsiteX0" fmla="*/ 0 w 94920"/>
                <a:gd name="connsiteY0" fmla="*/ 0 h 2261907"/>
                <a:gd name="connsiteX1" fmla="*/ 94920 w 94920"/>
                <a:gd name="connsiteY1" fmla="*/ 0 h 2261907"/>
                <a:gd name="connsiteX2" fmla="*/ 94920 w 94920"/>
                <a:gd name="connsiteY2" fmla="*/ 2261907 h 2261907"/>
                <a:gd name="connsiteX3" fmla="*/ 0 w 94920"/>
                <a:gd name="connsiteY3" fmla="*/ 2261907 h 2261907"/>
              </a:gdLst>
              <a:ahLst/>
              <a:cxnLst>
                <a:cxn ang="0">
                  <a:pos x="connsiteX0" y="connsiteY0"/>
                </a:cxn>
                <a:cxn ang="0">
                  <a:pos x="connsiteX1" y="connsiteY1"/>
                </a:cxn>
                <a:cxn ang="0">
                  <a:pos x="connsiteX2" y="connsiteY2"/>
                </a:cxn>
                <a:cxn ang="0">
                  <a:pos x="connsiteX3" y="connsiteY3"/>
                </a:cxn>
              </a:cxnLst>
              <a:rect l="l" t="t" r="r" b="b"/>
              <a:pathLst>
                <a:path w="94920" h="2261907">
                  <a:moveTo>
                    <a:pt x="0" y="0"/>
                  </a:moveTo>
                  <a:lnTo>
                    <a:pt x="94920" y="0"/>
                  </a:lnTo>
                  <a:lnTo>
                    <a:pt x="94920" y="2261907"/>
                  </a:lnTo>
                  <a:lnTo>
                    <a:pt x="0" y="2261907"/>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09" name="Freeform: Shape 508">
              <a:extLst>
                <a:ext uri="{FF2B5EF4-FFF2-40B4-BE49-F238E27FC236}">
                  <a16:creationId xmlns:a16="http://schemas.microsoft.com/office/drawing/2014/main" id="{4F5268BE-CA97-B3D8-5138-71A8014FCB59}"/>
                </a:ext>
              </a:extLst>
            </p:cNvPr>
            <p:cNvSpPr/>
            <p:nvPr/>
          </p:nvSpPr>
          <p:spPr>
            <a:xfrm>
              <a:off x="7491729" y="3651119"/>
              <a:ext cx="94920" cy="985184"/>
            </a:xfrm>
            <a:custGeom>
              <a:avLst/>
              <a:gdLst>
                <a:gd name="connsiteX0" fmla="*/ 0 w 94920"/>
                <a:gd name="connsiteY0" fmla="*/ 0 h 1004308"/>
                <a:gd name="connsiteX1" fmla="*/ 94920 w 94920"/>
                <a:gd name="connsiteY1" fmla="*/ 0 h 1004308"/>
                <a:gd name="connsiteX2" fmla="*/ 94920 w 94920"/>
                <a:gd name="connsiteY2" fmla="*/ 1004309 h 1004308"/>
                <a:gd name="connsiteX3" fmla="*/ 0 w 94920"/>
                <a:gd name="connsiteY3" fmla="*/ 1004309 h 1004308"/>
              </a:gdLst>
              <a:ahLst/>
              <a:cxnLst>
                <a:cxn ang="0">
                  <a:pos x="connsiteX0" y="connsiteY0"/>
                </a:cxn>
                <a:cxn ang="0">
                  <a:pos x="connsiteX1" y="connsiteY1"/>
                </a:cxn>
                <a:cxn ang="0">
                  <a:pos x="connsiteX2" y="connsiteY2"/>
                </a:cxn>
                <a:cxn ang="0">
                  <a:pos x="connsiteX3" y="connsiteY3"/>
                </a:cxn>
              </a:cxnLst>
              <a:rect l="l" t="t" r="r" b="b"/>
              <a:pathLst>
                <a:path w="94920" h="1004308">
                  <a:moveTo>
                    <a:pt x="0" y="0"/>
                  </a:moveTo>
                  <a:lnTo>
                    <a:pt x="94920" y="0"/>
                  </a:lnTo>
                  <a:lnTo>
                    <a:pt x="94920" y="1004309"/>
                  </a:lnTo>
                  <a:lnTo>
                    <a:pt x="0" y="1004309"/>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10" name="Freeform: Shape 509">
              <a:extLst>
                <a:ext uri="{FF2B5EF4-FFF2-40B4-BE49-F238E27FC236}">
                  <a16:creationId xmlns:a16="http://schemas.microsoft.com/office/drawing/2014/main" id="{096716E1-E704-E032-59EA-60F16429CBB5}"/>
                </a:ext>
              </a:extLst>
            </p:cNvPr>
            <p:cNvSpPr/>
            <p:nvPr/>
          </p:nvSpPr>
          <p:spPr>
            <a:xfrm>
              <a:off x="7382653" y="3651119"/>
              <a:ext cx="94920" cy="883517"/>
            </a:xfrm>
            <a:custGeom>
              <a:avLst/>
              <a:gdLst>
                <a:gd name="connsiteX0" fmla="*/ 0 w 94920"/>
                <a:gd name="connsiteY0" fmla="*/ 0 h 900667"/>
                <a:gd name="connsiteX1" fmla="*/ 94920 w 94920"/>
                <a:gd name="connsiteY1" fmla="*/ 0 h 900667"/>
                <a:gd name="connsiteX2" fmla="*/ 94920 w 94920"/>
                <a:gd name="connsiteY2" fmla="*/ 900668 h 900667"/>
                <a:gd name="connsiteX3" fmla="*/ 0 w 94920"/>
                <a:gd name="connsiteY3" fmla="*/ 900668 h 900667"/>
              </a:gdLst>
              <a:ahLst/>
              <a:cxnLst>
                <a:cxn ang="0">
                  <a:pos x="connsiteX0" y="connsiteY0"/>
                </a:cxn>
                <a:cxn ang="0">
                  <a:pos x="connsiteX1" y="connsiteY1"/>
                </a:cxn>
                <a:cxn ang="0">
                  <a:pos x="connsiteX2" y="connsiteY2"/>
                </a:cxn>
                <a:cxn ang="0">
                  <a:pos x="connsiteX3" y="connsiteY3"/>
                </a:cxn>
              </a:cxnLst>
              <a:rect l="l" t="t" r="r" b="b"/>
              <a:pathLst>
                <a:path w="94920" h="900667">
                  <a:moveTo>
                    <a:pt x="0" y="0"/>
                  </a:moveTo>
                  <a:lnTo>
                    <a:pt x="94920" y="0"/>
                  </a:lnTo>
                  <a:lnTo>
                    <a:pt x="94920" y="900668"/>
                  </a:lnTo>
                  <a:lnTo>
                    <a:pt x="0" y="900668"/>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511" name="Freeform: Shape 510">
              <a:extLst>
                <a:ext uri="{FF2B5EF4-FFF2-40B4-BE49-F238E27FC236}">
                  <a16:creationId xmlns:a16="http://schemas.microsoft.com/office/drawing/2014/main" id="{5443F3E4-2E57-5F50-B3D6-B2F7F92DE47E}"/>
                </a:ext>
              </a:extLst>
            </p:cNvPr>
            <p:cNvSpPr/>
            <p:nvPr/>
          </p:nvSpPr>
          <p:spPr>
            <a:xfrm>
              <a:off x="7709375" y="3651119"/>
              <a:ext cx="94920" cy="1373754"/>
            </a:xfrm>
            <a:custGeom>
              <a:avLst/>
              <a:gdLst>
                <a:gd name="connsiteX0" fmla="*/ 0 w 94920"/>
                <a:gd name="connsiteY0" fmla="*/ 0 h 1400420"/>
                <a:gd name="connsiteX1" fmla="*/ 94920 w 94920"/>
                <a:gd name="connsiteY1" fmla="*/ 0 h 1400420"/>
                <a:gd name="connsiteX2" fmla="*/ 94920 w 94920"/>
                <a:gd name="connsiteY2" fmla="*/ 1400421 h 1400420"/>
                <a:gd name="connsiteX3" fmla="*/ 0 w 94920"/>
                <a:gd name="connsiteY3" fmla="*/ 1400421 h 1400420"/>
              </a:gdLst>
              <a:ahLst/>
              <a:cxnLst>
                <a:cxn ang="0">
                  <a:pos x="connsiteX0" y="connsiteY0"/>
                </a:cxn>
                <a:cxn ang="0">
                  <a:pos x="connsiteX1" y="connsiteY1"/>
                </a:cxn>
                <a:cxn ang="0">
                  <a:pos x="connsiteX2" y="connsiteY2"/>
                </a:cxn>
                <a:cxn ang="0">
                  <a:pos x="connsiteX3" y="connsiteY3"/>
                </a:cxn>
              </a:cxnLst>
              <a:rect l="l" t="t" r="r" b="b"/>
              <a:pathLst>
                <a:path w="94920" h="1400420">
                  <a:moveTo>
                    <a:pt x="0" y="0"/>
                  </a:moveTo>
                  <a:lnTo>
                    <a:pt x="94920" y="0"/>
                  </a:lnTo>
                  <a:lnTo>
                    <a:pt x="94920" y="1400421"/>
                  </a:lnTo>
                  <a:lnTo>
                    <a:pt x="0" y="1400421"/>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34" name="Freeform: Shape 1433">
              <a:extLst>
                <a:ext uri="{FF2B5EF4-FFF2-40B4-BE49-F238E27FC236}">
                  <a16:creationId xmlns:a16="http://schemas.microsoft.com/office/drawing/2014/main" id="{0BE06486-200D-8543-7CA4-E1C6F5FE67E1}"/>
                </a:ext>
              </a:extLst>
            </p:cNvPr>
            <p:cNvSpPr/>
            <p:nvPr/>
          </p:nvSpPr>
          <p:spPr>
            <a:xfrm>
              <a:off x="7600173" y="3651119"/>
              <a:ext cx="94920" cy="1069123"/>
            </a:xfrm>
            <a:custGeom>
              <a:avLst/>
              <a:gdLst>
                <a:gd name="connsiteX0" fmla="*/ 0 w 94920"/>
                <a:gd name="connsiteY0" fmla="*/ 0 h 1089876"/>
                <a:gd name="connsiteX1" fmla="*/ 94920 w 94920"/>
                <a:gd name="connsiteY1" fmla="*/ 0 h 1089876"/>
                <a:gd name="connsiteX2" fmla="*/ 94920 w 94920"/>
                <a:gd name="connsiteY2" fmla="*/ 1089876 h 1089876"/>
                <a:gd name="connsiteX3" fmla="*/ 0 w 94920"/>
                <a:gd name="connsiteY3" fmla="*/ 1089876 h 1089876"/>
              </a:gdLst>
              <a:ahLst/>
              <a:cxnLst>
                <a:cxn ang="0">
                  <a:pos x="connsiteX0" y="connsiteY0"/>
                </a:cxn>
                <a:cxn ang="0">
                  <a:pos x="connsiteX1" y="connsiteY1"/>
                </a:cxn>
                <a:cxn ang="0">
                  <a:pos x="connsiteX2" y="connsiteY2"/>
                </a:cxn>
                <a:cxn ang="0">
                  <a:pos x="connsiteX3" y="connsiteY3"/>
                </a:cxn>
              </a:cxnLst>
              <a:rect l="l" t="t" r="r" b="b"/>
              <a:pathLst>
                <a:path w="94920" h="1089876">
                  <a:moveTo>
                    <a:pt x="0" y="0"/>
                  </a:moveTo>
                  <a:lnTo>
                    <a:pt x="94920" y="0"/>
                  </a:lnTo>
                  <a:lnTo>
                    <a:pt x="94920" y="1089876"/>
                  </a:lnTo>
                  <a:lnTo>
                    <a:pt x="0" y="1089876"/>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38" name="Freeform: Shape 1437">
              <a:extLst>
                <a:ext uri="{FF2B5EF4-FFF2-40B4-BE49-F238E27FC236}">
                  <a16:creationId xmlns:a16="http://schemas.microsoft.com/office/drawing/2014/main" id="{73636459-2265-CD3A-5F93-91EB0BA72375}"/>
                </a:ext>
              </a:extLst>
            </p:cNvPr>
            <p:cNvSpPr/>
            <p:nvPr/>
          </p:nvSpPr>
          <p:spPr>
            <a:xfrm>
              <a:off x="7273450" y="3651119"/>
              <a:ext cx="94920" cy="737215"/>
            </a:xfrm>
            <a:custGeom>
              <a:avLst/>
              <a:gdLst>
                <a:gd name="connsiteX0" fmla="*/ 0 w 94920"/>
                <a:gd name="connsiteY0" fmla="*/ 0 h 751525"/>
                <a:gd name="connsiteX1" fmla="*/ 94920 w 94920"/>
                <a:gd name="connsiteY1" fmla="*/ 0 h 751525"/>
                <a:gd name="connsiteX2" fmla="*/ 94920 w 94920"/>
                <a:gd name="connsiteY2" fmla="*/ 751526 h 751525"/>
                <a:gd name="connsiteX3" fmla="*/ 0 w 94920"/>
                <a:gd name="connsiteY3" fmla="*/ 751526 h 751525"/>
              </a:gdLst>
              <a:ahLst/>
              <a:cxnLst>
                <a:cxn ang="0">
                  <a:pos x="connsiteX0" y="connsiteY0"/>
                </a:cxn>
                <a:cxn ang="0">
                  <a:pos x="connsiteX1" y="connsiteY1"/>
                </a:cxn>
                <a:cxn ang="0">
                  <a:pos x="connsiteX2" y="connsiteY2"/>
                </a:cxn>
                <a:cxn ang="0">
                  <a:pos x="connsiteX3" y="connsiteY3"/>
                </a:cxn>
              </a:cxnLst>
              <a:rect l="l" t="t" r="r" b="b"/>
              <a:pathLst>
                <a:path w="94920" h="751525">
                  <a:moveTo>
                    <a:pt x="0" y="0"/>
                  </a:moveTo>
                  <a:lnTo>
                    <a:pt x="94920" y="0"/>
                  </a:lnTo>
                  <a:lnTo>
                    <a:pt x="94920" y="751526"/>
                  </a:lnTo>
                  <a:lnTo>
                    <a:pt x="0" y="751526"/>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39" name="Freeform: Shape 1438">
              <a:extLst>
                <a:ext uri="{FF2B5EF4-FFF2-40B4-BE49-F238E27FC236}">
                  <a16:creationId xmlns:a16="http://schemas.microsoft.com/office/drawing/2014/main" id="{74DA0B13-10AD-F7CB-5F8C-958F01EC4809}"/>
                </a:ext>
              </a:extLst>
            </p:cNvPr>
            <p:cNvSpPr/>
            <p:nvPr/>
          </p:nvSpPr>
          <p:spPr>
            <a:xfrm>
              <a:off x="7164248" y="3651119"/>
              <a:ext cx="94920" cy="571075"/>
            </a:xfrm>
            <a:custGeom>
              <a:avLst/>
              <a:gdLst>
                <a:gd name="connsiteX0" fmla="*/ 0 w 94920"/>
                <a:gd name="connsiteY0" fmla="*/ 0 h 582160"/>
                <a:gd name="connsiteX1" fmla="*/ 94920 w 94920"/>
                <a:gd name="connsiteY1" fmla="*/ 0 h 582160"/>
                <a:gd name="connsiteX2" fmla="*/ 94920 w 94920"/>
                <a:gd name="connsiteY2" fmla="*/ 582161 h 582160"/>
                <a:gd name="connsiteX3" fmla="*/ 0 w 94920"/>
                <a:gd name="connsiteY3" fmla="*/ 582161 h 582160"/>
              </a:gdLst>
              <a:ahLst/>
              <a:cxnLst>
                <a:cxn ang="0">
                  <a:pos x="connsiteX0" y="connsiteY0"/>
                </a:cxn>
                <a:cxn ang="0">
                  <a:pos x="connsiteX1" y="connsiteY1"/>
                </a:cxn>
                <a:cxn ang="0">
                  <a:pos x="connsiteX2" y="connsiteY2"/>
                </a:cxn>
                <a:cxn ang="0">
                  <a:pos x="connsiteX3" y="connsiteY3"/>
                </a:cxn>
              </a:cxnLst>
              <a:rect l="l" t="t" r="r" b="b"/>
              <a:pathLst>
                <a:path w="94920" h="582160">
                  <a:moveTo>
                    <a:pt x="0" y="0"/>
                  </a:moveTo>
                  <a:lnTo>
                    <a:pt x="94920" y="0"/>
                  </a:lnTo>
                  <a:lnTo>
                    <a:pt x="94920" y="582161"/>
                  </a:lnTo>
                  <a:lnTo>
                    <a:pt x="0" y="582161"/>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40" name="Freeform: Shape 1439">
              <a:extLst>
                <a:ext uri="{FF2B5EF4-FFF2-40B4-BE49-F238E27FC236}">
                  <a16:creationId xmlns:a16="http://schemas.microsoft.com/office/drawing/2014/main" id="{8ED16A22-BB7B-5785-1CDB-DAC728D839B1}"/>
                </a:ext>
              </a:extLst>
            </p:cNvPr>
            <p:cNvSpPr/>
            <p:nvPr/>
          </p:nvSpPr>
          <p:spPr>
            <a:xfrm>
              <a:off x="7055171" y="3651119"/>
              <a:ext cx="94920" cy="523589"/>
            </a:xfrm>
            <a:custGeom>
              <a:avLst/>
              <a:gdLst>
                <a:gd name="connsiteX0" fmla="*/ 0 w 94920"/>
                <a:gd name="connsiteY0" fmla="*/ 0 h 533752"/>
                <a:gd name="connsiteX1" fmla="*/ 94920 w 94920"/>
                <a:gd name="connsiteY1" fmla="*/ 0 h 533752"/>
                <a:gd name="connsiteX2" fmla="*/ 94920 w 94920"/>
                <a:gd name="connsiteY2" fmla="*/ 533752 h 533752"/>
                <a:gd name="connsiteX3" fmla="*/ 0 w 94920"/>
                <a:gd name="connsiteY3" fmla="*/ 533752 h 533752"/>
              </a:gdLst>
              <a:ahLst/>
              <a:cxnLst>
                <a:cxn ang="0">
                  <a:pos x="connsiteX0" y="connsiteY0"/>
                </a:cxn>
                <a:cxn ang="0">
                  <a:pos x="connsiteX1" y="connsiteY1"/>
                </a:cxn>
                <a:cxn ang="0">
                  <a:pos x="connsiteX2" y="connsiteY2"/>
                </a:cxn>
                <a:cxn ang="0">
                  <a:pos x="connsiteX3" y="connsiteY3"/>
                </a:cxn>
              </a:cxnLst>
              <a:rect l="l" t="t" r="r" b="b"/>
              <a:pathLst>
                <a:path w="94920" h="533752">
                  <a:moveTo>
                    <a:pt x="0" y="0"/>
                  </a:moveTo>
                  <a:lnTo>
                    <a:pt x="94920" y="0"/>
                  </a:lnTo>
                  <a:lnTo>
                    <a:pt x="94920" y="533752"/>
                  </a:lnTo>
                  <a:lnTo>
                    <a:pt x="0" y="533752"/>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41" name="Freeform: Shape 1440">
              <a:extLst>
                <a:ext uri="{FF2B5EF4-FFF2-40B4-BE49-F238E27FC236}">
                  <a16:creationId xmlns:a16="http://schemas.microsoft.com/office/drawing/2014/main" id="{24C81DC5-A1C7-54D3-99D8-C87565F051A0}"/>
                </a:ext>
              </a:extLst>
            </p:cNvPr>
            <p:cNvSpPr/>
            <p:nvPr/>
          </p:nvSpPr>
          <p:spPr>
            <a:xfrm>
              <a:off x="6945969" y="3651119"/>
              <a:ext cx="94920" cy="496436"/>
            </a:xfrm>
            <a:custGeom>
              <a:avLst/>
              <a:gdLst>
                <a:gd name="connsiteX0" fmla="*/ 0 w 94920"/>
                <a:gd name="connsiteY0" fmla="*/ 0 h 506072"/>
                <a:gd name="connsiteX1" fmla="*/ 94920 w 94920"/>
                <a:gd name="connsiteY1" fmla="*/ 0 h 506072"/>
                <a:gd name="connsiteX2" fmla="*/ 94920 w 94920"/>
                <a:gd name="connsiteY2" fmla="*/ 506073 h 506072"/>
                <a:gd name="connsiteX3" fmla="*/ 0 w 94920"/>
                <a:gd name="connsiteY3" fmla="*/ 506073 h 506072"/>
              </a:gdLst>
              <a:ahLst/>
              <a:cxnLst>
                <a:cxn ang="0">
                  <a:pos x="connsiteX0" y="connsiteY0"/>
                </a:cxn>
                <a:cxn ang="0">
                  <a:pos x="connsiteX1" y="connsiteY1"/>
                </a:cxn>
                <a:cxn ang="0">
                  <a:pos x="connsiteX2" y="connsiteY2"/>
                </a:cxn>
                <a:cxn ang="0">
                  <a:pos x="connsiteX3" y="connsiteY3"/>
                </a:cxn>
              </a:cxnLst>
              <a:rect l="l" t="t" r="r" b="b"/>
              <a:pathLst>
                <a:path w="94920" h="506072">
                  <a:moveTo>
                    <a:pt x="0" y="0"/>
                  </a:moveTo>
                  <a:lnTo>
                    <a:pt x="94920" y="0"/>
                  </a:lnTo>
                  <a:lnTo>
                    <a:pt x="94920" y="506073"/>
                  </a:lnTo>
                  <a:lnTo>
                    <a:pt x="0" y="506073"/>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42" name="Freeform: Shape 1441">
              <a:extLst>
                <a:ext uri="{FF2B5EF4-FFF2-40B4-BE49-F238E27FC236}">
                  <a16:creationId xmlns:a16="http://schemas.microsoft.com/office/drawing/2014/main" id="{FAE2F933-8674-ACC4-9248-A0414E417D5F}"/>
                </a:ext>
              </a:extLst>
            </p:cNvPr>
            <p:cNvSpPr/>
            <p:nvPr/>
          </p:nvSpPr>
          <p:spPr>
            <a:xfrm>
              <a:off x="6836893" y="3651119"/>
              <a:ext cx="94920" cy="229620"/>
            </a:xfrm>
            <a:custGeom>
              <a:avLst/>
              <a:gdLst>
                <a:gd name="connsiteX0" fmla="*/ 0 w 94920"/>
                <a:gd name="connsiteY0" fmla="*/ 0 h 234077"/>
                <a:gd name="connsiteX1" fmla="*/ 94920 w 94920"/>
                <a:gd name="connsiteY1" fmla="*/ 0 h 234077"/>
                <a:gd name="connsiteX2" fmla="*/ 94920 w 94920"/>
                <a:gd name="connsiteY2" fmla="*/ 234078 h 234077"/>
                <a:gd name="connsiteX3" fmla="*/ 0 w 94920"/>
                <a:gd name="connsiteY3" fmla="*/ 234078 h 234077"/>
              </a:gdLst>
              <a:ahLst/>
              <a:cxnLst>
                <a:cxn ang="0">
                  <a:pos x="connsiteX0" y="connsiteY0"/>
                </a:cxn>
                <a:cxn ang="0">
                  <a:pos x="connsiteX1" y="connsiteY1"/>
                </a:cxn>
                <a:cxn ang="0">
                  <a:pos x="connsiteX2" y="connsiteY2"/>
                </a:cxn>
                <a:cxn ang="0">
                  <a:pos x="connsiteX3" y="connsiteY3"/>
                </a:cxn>
              </a:cxnLst>
              <a:rect l="l" t="t" r="r" b="b"/>
              <a:pathLst>
                <a:path w="94920" h="234077">
                  <a:moveTo>
                    <a:pt x="0" y="0"/>
                  </a:moveTo>
                  <a:lnTo>
                    <a:pt x="94920" y="0"/>
                  </a:lnTo>
                  <a:lnTo>
                    <a:pt x="94920" y="234078"/>
                  </a:lnTo>
                  <a:lnTo>
                    <a:pt x="0" y="234078"/>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43" name="Freeform: Shape 1442">
              <a:extLst>
                <a:ext uri="{FF2B5EF4-FFF2-40B4-BE49-F238E27FC236}">
                  <a16:creationId xmlns:a16="http://schemas.microsoft.com/office/drawing/2014/main" id="{94597D34-D765-6900-E374-B9A50BF1AE71}"/>
                </a:ext>
              </a:extLst>
            </p:cNvPr>
            <p:cNvSpPr/>
            <p:nvPr/>
          </p:nvSpPr>
          <p:spPr>
            <a:xfrm>
              <a:off x="6727690" y="3651119"/>
              <a:ext cx="94920" cy="173330"/>
            </a:xfrm>
            <a:custGeom>
              <a:avLst/>
              <a:gdLst>
                <a:gd name="connsiteX0" fmla="*/ 0 w 94920"/>
                <a:gd name="connsiteY0" fmla="*/ 0 h 176695"/>
                <a:gd name="connsiteX1" fmla="*/ 94921 w 94920"/>
                <a:gd name="connsiteY1" fmla="*/ 0 h 176695"/>
                <a:gd name="connsiteX2" fmla="*/ 94921 w 94920"/>
                <a:gd name="connsiteY2" fmla="*/ 176696 h 176695"/>
                <a:gd name="connsiteX3" fmla="*/ 0 w 94920"/>
                <a:gd name="connsiteY3" fmla="*/ 176696 h 176695"/>
              </a:gdLst>
              <a:ahLst/>
              <a:cxnLst>
                <a:cxn ang="0">
                  <a:pos x="connsiteX0" y="connsiteY0"/>
                </a:cxn>
                <a:cxn ang="0">
                  <a:pos x="connsiteX1" y="connsiteY1"/>
                </a:cxn>
                <a:cxn ang="0">
                  <a:pos x="connsiteX2" y="connsiteY2"/>
                </a:cxn>
                <a:cxn ang="0">
                  <a:pos x="connsiteX3" y="connsiteY3"/>
                </a:cxn>
              </a:cxnLst>
              <a:rect l="l" t="t" r="r" b="b"/>
              <a:pathLst>
                <a:path w="94920" h="176695">
                  <a:moveTo>
                    <a:pt x="0" y="0"/>
                  </a:moveTo>
                  <a:lnTo>
                    <a:pt x="94921" y="0"/>
                  </a:lnTo>
                  <a:lnTo>
                    <a:pt x="94921" y="176696"/>
                  </a:lnTo>
                  <a:lnTo>
                    <a:pt x="0" y="176696"/>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44" name="Freeform: Shape 1443">
              <a:extLst>
                <a:ext uri="{FF2B5EF4-FFF2-40B4-BE49-F238E27FC236}">
                  <a16:creationId xmlns:a16="http://schemas.microsoft.com/office/drawing/2014/main" id="{F3C8FFE3-7F0D-1DF7-D478-9E70E7E83FAA}"/>
                </a:ext>
              </a:extLst>
            </p:cNvPr>
            <p:cNvSpPr/>
            <p:nvPr/>
          </p:nvSpPr>
          <p:spPr>
            <a:xfrm>
              <a:off x="6618488" y="3651119"/>
              <a:ext cx="94920" cy="118157"/>
            </a:xfrm>
            <a:custGeom>
              <a:avLst/>
              <a:gdLst>
                <a:gd name="connsiteX0" fmla="*/ 0 w 94920"/>
                <a:gd name="connsiteY0" fmla="*/ 0 h 120451"/>
                <a:gd name="connsiteX1" fmla="*/ 94920 w 94920"/>
                <a:gd name="connsiteY1" fmla="*/ 0 h 120451"/>
                <a:gd name="connsiteX2" fmla="*/ 94920 w 94920"/>
                <a:gd name="connsiteY2" fmla="*/ 120451 h 120451"/>
                <a:gd name="connsiteX3" fmla="*/ 0 w 94920"/>
                <a:gd name="connsiteY3" fmla="*/ 120451 h 120451"/>
              </a:gdLst>
              <a:ahLst/>
              <a:cxnLst>
                <a:cxn ang="0">
                  <a:pos x="connsiteX0" y="connsiteY0"/>
                </a:cxn>
                <a:cxn ang="0">
                  <a:pos x="connsiteX1" y="connsiteY1"/>
                </a:cxn>
                <a:cxn ang="0">
                  <a:pos x="connsiteX2" y="connsiteY2"/>
                </a:cxn>
                <a:cxn ang="0">
                  <a:pos x="connsiteX3" y="connsiteY3"/>
                </a:cxn>
              </a:cxnLst>
              <a:rect l="l" t="t" r="r" b="b"/>
              <a:pathLst>
                <a:path w="94920" h="120451">
                  <a:moveTo>
                    <a:pt x="0" y="0"/>
                  </a:moveTo>
                  <a:lnTo>
                    <a:pt x="94920" y="0"/>
                  </a:lnTo>
                  <a:lnTo>
                    <a:pt x="94920" y="120451"/>
                  </a:lnTo>
                  <a:lnTo>
                    <a:pt x="0" y="120451"/>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45" name="Freeform: Shape 1444">
              <a:extLst>
                <a:ext uri="{FF2B5EF4-FFF2-40B4-BE49-F238E27FC236}">
                  <a16:creationId xmlns:a16="http://schemas.microsoft.com/office/drawing/2014/main" id="{AAC9DF06-35CC-3399-7A7F-7402DA192DE7}"/>
                </a:ext>
              </a:extLst>
            </p:cNvPr>
            <p:cNvSpPr/>
            <p:nvPr/>
          </p:nvSpPr>
          <p:spPr>
            <a:xfrm>
              <a:off x="6509412" y="3651119"/>
              <a:ext cx="94920" cy="61868"/>
            </a:xfrm>
            <a:custGeom>
              <a:avLst/>
              <a:gdLst>
                <a:gd name="connsiteX0" fmla="*/ 0 w 94920"/>
                <a:gd name="connsiteY0" fmla="*/ 0 h 63069"/>
                <a:gd name="connsiteX1" fmla="*/ 94920 w 94920"/>
                <a:gd name="connsiteY1" fmla="*/ 0 h 63069"/>
                <a:gd name="connsiteX2" fmla="*/ 94920 w 94920"/>
                <a:gd name="connsiteY2" fmla="*/ 63070 h 63069"/>
                <a:gd name="connsiteX3" fmla="*/ 0 w 94920"/>
                <a:gd name="connsiteY3" fmla="*/ 63070 h 63069"/>
              </a:gdLst>
              <a:ahLst/>
              <a:cxnLst>
                <a:cxn ang="0">
                  <a:pos x="connsiteX0" y="connsiteY0"/>
                </a:cxn>
                <a:cxn ang="0">
                  <a:pos x="connsiteX1" y="connsiteY1"/>
                </a:cxn>
                <a:cxn ang="0">
                  <a:pos x="connsiteX2" y="connsiteY2"/>
                </a:cxn>
                <a:cxn ang="0">
                  <a:pos x="connsiteX3" y="connsiteY3"/>
                </a:cxn>
              </a:cxnLst>
              <a:rect l="l" t="t" r="r" b="b"/>
              <a:pathLst>
                <a:path w="94920" h="63069">
                  <a:moveTo>
                    <a:pt x="0" y="0"/>
                  </a:moveTo>
                  <a:lnTo>
                    <a:pt x="94920" y="0"/>
                  </a:lnTo>
                  <a:lnTo>
                    <a:pt x="94920" y="63070"/>
                  </a:lnTo>
                  <a:lnTo>
                    <a:pt x="0" y="63070"/>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46" name="Freeform: Shape 1445">
              <a:extLst>
                <a:ext uri="{FF2B5EF4-FFF2-40B4-BE49-F238E27FC236}">
                  <a16:creationId xmlns:a16="http://schemas.microsoft.com/office/drawing/2014/main" id="{727605D0-01EF-7D3B-D6F2-D056D24EAB4D}"/>
                </a:ext>
              </a:extLst>
            </p:cNvPr>
            <p:cNvSpPr/>
            <p:nvPr/>
          </p:nvSpPr>
          <p:spPr>
            <a:xfrm>
              <a:off x="6400209" y="3651119"/>
              <a:ext cx="94920" cy="44015"/>
            </a:xfrm>
            <a:custGeom>
              <a:avLst/>
              <a:gdLst>
                <a:gd name="connsiteX0" fmla="*/ 0 w 94920"/>
                <a:gd name="connsiteY0" fmla="*/ 0 h 44869"/>
                <a:gd name="connsiteX1" fmla="*/ 94920 w 94920"/>
                <a:gd name="connsiteY1" fmla="*/ 0 h 44869"/>
                <a:gd name="connsiteX2" fmla="*/ 94920 w 94920"/>
                <a:gd name="connsiteY2" fmla="*/ 44869 h 44869"/>
                <a:gd name="connsiteX3" fmla="*/ 0 w 94920"/>
                <a:gd name="connsiteY3" fmla="*/ 44869 h 44869"/>
              </a:gdLst>
              <a:ahLst/>
              <a:cxnLst>
                <a:cxn ang="0">
                  <a:pos x="connsiteX0" y="connsiteY0"/>
                </a:cxn>
                <a:cxn ang="0">
                  <a:pos x="connsiteX1" y="connsiteY1"/>
                </a:cxn>
                <a:cxn ang="0">
                  <a:pos x="connsiteX2" y="connsiteY2"/>
                </a:cxn>
                <a:cxn ang="0">
                  <a:pos x="connsiteX3" y="connsiteY3"/>
                </a:cxn>
              </a:cxnLst>
              <a:rect l="l" t="t" r="r" b="b"/>
              <a:pathLst>
                <a:path w="94920" h="44869">
                  <a:moveTo>
                    <a:pt x="0" y="0"/>
                  </a:moveTo>
                  <a:lnTo>
                    <a:pt x="94920" y="0"/>
                  </a:lnTo>
                  <a:lnTo>
                    <a:pt x="94920" y="44869"/>
                  </a:lnTo>
                  <a:lnTo>
                    <a:pt x="0" y="44869"/>
                  </a:lnTo>
                  <a:close/>
                </a:path>
              </a:pathLst>
            </a:custGeom>
            <a:solidFill>
              <a:srgbClr val="008764"/>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47" name="Freeform: Shape 1446">
              <a:extLst>
                <a:ext uri="{FF2B5EF4-FFF2-40B4-BE49-F238E27FC236}">
                  <a16:creationId xmlns:a16="http://schemas.microsoft.com/office/drawing/2014/main" id="{9853155E-F664-6F83-212E-03DFA3AD39EB}"/>
                </a:ext>
              </a:extLst>
            </p:cNvPr>
            <p:cNvSpPr/>
            <p:nvPr/>
          </p:nvSpPr>
          <p:spPr>
            <a:xfrm>
              <a:off x="7389226" y="4471404"/>
              <a:ext cx="81775" cy="124729"/>
            </a:xfrm>
            <a:custGeom>
              <a:avLst/>
              <a:gdLst>
                <a:gd name="connsiteX0" fmla="*/ 41412 w 81775"/>
                <a:gd name="connsiteY0" fmla="*/ 127395 h 127150"/>
                <a:gd name="connsiteX1" fmla="*/ 461 w 81775"/>
                <a:gd name="connsiteY1" fmla="*/ 63820 h 127150"/>
                <a:gd name="connsiteX2" fmla="*/ 41412 w 81775"/>
                <a:gd name="connsiteY2" fmla="*/ 245 h 127150"/>
                <a:gd name="connsiteX3" fmla="*/ 82237 w 81775"/>
                <a:gd name="connsiteY3" fmla="*/ 63820 h 127150"/>
                <a:gd name="connsiteX4" fmla="*/ 41412 w 81775"/>
                <a:gd name="connsiteY4" fmla="*/ 127395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12" y="127395"/>
                  </a:moveTo>
                  <a:lnTo>
                    <a:pt x="461" y="63820"/>
                  </a:lnTo>
                  <a:lnTo>
                    <a:pt x="41412" y="245"/>
                  </a:lnTo>
                  <a:lnTo>
                    <a:pt x="82237" y="63820"/>
                  </a:lnTo>
                  <a:lnTo>
                    <a:pt x="41412" y="127395"/>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48" name="Freeform: Shape 1447">
              <a:extLst>
                <a:ext uri="{FF2B5EF4-FFF2-40B4-BE49-F238E27FC236}">
                  <a16:creationId xmlns:a16="http://schemas.microsoft.com/office/drawing/2014/main" id="{320F07A0-F137-434F-EC06-A83AC14A795F}"/>
                </a:ext>
              </a:extLst>
            </p:cNvPr>
            <p:cNvSpPr/>
            <p:nvPr/>
          </p:nvSpPr>
          <p:spPr>
            <a:xfrm>
              <a:off x="7498133" y="4572080"/>
              <a:ext cx="81775" cy="124729"/>
            </a:xfrm>
            <a:custGeom>
              <a:avLst/>
              <a:gdLst>
                <a:gd name="connsiteX0" fmla="*/ 41421 w 81775"/>
                <a:gd name="connsiteY0" fmla="*/ 127403 h 127150"/>
                <a:gd name="connsiteX1" fmla="*/ 470 w 81775"/>
                <a:gd name="connsiteY1" fmla="*/ 63828 h 127150"/>
                <a:gd name="connsiteX2" fmla="*/ 41421 w 81775"/>
                <a:gd name="connsiteY2" fmla="*/ 253 h 127150"/>
                <a:gd name="connsiteX3" fmla="*/ 82245 w 81775"/>
                <a:gd name="connsiteY3" fmla="*/ 63828 h 127150"/>
                <a:gd name="connsiteX4" fmla="*/ 41421 w 81775"/>
                <a:gd name="connsiteY4" fmla="*/ 127403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21" y="127403"/>
                  </a:moveTo>
                  <a:lnTo>
                    <a:pt x="470" y="63828"/>
                  </a:lnTo>
                  <a:lnTo>
                    <a:pt x="41421" y="253"/>
                  </a:lnTo>
                  <a:lnTo>
                    <a:pt x="82245" y="63828"/>
                  </a:lnTo>
                  <a:lnTo>
                    <a:pt x="41421" y="127403"/>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49" name="Freeform: Shape 1448">
              <a:extLst>
                <a:ext uri="{FF2B5EF4-FFF2-40B4-BE49-F238E27FC236}">
                  <a16:creationId xmlns:a16="http://schemas.microsoft.com/office/drawing/2014/main" id="{D03FB7A6-CD60-BEFD-2D93-082BE30E1D36}"/>
                </a:ext>
              </a:extLst>
            </p:cNvPr>
            <p:cNvSpPr/>
            <p:nvPr/>
          </p:nvSpPr>
          <p:spPr>
            <a:xfrm>
              <a:off x="7607040" y="4653041"/>
              <a:ext cx="81775" cy="124729"/>
            </a:xfrm>
            <a:custGeom>
              <a:avLst/>
              <a:gdLst>
                <a:gd name="connsiteX0" fmla="*/ 41430 w 81775"/>
                <a:gd name="connsiteY0" fmla="*/ 127410 h 127150"/>
                <a:gd name="connsiteX1" fmla="*/ 479 w 81775"/>
                <a:gd name="connsiteY1" fmla="*/ 63835 h 127150"/>
                <a:gd name="connsiteX2" fmla="*/ 41430 w 81775"/>
                <a:gd name="connsiteY2" fmla="*/ 260 h 127150"/>
                <a:gd name="connsiteX3" fmla="*/ 82255 w 81775"/>
                <a:gd name="connsiteY3" fmla="*/ 63835 h 127150"/>
                <a:gd name="connsiteX4" fmla="*/ 41430 w 81775"/>
                <a:gd name="connsiteY4" fmla="*/ 127410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30" y="127410"/>
                  </a:moveTo>
                  <a:lnTo>
                    <a:pt x="479" y="63835"/>
                  </a:lnTo>
                  <a:lnTo>
                    <a:pt x="41430" y="260"/>
                  </a:lnTo>
                  <a:lnTo>
                    <a:pt x="82255" y="63835"/>
                  </a:lnTo>
                  <a:lnTo>
                    <a:pt x="41430" y="127410"/>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50" name="Freeform: Shape 1449">
              <a:extLst>
                <a:ext uri="{FF2B5EF4-FFF2-40B4-BE49-F238E27FC236}">
                  <a16:creationId xmlns:a16="http://schemas.microsoft.com/office/drawing/2014/main" id="{1DC75FF0-0C48-444C-97C7-E2D42A6655A4}"/>
                </a:ext>
              </a:extLst>
            </p:cNvPr>
            <p:cNvSpPr/>
            <p:nvPr/>
          </p:nvSpPr>
          <p:spPr>
            <a:xfrm>
              <a:off x="7715948" y="4955565"/>
              <a:ext cx="81775" cy="124729"/>
            </a:xfrm>
            <a:custGeom>
              <a:avLst/>
              <a:gdLst>
                <a:gd name="connsiteX0" fmla="*/ 41438 w 81775"/>
                <a:gd name="connsiteY0" fmla="*/ 127434 h 127150"/>
                <a:gd name="connsiteX1" fmla="*/ 487 w 81775"/>
                <a:gd name="connsiteY1" fmla="*/ 63859 h 127150"/>
                <a:gd name="connsiteX2" fmla="*/ 41438 w 81775"/>
                <a:gd name="connsiteY2" fmla="*/ 284 h 127150"/>
                <a:gd name="connsiteX3" fmla="*/ 82263 w 81775"/>
                <a:gd name="connsiteY3" fmla="*/ 63859 h 127150"/>
                <a:gd name="connsiteX4" fmla="*/ 41438 w 81775"/>
                <a:gd name="connsiteY4" fmla="*/ 127434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438" y="127434"/>
                  </a:moveTo>
                  <a:lnTo>
                    <a:pt x="487" y="63859"/>
                  </a:lnTo>
                  <a:lnTo>
                    <a:pt x="41438" y="284"/>
                  </a:lnTo>
                  <a:lnTo>
                    <a:pt x="82263" y="63859"/>
                  </a:lnTo>
                  <a:lnTo>
                    <a:pt x="41438" y="127434"/>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sp>
          <p:nvSpPr>
            <p:cNvPr id="1451" name="TextBox 1450">
              <a:extLst>
                <a:ext uri="{FF2B5EF4-FFF2-40B4-BE49-F238E27FC236}">
                  <a16:creationId xmlns:a16="http://schemas.microsoft.com/office/drawing/2014/main" id="{DD4FDF95-9585-A6A7-91B5-85179D6CAF62}"/>
                </a:ext>
              </a:extLst>
            </p:cNvPr>
            <p:cNvSpPr txBox="1"/>
            <p:nvPr/>
          </p:nvSpPr>
          <p:spPr>
            <a:xfrm>
              <a:off x="5085097" y="1340775"/>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52" name="TextBox 1451">
              <a:extLst>
                <a:ext uri="{FF2B5EF4-FFF2-40B4-BE49-F238E27FC236}">
                  <a16:creationId xmlns:a16="http://schemas.microsoft.com/office/drawing/2014/main" id="{E6365E77-9E77-0E0B-BE56-AB34BE2F2F35}"/>
                </a:ext>
              </a:extLst>
            </p:cNvPr>
            <p:cNvSpPr txBox="1"/>
            <p:nvPr/>
          </p:nvSpPr>
          <p:spPr>
            <a:xfrm>
              <a:off x="5196037" y="2096420"/>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53" name="TextBox 1452">
              <a:extLst>
                <a:ext uri="{FF2B5EF4-FFF2-40B4-BE49-F238E27FC236}">
                  <a16:creationId xmlns:a16="http://schemas.microsoft.com/office/drawing/2014/main" id="{34C212A1-BA7B-6E45-B0DA-36FF22BABAA3}"/>
                </a:ext>
              </a:extLst>
            </p:cNvPr>
            <p:cNvSpPr txBox="1"/>
            <p:nvPr/>
          </p:nvSpPr>
          <p:spPr>
            <a:xfrm>
              <a:off x="5299465" y="2596319"/>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54" name="TextBox 1453">
              <a:extLst>
                <a:ext uri="{FF2B5EF4-FFF2-40B4-BE49-F238E27FC236}">
                  <a16:creationId xmlns:a16="http://schemas.microsoft.com/office/drawing/2014/main" id="{B2D2AB2E-B1A2-82F8-A68D-E09C729E5A3C}"/>
                </a:ext>
              </a:extLst>
            </p:cNvPr>
            <p:cNvSpPr txBox="1"/>
            <p:nvPr/>
          </p:nvSpPr>
          <p:spPr>
            <a:xfrm>
              <a:off x="5414253" y="2634056"/>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55" name="TextBox 1454">
              <a:extLst>
                <a:ext uri="{FF2B5EF4-FFF2-40B4-BE49-F238E27FC236}">
                  <a16:creationId xmlns:a16="http://schemas.microsoft.com/office/drawing/2014/main" id="{5C7263EA-3BD9-D132-DD92-DBA9EAE9955B}"/>
                </a:ext>
              </a:extLst>
            </p:cNvPr>
            <p:cNvSpPr txBox="1"/>
            <p:nvPr/>
          </p:nvSpPr>
          <p:spPr>
            <a:xfrm>
              <a:off x="5524205" y="2774691"/>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56" name="TextBox 1455">
              <a:extLst>
                <a:ext uri="{FF2B5EF4-FFF2-40B4-BE49-F238E27FC236}">
                  <a16:creationId xmlns:a16="http://schemas.microsoft.com/office/drawing/2014/main" id="{B8D6B3E7-ED04-5438-7870-7B529131B2A3}"/>
                </a:ext>
              </a:extLst>
            </p:cNvPr>
            <p:cNvSpPr txBox="1"/>
            <p:nvPr/>
          </p:nvSpPr>
          <p:spPr>
            <a:xfrm>
              <a:off x="5632593" y="2979305"/>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57" name="TextBox 1456">
              <a:extLst>
                <a:ext uri="{FF2B5EF4-FFF2-40B4-BE49-F238E27FC236}">
                  <a16:creationId xmlns:a16="http://schemas.microsoft.com/office/drawing/2014/main" id="{D472D268-C354-CA31-FEDB-76BA34AB2697}"/>
                </a:ext>
              </a:extLst>
            </p:cNvPr>
            <p:cNvSpPr txBox="1"/>
            <p:nvPr/>
          </p:nvSpPr>
          <p:spPr>
            <a:xfrm>
              <a:off x="5741797" y="3032177"/>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58" name="TextBox 1457">
              <a:extLst>
                <a:ext uri="{FF2B5EF4-FFF2-40B4-BE49-F238E27FC236}">
                  <a16:creationId xmlns:a16="http://schemas.microsoft.com/office/drawing/2014/main" id="{F4D040D3-4068-BBFE-2405-41512DFC6E70}"/>
                </a:ext>
              </a:extLst>
            </p:cNvPr>
            <p:cNvSpPr txBox="1"/>
            <p:nvPr/>
          </p:nvSpPr>
          <p:spPr>
            <a:xfrm>
              <a:off x="5853291" y="3061387"/>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59" name="TextBox 1458">
              <a:extLst>
                <a:ext uri="{FF2B5EF4-FFF2-40B4-BE49-F238E27FC236}">
                  <a16:creationId xmlns:a16="http://schemas.microsoft.com/office/drawing/2014/main" id="{D370DEE2-DDC9-DD6E-5244-7C66A0F65659}"/>
                </a:ext>
              </a:extLst>
            </p:cNvPr>
            <p:cNvSpPr txBox="1"/>
            <p:nvPr/>
          </p:nvSpPr>
          <p:spPr>
            <a:xfrm>
              <a:off x="5959444" y="3136888"/>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60" name="TextBox 1459">
              <a:extLst>
                <a:ext uri="{FF2B5EF4-FFF2-40B4-BE49-F238E27FC236}">
                  <a16:creationId xmlns:a16="http://schemas.microsoft.com/office/drawing/2014/main" id="{11F7CC1F-25F5-36C5-03F0-09AEE980823E}"/>
                </a:ext>
              </a:extLst>
            </p:cNvPr>
            <p:cNvSpPr txBox="1"/>
            <p:nvPr/>
          </p:nvSpPr>
          <p:spPr>
            <a:xfrm>
              <a:off x="6065929" y="3167080"/>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61" name="TextBox 1460">
              <a:extLst>
                <a:ext uri="{FF2B5EF4-FFF2-40B4-BE49-F238E27FC236}">
                  <a16:creationId xmlns:a16="http://schemas.microsoft.com/office/drawing/2014/main" id="{0A2995CC-8873-1C52-EFD7-48BD59E9F517}"/>
                </a:ext>
              </a:extLst>
            </p:cNvPr>
            <p:cNvSpPr txBox="1"/>
            <p:nvPr/>
          </p:nvSpPr>
          <p:spPr>
            <a:xfrm>
              <a:off x="6179408" y="3406208"/>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62" name="TextBox 1461">
              <a:extLst>
                <a:ext uri="{FF2B5EF4-FFF2-40B4-BE49-F238E27FC236}">
                  <a16:creationId xmlns:a16="http://schemas.microsoft.com/office/drawing/2014/main" id="{8D3A11F8-2FEC-1EC3-27AC-B24F1079CA67}"/>
                </a:ext>
              </a:extLst>
            </p:cNvPr>
            <p:cNvSpPr txBox="1"/>
            <p:nvPr/>
          </p:nvSpPr>
          <p:spPr>
            <a:xfrm>
              <a:off x="6291348" y="3555070"/>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1463" name="TextBox 1462">
              <a:extLst>
                <a:ext uri="{FF2B5EF4-FFF2-40B4-BE49-F238E27FC236}">
                  <a16:creationId xmlns:a16="http://schemas.microsoft.com/office/drawing/2014/main" id="{D478543E-2134-D840-476E-945C9CAB5A6C}"/>
                </a:ext>
              </a:extLst>
            </p:cNvPr>
            <p:cNvSpPr txBox="1"/>
            <p:nvPr/>
          </p:nvSpPr>
          <p:spPr>
            <a:xfrm>
              <a:off x="6404342" y="3704839"/>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64" name="TextBox 1463">
              <a:extLst>
                <a:ext uri="{FF2B5EF4-FFF2-40B4-BE49-F238E27FC236}">
                  <a16:creationId xmlns:a16="http://schemas.microsoft.com/office/drawing/2014/main" id="{993D0DA5-35E7-850B-5241-E7B302CD012D}"/>
                </a:ext>
              </a:extLst>
            </p:cNvPr>
            <p:cNvSpPr txBox="1"/>
            <p:nvPr/>
          </p:nvSpPr>
          <p:spPr>
            <a:xfrm>
              <a:off x="6511810" y="371726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1465" name="TextBox 1464">
              <a:extLst>
                <a:ext uri="{FF2B5EF4-FFF2-40B4-BE49-F238E27FC236}">
                  <a16:creationId xmlns:a16="http://schemas.microsoft.com/office/drawing/2014/main" id="{866A3160-79A8-8006-72E5-A5224CE4B83F}"/>
                </a:ext>
              </a:extLst>
            </p:cNvPr>
            <p:cNvSpPr txBox="1"/>
            <p:nvPr/>
          </p:nvSpPr>
          <p:spPr>
            <a:xfrm>
              <a:off x="6626628" y="3779627"/>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1466" name="TextBox 1465">
              <a:extLst>
                <a:ext uri="{FF2B5EF4-FFF2-40B4-BE49-F238E27FC236}">
                  <a16:creationId xmlns:a16="http://schemas.microsoft.com/office/drawing/2014/main" id="{18651BDC-F649-606C-3FA8-9063ED3BFB24}"/>
                </a:ext>
              </a:extLst>
            </p:cNvPr>
            <p:cNvSpPr txBox="1"/>
            <p:nvPr/>
          </p:nvSpPr>
          <p:spPr>
            <a:xfrm>
              <a:off x="6729447" y="382455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1467" name="TextBox 1466">
              <a:extLst>
                <a:ext uri="{FF2B5EF4-FFF2-40B4-BE49-F238E27FC236}">
                  <a16:creationId xmlns:a16="http://schemas.microsoft.com/office/drawing/2014/main" id="{583F85E3-F410-A32B-0DE0-B95A5900919B}"/>
                </a:ext>
              </a:extLst>
            </p:cNvPr>
            <p:cNvSpPr txBox="1"/>
            <p:nvPr/>
          </p:nvSpPr>
          <p:spPr>
            <a:xfrm>
              <a:off x="6841026" y="388370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PD</a:t>
              </a:r>
            </a:p>
          </p:txBody>
        </p:sp>
        <p:sp>
          <p:nvSpPr>
            <p:cNvPr id="1468" name="TextBox 1467">
              <a:extLst>
                <a:ext uri="{FF2B5EF4-FFF2-40B4-BE49-F238E27FC236}">
                  <a16:creationId xmlns:a16="http://schemas.microsoft.com/office/drawing/2014/main" id="{AD2C3CD3-C6AD-5AA1-F7CD-8F3FF8E289D5}"/>
                </a:ext>
              </a:extLst>
            </p:cNvPr>
            <p:cNvSpPr txBox="1"/>
            <p:nvPr/>
          </p:nvSpPr>
          <p:spPr>
            <a:xfrm>
              <a:off x="7168444" y="4222627"/>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1469" name="TextBox 1468">
              <a:extLst>
                <a:ext uri="{FF2B5EF4-FFF2-40B4-BE49-F238E27FC236}">
                  <a16:creationId xmlns:a16="http://schemas.microsoft.com/office/drawing/2014/main" id="{923626A1-A2E6-EC46-CF2F-78EA2CA8EB52}"/>
                </a:ext>
              </a:extLst>
            </p:cNvPr>
            <p:cNvSpPr txBox="1"/>
            <p:nvPr/>
          </p:nvSpPr>
          <p:spPr>
            <a:xfrm>
              <a:off x="7275650" y="4390884"/>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1470" name="TextBox 1469">
              <a:extLst>
                <a:ext uri="{FF2B5EF4-FFF2-40B4-BE49-F238E27FC236}">
                  <a16:creationId xmlns:a16="http://schemas.microsoft.com/office/drawing/2014/main" id="{FF60F90D-6422-1DB6-C886-126B7A832217}"/>
                </a:ext>
              </a:extLst>
            </p:cNvPr>
            <p:cNvSpPr txBox="1"/>
            <p:nvPr/>
          </p:nvSpPr>
          <p:spPr>
            <a:xfrm>
              <a:off x="7387683" y="4598809"/>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1471" name="TextBox 1470">
              <a:extLst>
                <a:ext uri="{FF2B5EF4-FFF2-40B4-BE49-F238E27FC236}">
                  <a16:creationId xmlns:a16="http://schemas.microsoft.com/office/drawing/2014/main" id="{54EDA8F7-CEAF-8CF2-D0ED-8127F9C6F667}"/>
                </a:ext>
              </a:extLst>
            </p:cNvPr>
            <p:cNvSpPr txBox="1"/>
            <p:nvPr/>
          </p:nvSpPr>
          <p:spPr>
            <a:xfrm>
              <a:off x="7498428" y="4705608"/>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1152" name="TextBox 1151">
              <a:extLst>
                <a:ext uri="{FF2B5EF4-FFF2-40B4-BE49-F238E27FC236}">
                  <a16:creationId xmlns:a16="http://schemas.microsoft.com/office/drawing/2014/main" id="{E1AC891E-1585-490A-8DB4-1B4019D95283}"/>
                </a:ext>
              </a:extLst>
            </p:cNvPr>
            <p:cNvSpPr txBox="1"/>
            <p:nvPr/>
          </p:nvSpPr>
          <p:spPr>
            <a:xfrm>
              <a:off x="7604306" y="4780496"/>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1153" name="TextBox 1152">
              <a:extLst>
                <a:ext uri="{FF2B5EF4-FFF2-40B4-BE49-F238E27FC236}">
                  <a16:creationId xmlns:a16="http://schemas.microsoft.com/office/drawing/2014/main" id="{7AA630A4-711F-A6F7-98B0-6F541FBA20FE}"/>
                </a:ext>
              </a:extLst>
            </p:cNvPr>
            <p:cNvSpPr txBox="1"/>
            <p:nvPr/>
          </p:nvSpPr>
          <p:spPr>
            <a:xfrm>
              <a:off x="7711574" y="5087258"/>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PR</a:t>
              </a:r>
            </a:p>
          </p:txBody>
        </p:sp>
        <p:sp>
          <p:nvSpPr>
            <p:cNvPr id="1154" name="TextBox 1153">
              <a:extLst>
                <a:ext uri="{FF2B5EF4-FFF2-40B4-BE49-F238E27FC236}">
                  <a16:creationId xmlns:a16="http://schemas.microsoft.com/office/drawing/2014/main" id="{84C20B72-812C-AC94-19D0-ED53C9D05263}"/>
                </a:ext>
              </a:extLst>
            </p:cNvPr>
            <p:cNvSpPr txBox="1"/>
            <p:nvPr/>
          </p:nvSpPr>
          <p:spPr>
            <a:xfrm>
              <a:off x="6951454" y="4139613"/>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sp>
          <p:nvSpPr>
            <p:cNvPr id="1155" name="TextBox 1154">
              <a:extLst>
                <a:ext uri="{FF2B5EF4-FFF2-40B4-BE49-F238E27FC236}">
                  <a16:creationId xmlns:a16="http://schemas.microsoft.com/office/drawing/2014/main" id="{DA887529-38ED-571D-18AC-2D412CD892AB}"/>
                </a:ext>
              </a:extLst>
            </p:cNvPr>
            <p:cNvSpPr txBox="1"/>
            <p:nvPr/>
          </p:nvSpPr>
          <p:spPr>
            <a:xfrm>
              <a:off x="7059304" y="4160264"/>
              <a:ext cx="86653" cy="68432"/>
            </a:xfrm>
            <a:prstGeom prst="rect">
              <a:avLst/>
            </a:prstGeom>
            <a:noFill/>
          </p:spPr>
          <p:txBody>
            <a:bodyPr wrap="square" lIns="0" tIns="0" rIns="0" bIns="0" rtlCol="0">
              <a:spAutoFit/>
            </a:bodyPr>
            <a:lstStyle/>
            <a:p>
              <a:pPr algn="ctr" defTabSz="1219170">
                <a:defRPr/>
              </a:pPr>
              <a:r>
                <a:rPr lang="en-GB" sz="400" spc="-53">
                  <a:solidFill>
                    <a:srgbClr val="005030"/>
                  </a:solidFill>
                  <a:latin typeface="Arial" panose="020B0604020202020204"/>
                </a:rPr>
                <a:t>SD</a:t>
              </a:r>
            </a:p>
          </p:txBody>
        </p:sp>
        <p:cxnSp>
          <p:nvCxnSpPr>
            <p:cNvPr id="1156" name="Straight Connector 1155">
              <a:extLst>
                <a:ext uri="{FF2B5EF4-FFF2-40B4-BE49-F238E27FC236}">
                  <a16:creationId xmlns:a16="http://schemas.microsoft.com/office/drawing/2014/main" id="{049D6E81-C3C4-7BF9-8FCE-0EC09E282C5B}"/>
                </a:ext>
              </a:extLst>
            </p:cNvPr>
            <p:cNvCxnSpPr>
              <a:cxnSpLocks/>
            </p:cNvCxnSpPr>
            <p:nvPr/>
          </p:nvCxnSpPr>
          <p:spPr>
            <a:xfrm>
              <a:off x="1544706" y="3266812"/>
              <a:ext cx="6882113" cy="0"/>
            </a:xfrm>
            <a:prstGeom prst="line">
              <a:avLst/>
            </a:prstGeom>
            <a:noFill/>
            <a:ln w="12700" cap="flat" cmpd="sng" algn="ctr">
              <a:solidFill>
                <a:srgbClr val="FDC027"/>
              </a:solidFill>
              <a:prstDash val="sysDash"/>
              <a:miter lim="800000"/>
            </a:ln>
            <a:effectLst/>
          </p:spPr>
        </p:cxnSp>
        <p:cxnSp>
          <p:nvCxnSpPr>
            <p:cNvPr id="1158" name="Straight Connector 1157">
              <a:extLst>
                <a:ext uri="{FF2B5EF4-FFF2-40B4-BE49-F238E27FC236}">
                  <a16:creationId xmlns:a16="http://schemas.microsoft.com/office/drawing/2014/main" id="{C8E343F8-394A-0D06-C6E9-C176BFEC02B3}"/>
                </a:ext>
              </a:extLst>
            </p:cNvPr>
            <p:cNvCxnSpPr>
              <a:cxnSpLocks/>
            </p:cNvCxnSpPr>
            <p:nvPr/>
          </p:nvCxnSpPr>
          <p:spPr>
            <a:xfrm>
              <a:off x="1544706" y="4224557"/>
              <a:ext cx="6882113"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id="{1BFC5045-3491-4044-C84A-05637257600E}"/>
                </a:ext>
              </a:extLst>
            </p:cNvPr>
            <p:cNvCxnSpPr>
              <a:cxnSpLocks/>
            </p:cNvCxnSpPr>
            <p:nvPr/>
          </p:nvCxnSpPr>
          <p:spPr>
            <a:xfrm>
              <a:off x="1544706" y="3649056"/>
              <a:ext cx="6882113" cy="0"/>
            </a:xfrm>
            <a:prstGeom prst="line">
              <a:avLst/>
            </a:prstGeom>
            <a:noFill/>
            <a:ln w="12700" cap="flat" cmpd="sng" algn="ctr">
              <a:solidFill>
                <a:srgbClr val="FDC027"/>
              </a:solidFill>
              <a:prstDash val="solid"/>
              <a:miter lim="800000"/>
            </a:ln>
            <a:effectLst/>
          </p:spPr>
        </p:cxnSp>
        <p:sp>
          <p:nvSpPr>
            <p:cNvPr id="1160" name="Freeform: Shape 1159">
              <a:extLst>
                <a:ext uri="{FF2B5EF4-FFF2-40B4-BE49-F238E27FC236}">
                  <a16:creationId xmlns:a16="http://schemas.microsoft.com/office/drawing/2014/main" id="{EF2A8749-16AB-62F2-3C77-7F675A9134F7}"/>
                </a:ext>
              </a:extLst>
            </p:cNvPr>
            <p:cNvSpPr/>
            <p:nvPr/>
          </p:nvSpPr>
          <p:spPr>
            <a:xfrm>
              <a:off x="3214637" y="3692881"/>
              <a:ext cx="81775" cy="124729"/>
            </a:xfrm>
            <a:custGeom>
              <a:avLst/>
              <a:gdLst>
                <a:gd name="connsiteX0" fmla="*/ 41082 w 81775"/>
                <a:gd name="connsiteY0" fmla="*/ 127332 h 127150"/>
                <a:gd name="connsiteX1" fmla="*/ 131 w 81775"/>
                <a:gd name="connsiteY1" fmla="*/ 63757 h 127150"/>
                <a:gd name="connsiteX2" fmla="*/ 41082 w 81775"/>
                <a:gd name="connsiteY2" fmla="*/ 182 h 127150"/>
                <a:gd name="connsiteX3" fmla="*/ 81906 w 81775"/>
                <a:gd name="connsiteY3" fmla="*/ 63757 h 127150"/>
                <a:gd name="connsiteX4" fmla="*/ 41082 w 81775"/>
                <a:gd name="connsiteY4" fmla="*/ 127332 h 12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75" h="127150">
                  <a:moveTo>
                    <a:pt x="41082" y="127332"/>
                  </a:moveTo>
                  <a:lnTo>
                    <a:pt x="131" y="63757"/>
                  </a:lnTo>
                  <a:lnTo>
                    <a:pt x="41082" y="182"/>
                  </a:lnTo>
                  <a:lnTo>
                    <a:pt x="81906" y="63757"/>
                  </a:lnTo>
                  <a:lnTo>
                    <a:pt x="41082" y="127332"/>
                  </a:lnTo>
                  <a:close/>
                </a:path>
              </a:pathLst>
            </a:custGeom>
            <a:solidFill>
              <a:srgbClr val="ED7D31"/>
            </a:solidFill>
            <a:ln w="12635" cap="flat">
              <a:noFill/>
              <a:prstDash val="solid"/>
              <a:miter/>
            </a:ln>
          </p:spPr>
          <p:txBody>
            <a:bodyPr rtlCol="0" anchor="ctr"/>
            <a:lstStyle/>
            <a:p>
              <a:pPr defTabSz="1219170">
                <a:defRPr/>
              </a:pPr>
              <a:endParaRPr lang="en-GB" sz="1867">
                <a:solidFill>
                  <a:srgbClr val="005030"/>
                </a:solidFill>
                <a:latin typeface="Arial" panose="020B0604020202020204"/>
              </a:endParaRPr>
            </a:p>
          </p:txBody>
        </p:sp>
      </p:grpSp>
      <p:sp>
        <p:nvSpPr>
          <p:cNvPr id="1162" name="TextBox 1161">
            <a:extLst>
              <a:ext uri="{FF2B5EF4-FFF2-40B4-BE49-F238E27FC236}">
                <a16:creationId xmlns:a16="http://schemas.microsoft.com/office/drawing/2014/main" id="{2AA3069D-68DC-F7B4-2AC1-09360716E3C7}"/>
              </a:ext>
            </a:extLst>
          </p:cNvPr>
          <p:cNvSpPr txBox="1"/>
          <p:nvPr/>
        </p:nvSpPr>
        <p:spPr>
          <a:xfrm>
            <a:off x="9443009" y="3922507"/>
            <a:ext cx="2449865" cy="1323439"/>
          </a:xfrm>
          <a:prstGeom prst="rect">
            <a:avLst/>
          </a:prstGeom>
          <a:noFill/>
        </p:spPr>
        <p:txBody>
          <a:bodyPr wrap="square" rtlCol="0">
            <a:spAutoFit/>
          </a:bodyPr>
          <a:lstStyle/>
          <a:p>
            <a:pPr marL="380990" indent="-380990" defTabSz="1219170">
              <a:buClr>
                <a:srgbClr val="FFB648"/>
              </a:buClr>
              <a:buFont typeface="Arial" panose="020B0604020202020204" pitchFamily="34" charset="0"/>
              <a:buChar char="•"/>
              <a:defRPr/>
            </a:pPr>
            <a:r>
              <a:rPr lang="en-US" sz="1600" b="1" dirty="0">
                <a:solidFill>
                  <a:srgbClr val="005030"/>
                </a:solidFill>
              </a:rPr>
              <a:t>Efficacy i.e. tumor shrinkage was observed across</a:t>
            </a:r>
            <a:br>
              <a:rPr lang="en-US" sz="1600" b="1" dirty="0">
                <a:solidFill>
                  <a:srgbClr val="005030"/>
                </a:solidFill>
              </a:rPr>
            </a:br>
            <a:r>
              <a:rPr lang="en-US" sz="1600" b="1" dirty="0">
                <a:solidFill>
                  <a:srgbClr val="005030"/>
                </a:solidFill>
              </a:rPr>
              <a:t>all enrolled tumor types</a:t>
            </a:r>
            <a:endParaRPr lang="en-GB" sz="1600" b="1" dirty="0">
              <a:solidFill>
                <a:srgbClr val="005030"/>
              </a:solidFill>
            </a:endParaRPr>
          </a:p>
        </p:txBody>
      </p:sp>
      <p:graphicFrame>
        <p:nvGraphicFramePr>
          <p:cNvPr id="1163" name="Table 1162">
            <a:extLst>
              <a:ext uri="{FF2B5EF4-FFF2-40B4-BE49-F238E27FC236}">
                <a16:creationId xmlns:a16="http://schemas.microsoft.com/office/drawing/2014/main" id="{CE29E41D-6F96-60DA-B8DB-D84573962320}"/>
              </a:ext>
            </a:extLst>
          </p:cNvPr>
          <p:cNvGraphicFramePr>
            <a:graphicFrameLocks noGrp="1"/>
          </p:cNvGraphicFramePr>
          <p:nvPr/>
        </p:nvGraphicFramePr>
        <p:xfrm>
          <a:off x="9259056" y="477517"/>
          <a:ext cx="2725092" cy="2086705"/>
        </p:xfrm>
        <a:graphic>
          <a:graphicData uri="http://schemas.openxmlformats.org/drawingml/2006/table">
            <a:tbl>
              <a:tblPr firstRow="1" bandRow="1">
                <a:tableStyleId>{B301B821-A1FF-4177-AEE7-76D212191A09}</a:tableStyleId>
              </a:tblPr>
              <a:tblGrid>
                <a:gridCol w="520539">
                  <a:extLst>
                    <a:ext uri="{9D8B030D-6E8A-4147-A177-3AD203B41FA5}">
                      <a16:colId xmlns:a16="http://schemas.microsoft.com/office/drawing/2014/main" val="699005756"/>
                    </a:ext>
                  </a:extLst>
                </a:gridCol>
                <a:gridCol w="734851">
                  <a:extLst>
                    <a:ext uri="{9D8B030D-6E8A-4147-A177-3AD203B41FA5}">
                      <a16:colId xmlns:a16="http://schemas.microsoft.com/office/drawing/2014/main" val="2581331232"/>
                    </a:ext>
                  </a:extLst>
                </a:gridCol>
                <a:gridCol w="734851">
                  <a:extLst>
                    <a:ext uri="{9D8B030D-6E8A-4147-A177-3AD203B41FA5}">
                      <a16:colId xmlns:a16="http://schemas.microsoft.com/office/drawing/2014/main" val="3263579364"/>
                    </a:ext>
                  </a:extLst>
                </a:gridCol>
                <a:gridCol w="734851">
                  <a:extLst>
                    <a:ext uri="{9D8B030D-6E8A-4147-A177-3AD203B41FA5}">
                      <a16:colId xmlns:a16="http://schemas.microsoft.com/office/drawing/2014/main" val="1883972773"/>
                    </a:ext>
                  </a:extLst>
                </a:gridCol>
              </a:tblGrid>
              <a:tr h="6576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GB" sz="1300" dirty="0"/>
                        <a:t>n, (%)</a:t>
                      </a:r>
                      <a:endParaRPr lang="en-GB" sz="1300"/>
                    </a:p>
                  </a:txBody>
                  <a:tcPr marL="24000" marR="24000" marT="24000" marB="24000" anchor="ctr"/>
                </a:tc>
                <a:tc>
                  <a:txBody>
                    <a:bodyPr/>
                    <a:lstStyle/>
                    <a:p>
                      <a:pPr algn="ctr"/>
                      <a:r>
                        <a:rPr lang="en-GB" sz="1300" dirty="0"/>
                        <a:t>SCLC</a:t>
                      </a:r>
                    </a:p>
                    <a:p>
                      <a:pPr algn="ctr"/>
                      <a:r>
                        <a:rPr lang="en-GB" sz="1300" dirty="0"/>
                        <a:t>(n=39; 100%)*</a:t>
                      </a:r>
                      <a:endParaRPr lang="en-GB" sz="1300"/>
                    </a:p>
                  </a:txBody>
                  <a:tcPr marL="24000" marR="24000" marT="24000" marB="24000" anchor="ctr"/>
                </a:tc>
                <a:tc>
                  <a:txBody>
                    <a:bodyPr/>
                    <a:lstStyle/>
                    <a:p>
                      <a:pPr algn="ctr"/>
                      <a:r>
                        <a:rPr lang="en-GB" sz="1300" dirty="0" err="1"/>
                        <a:t>epNEC</a:t>
                      </a:r>
                      <a:endParaRPr lang="en-GB" sz="1300" dirty="0"/>
                    </a:p>
                    <a:p>
                      <a:pPr algn="ctr"/>
                      <a:r>
                        <a:rPr lang="en-GB" sz="1300" dirty="0"/>
                        <a:t>(n=27; 100%)*</a:t>
                      </a:r>
                      <a:endParaRPr lang="en-GB" sz="1300"/>
                    </a:p>
                  </a:txBody>
                  <a:tcPr marL="24000" marR="24000" marT="24000" marB="24000" anchor="ctr"/>
                </a:tc>
                <a:tc>
                  <a:txBody>
                    <a:bodyPr/>
                    <a:lstStyle/>
                    <a:p>
                      <a:pPr algn="ctr"/>
                      <a:r>
                        <a:rPr lang="en-GB" sz="1300" dirty="0"/>
                        <a:t>LCNEC</a:t>
                      </a:r>
                    </a:p>
                    <a:p>
                      <a:pPr algn="ctr"/>
                      <a:r>
                        <a:rPr lang="en-GB" sz="1300" dirty="0"/>
                        <a:t>(n=5; 100%)*</a:t>
                      </a:r>
                      <a:endParaRPr lang="en-GB" sz="1300"/>
                    </a:p>
                  </a:txBody>
                  <a:tcPr marL="24000" marR="24000" marT="24000" marB="24000" anchor="ctr"/>
                </a:tc>
                <a:extLst>
                  <a:ext uri="{0D108BD9-81ED-4DB2-BD59-A6C34878D82A}">
                    <a16:rowId xmlns:a16="http://schemas.microsoft.com/office/drawing/2014/main" val="1116797402"/>
                  </a:ext>
                </a:extLst>
              </a:tr>
              <a:tr h="285821">
                <a:tc>
                  <a:txBody>
                    <a:bodyPr/>
                    <a:lstStyle>
                      <a:lvl1pPr marL="0" algn="l" defTabSz="1728088" rtl="0" eaLnBrk="1" latinLnBrk="0" hangingPunct="1">
                        <a:defRPr sz="3415" kern="1200">
                          <a:solidFill>
                            <a:schemeClr val="dk1"/>
                          </a:solidFill>
                          <a:latin typeface="Arial"/>
                        </a:defRPr>
                      </a:lvl1pPr>
                      <a:lvl2pPr marL="864045" algn="l" defTabSz="1728088" rtl="0" eaLnBrk="1" latinLnBrk="0" hangingPunct="1">
                        <a:defRPr sz="3415" kern="1200">
                          <a:solidFill>
                            <a:schemeClr val="dk1"/>
                          </a:solidFill>
                          <a:latin typeface="Arial"/>
                        </a:defRPr>
                      </a:lvl2pPr>
                      <a:lvl3pPr marL="1728088" algn="l" defTabSz="1728088" rtl="0" eaLnBrk="1" latinLnBrk="0" hangingPunct="1">
                        <a:defRPr sz="3415" kern="1200">
                          <a:solidFill>
                            <a:schemeClr val="dk1"/>
                          </a:solidFill>
                          <a:latin typeface="Arial"/>
                        </a:defRPr>
                      </a:lvl3pPr>
                      <a:lvl4pPr marL="2592133" algn="l" defTabSz="1728088" rtl="0" eaLnBrk="1" latinLnBrk="0" hangingPunct="1">
                        <a:defRPr sz="3415" kern="1200">
                          <a:solidFill>
                            <a:schemeClr val="dk1"/>
                          </a:solidFill>
                          <a:latin typeface="Arial"/>
                        </a:defRPr>
                      </a:lvl4pPr>
                      <a:lvl5pPr marL="3456177" algn="l" defTabSz="1728088" rtl="0" eaLnBrk="1" latinLnBrk="0" hangingPunct="1">
                        <a:defRPr sz="3415" kern="1200">
                          <a:solidFill>
                            <a:schemeClr val="dk1"/>
                          </a:solidFill>
                          <a:latin typeface="Arial"/>
                        </a:defRPr>
                      </a:lvl5pPr>
                      <a:lvl6pPr marL="4320221" algn="l" defTabSz="1728088" rtl="0" eaLnBrk="1" latinLnBrk="0" hangingPunct="1">
                        <a:defRPr sz="3415" kern="1200">
                          <a:solidFill>
                            <a:schemeClr val="dk1"/>
                          </a:solidFill>
                          <a:latin typeface="Arial"/>
                        </a:defRPr>
                      </a:lvl6pPr>
                      <a:lvl7pPr marL="5184266" algn="l" defTabSz="1728088" rtl="0" eaLnBrk="1" latinLnBrk="0" hangingPunct="1">
                        <a:defRPr sz="3415" kern="1200">
                          <a:solidFill>
                            <a:schemeClr val="dk1"/>
                          </a:solidFill>
                          <a:latin typeface="Arial"/>
                        </a:defRPr>
                      </a:lvl7pPr>
                      <a:lvl8pPr marL="6048310" algn="l" defTabSz="1728088" rtl="0" eaLnBrk="1" latinLnBrk="0" hangingPunct="1">
                        <a:defRPr sz="3415" kern="1200">
                          <a:solidFill>
                            <a:schemeClr val="dk1"/>
                          </a:solidFill>
                          <a:latin typeface="Arial"/>
                        </a:defRPr>
                      </a:lvl8pPr>
                      <a:lvl9pPr marL="6912354" algn="l" defTabSz="1728088" rtl="0" eaLnBrk="1" latinLnBrk="0" hangingPunct="1">
                        <a:defRPr sz="3415" kern="1200">
                          <a:solidFill>
                            <a:schemeClr val="dk1"/>
                          </a:solidFill>
                          <a:latin typeface="Arial"/>
                        </a:defRPr>
                      </a:lvl9pPr>
                    </a:lstStyle>
                    <a:p>
                      <a:pPr marL="43180" marR="0" indent="-42545">
                        <a:lnSpc>
                          <a:spcPct val="100000"/>
                        </a:lnSpc>
                        <a:spcBef>
                          <a:spcPts val="0"/>
                        </a:spcBef>
                        <a:spcAft>
                          <a:spcPts val="0"/>
                        </a:spcAft>
                      </a:pPr>
                      <a:r>
                        <a:rPr lang="en-US" sz="1300" baseline="0" dirty="0">
                          <a:solidFill>
                            <a:srgbClr val="000000"/>
                          </a:solidFill>
                          <a:effectLst/>
                        </a:rPr>
                        <a:t>PR</a:t>
                      </a:r>
                      <a:endParaRPr lang="en-US" sz="1300" baseline="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10 (26)</a:t>
                      </a:r>
                      <a:endParaRPr lang="en-US" sz="130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5 (19)</a:t>
                      </a:r>
                      <a:endParaRPr lang="en-US" sz="130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3 (60)</a:t>
                      </a:r>
                      <a:endParaRPr lang="en-US" sz="1300">
                        <a:solidFill>
                          <a:srgbClr val="000000"/>
                        </a:solidFill>
                        <a:effectLst/>
                      </a:endParaRPr>
                    </a:p>
                  </a:txBody>
                  <a:tcPr marL="24000" marR="24000" marT="24000" marB="24000" anchor="ctr"/>
                </a:tc>
                <a:extLst>
                  <a:ext uri="{0D108BD9-81ED-4DB2-BD59-A6C34878D82A}">
                    <a16:rowId xmlns:a16="http://schemas.microsoft.com/office/drawing/2014/main" val="3344751091"/>
                  </a:ext>
                </a:extLst>
              </a:tr>
              <a:tr h="285821">
                <a:tc>
                  <a:txBody>
                    <a:bodyPr/>
                    <a:lstStyle/>
                    <a:p>
                      <a:pPr marL="43180" marR="0" indent="-42545" algn="l">
                        <a:lnSpc>
                          <a:spcPct val="100000"/>
                        </a:lnSpc>
                        <a:spcBef>
                          <a:spcPts val="0"/>
                        </a:spcBef>
                        <a:spcAft>
                          <a:spcPts val="0"/>
                        </a:spcAft>
                      </a:pPr>
                      <a:r>
                        <a:rPr lang="en-US" sz="1300" dirty="0">
                          <a:solidFill>
                            <a:srgbClr val="000000"/>
                          </a:solidFill>
                          <a:effectLst/>
                        </a:rPr>
                        <a:t>SD</a:t>
                      </a:r>
                      <a:endParaRPr lang="en-US" sz="130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10 (26)</a:t>
                      </a:r>
                      <a:endParaRPr lang="en-US" sz="130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7 (26)</a:t>
                      </a:r>
                      <a:endParaRPr lang="en-US" sz="130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2 (40)</a:t>
                      </a:r>
                      <a:endParaRPr lang="en-US" sz="1300">
                        <a:solidFill>
                          <a:srgbClr val="000000"/>
                        </a:solidFill>
                        <a:effectLst/>
                      </a:endParaRPr>
                    </a:p>
                  </a:txBody>
                  <a:tcPr marL="24000" marR="24000" marT="24000" marB="24000" anchor="ctr"/>
                </a:tc>
                <a:extLst>
                  <a:ext uri="{0D108BD9-81ED-4DB2-BD59-A6C34878D82A}">
                    <a16:rowId xmlns:a16="http://schemas.microsoft.com/office/drawing/2014/main" val="3416189854"/>
                  </a:ext>
                </a:extLst>
              </a:tr>
              <a:tr h="285821">
                <a:tc>
                  <a:txBody>
                    <a:bodyPr/>
                    <a:lstStyle/>
                    <a:p>
                      <a:pPr marL="43180" marR="0" indent="-42545" algn="l">
                        <a:lnSpc>
                          <a:spcPct val="100000"/>
                        </a:lnSpc>
                        <a:spcBef>
                          <a:spcPts val="0"/>
                        </a:spcBef>
                        <a:spcAft>
                          <a:spcPts val="0"/>
                        </a:spcAft>
                      </a:pPr>
                      <a:r>
                        <a:rPr lang="en-US" sz="1300" dirty="0">
                          <a:solidFill>
                            <a:srgbClr val="000000"/>
                          </a:solidFill>
                          <a:effectLst/>
                        </a:rPr>
                        <a:t>PD</a:t>
                      </a:r>
                      <a:endParaRPr lang="en-US" sz="130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12 (31)</a:t>
                      </a:r>
                      <a:endParaRPr lang="en-US" sz="130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13 (48)</a:t>
                      </a:r>
                      <a:endParaRPr lang="en-US" sz="130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0</a:t>
                      </a:r>
                      <a:endParaRPr lang="en-US" sz="1300">
                        <a:solidFill>
                          <a:srgbClr val="000000"/>
                        </a:solidFill>
                        <a:effectLst/>
                      </a:endParaRPr>
                    </a:p>
                  </a:txBody>
                  <a:tcPr marL="24000" marR="24000" marT="24000" marB="24000" anchor="ctr"/>
                </a:tc>
                <a:extLst>
                  <a:ext uri="{0D108BD9-81ED-4DB2-BD59-A6C34878D82A}">
                    <a16:rowId xmlns:a16="http://schemas.microsoft.com/office/drawing/2014/main" val="3377374132"/>
                  </a:ext>
                </a:extLst>
              </a:tr>
              <a:tr h="285821">
                <a:tc>
                  <a:txBody>
                    <a:bodyPr/>
                    <a:lstStyle/>
                    <a:p>
                      <a:pPr marL="43180" marR="0" indent="-42545" algn="l">
                        <a:lnSpc>
                          <a:spcPct val="100000"/>
                        </a:lnSpc>
                        <a:spcBef>
                          <a:spcPts val="0"/>
                        </a:spcBef>
                        <a:spcAft>
                          <a:spcPts val="0"/>
                        </a:spcAft>
                      </a:pPr>
                      <a:r>
                        <a:rPr lang="en-US" sz="1300" baseline="0" dirty="0">
                          <a:solidFill>
                            <a:srgbClr val="000000"/>
                          </a:solidFill>
                          <a:effectLst/>
                        </a:rPr>
                        <a:t>DCR</a:t>
                      </a:r>
                      <a:endParaRPr lang="en-US" sz="1300" baseline="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baseline="0" dirty="0">
                          <a:solidFill>
                            <a:srgbClr val="000000"/>
                          </a:solidFill>
                          <a:effectLst/>
                        </a:rPr>
                        <a:t>20 (51)</a:t>
                      </a:r>
                      <a:endParaRPr lang="en-US" sz="1300" baseline="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baseline="0" dirty="0">
                          <a:solidFill>
                            <a:srgbClr val="000000"/>
                          </a:solidFill>
                          <a:effectLst/>
                        </a:rPr>
                        <a:t>12 (44)</a:t>
                      </a:r>
                      <a:endParaRPr lang="en-US" sz="1300" baseline="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baseline="0" dirty="0">
                          <a:solidFill>
                            <a:srgbClr val="000000"/>
                          </a:solidFill>
                          <a:effectLst/>
                        </a:rPr>
                        <a:t>5 (100)</a:t>
                      </a:r>
                      <a:endParaRPr lang="en-US" sz="1300" baseline="0">
                        <a:solidFill>
                          <a:srgbClr val="000000"/>
                        </a:solidFill>
                        <a:effectLst/>
                      </a:endParaRPr>
                    </a:p>
                  </a:txBody>
                  <a:tcPr marL="24000" marR="24000" marT="24000" marB="24000" anchor="ctr"/>
                </a:tc>
                <a:extLst>
                  <a:ext uri="{0D108BD9-81ED-4DB2-BD59-A6C34878D82A}">
                    <a16:rowId xmlns:a16="http://schemas.microsoft.com/office/drawing/2014/main" val="3458183705"/>
                  </a:ext>
                </a:extLst>
              </a:tr>
              <a:tr h="285821">
                <a:tc>
                  <a:txBody>
                    <a:bodyPr/>
                    <a:lstStyle/>
                    <a:p>
                      <a:pPr marL="43180" marR="0" indent="-42545" algn="l">
                        <a:lnSpc>
                          <a:spcPct val="100000"/>
                        </a:lnSpc>
                        <a:spcBef>
                          <a:spcPts val="0"/>
                        </a:spcBef>
                        <a:spcAft>
                          <a:spcPts val="0"/>
                        </a:spcAft>
                      </a:pPr>
                      <a:r>
                        <a:rPr lang="en-US" sz="1300" dirty="0">
                          <a:solidFill>
                            <a:srgbClr val="000000"/>
                          </a:solidFill>
                          <a:effectLst/>
                        </a:rPr>
                        <a:t>NE</a:t>
                      </a:r>
                      <a:r>
                        <a:rPr lang="en-US" sz="1300" baseline="30000" dirty="0">
                          <a:solidFill>
                            <a:srgbClr val="000000"/>
                          </a:solidFill>
                          <a:effectLst/>
                        </a:rPr>
                        <a:t>†</a:t>
                      </a:r>
                      <a:endParaRPr lang="en-US" sz="1300" baseline="3000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7 (18)</a:t>
                      </a:r>
                      <a:endParaRPr lang="en-US" sz="130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2 (7)</a:t>
                      </a:r>
                      <a:endParaRPr lang="en-US" sz="1300">
                        <a:solidFill>
                          <a:srgbClr val="000000"/>
                        </a:solidFill>
                        <a:effectLst/>
                      </a:endParaRPr>
                    </a:p>
                  </a:txBody>
                  <a:tcPr marL="24000" marR="24000" marT="24000" marB="24000" anchor="ctr"/>
                </a:tc>
                <a:tc>
                  <a:txBody>
                    <a:bodyPr/>
                    <a:lstStyle/>
                    <a:p>
                      <a:pPr marL="42545" marR="0" indent="-42545" algn="ctr">
                        <a:lnSpc>
                          <a:spcPct val="100000"/>
                        </a:lnSpc>
                        <a:spcBef>
                          <a:spcPts val="0"/>
                        </a:spcBef>
                        <a:spcAft>
                          <a:spcPts val="0"/>
                        </a:spcAft>
                      </a:pPr>
                      <a:r>
                        <a:rPr lang="en-US" sz="1300" dirty="0">
                          <a:solidFill>
                            <a:srgbClr val="000000"/>
                          </a:solidFill>
                          <a:effectLst/>
                        </a:rPr>
                        <a:t>0</a:t>
                      </a:r>
                      <a:endParaRPr lang="en-US" sz="1300">
                        <a:solidFill>
                          <a:srgbClr val="000000"/>
                        </a:solidFill>
                        <a:effectLst/>
                      </a:endParaRPr>
                    </a:p>
                  </a:txBody>
                  <a:tcPr marL="24000" marR="24000" marT="24000" marB="24000" anchor="ctr"/>
                </a:tc>
                <a:extLst>
                  <a:ext uri="{0D108BD9-81ED-4DB2-BD59-A6C34878D82A}">
                    <a16:rowId xmlns:a16="http://schemas.microsoft.com/office/drawing/2014/main" val="2137740632"/>
                  </a:ext>
                </a:extLst>
              </a:tr>
            </a:tbl>
          </a:graphicData>
        </a:graphic>
      </p:graphicFrame>
    </p:spTree>
    <p:extLst>
      <p:ext uri="{BB962C8B-B14F-4D97-AF65-F5344CB8AC3E}">
        <p14:creationId xmlns:p14="http://schemas.microsoft.com/office/powerpoint/2010/main" val="4112633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2DA7-8AD2-396F-AC9A-AE9632BC4D5D}"/>
              </a:ext>
            </a:extLst>
          </p:cNvPr>
          <p:cNvSpPr>
            <a:spLocks noGrp="1"/>
          </p:cNvSpPr>
          <p:nvPr>
            <p:ph type="title"/>
          </p:nvPr>
        </p:nvSpPr>
        <p:spPr>
          <a:xfrm>
            <a:off x="32084" y="-148601"/>
            <a:ext cx="10515600" cy="1325563"/>
          </a:xfrm>
        </p:spPr>
        <p:txBody>
          <a:bodyPr>
            <a:normAutofit/>
          </a:bodyPr>
          <a:lstStyle/>
          <a:p>
            <a:pPr defTabSz="914354"/>
            <a:r>
              <a:rPr lang="en-US" sz="4267" dirty="0">
                <a:solidFill>
                  <a:srgbClr val="005030"/>
                </a:solidFill>
                <a:cs typeface="+mn-cs"/>
              </a:rPr>
              <a:t>Response duration (all indications) </a:t>
            </a:r>
          </a:p>
        </p:txBody>
      </p:sp>
      <p:sp>
        <p:nvSpPr>
          <p:cNvPr id="176" name="TextBox 175">
            <a:extLst>
              <a:ext uri="{FF2B5EF4-FFF2-40B4-BE49-F238E27FC236}">
                <a16:creationId xmlns:a16="http://schemas.microsoft.com/office/drawing/2014/main" id="{FB25FF98-75E1-46AF-2521-6A7A52C3DA13}"/>
              </a:ext>
            </a:extLst>
          </p:cNvPr>
          <p:cNvSpPr txBox="1"/>
          <p:nvPr/>
        </p:nvSpPr>
        <p:spPr>
          <a:xfrm>
            <a:off x="2532034" y="4939928"/>
            <a:ext cx="3814004" cy="287323"/>
          </a:xfrm>
          <a:prstGeom prst="rect">
            <a:avLst/>
          </a:prstGeom>
          <a:noFill/>
        </p:spPr>
        <p:txBody>
          <a:bodyPr wrap="square" lIns="0" tIns="0" rIns="0" bIns="0" rtlCol="0" anchor="t">
            <a:spAutoFit/>
          </a:bodyPr>
          <a:lstStyle/>
          <a:p>
            <a:pPr algn="ctr" defTabSz="1219170">
              <a:defRPr/>
            </a:pPr>
            <a:r>
              <a:rPr lang="en-GB" sz="1867" b="1" dirty="0">
                <a:solidFill>
                  <a:schemeClr val="accent6"/>
                </a:solidFill>
                <a:latin typeface="DIN 2014"/>
              </a:rPr>
              <a:t>Treatment duration (months)</a:t>
            </a:r>
          </a:p>
        </p:txBody>
      </p:sp>
      <p:sp>
        <p:nvSpPr>
          <p:cNvPr id="177" name="TextBox 176">
            <a:extLst>
              <a:ext uri="{FF2B5EF4-FFF2-40B4-BE49-F238E27FC236}">
                <a16:creationId xmlns:a16="http://schemas.microsoft.com/office/drawing/2014/main" id="{AD571870-EF45-4338-47F7-C673CD45396D}"/>
              </a:ext>
            </a:extLst>
          </p:cNvPr>
          <p:cNvSpPr txBox="1"/>
          <p:nvPr/>
        </p:nvSpPr>
        <p:spPr>
          <a:xfrm>
            <a:off x="8074879" y="4619332"/>
            <a:ext cx="235647"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15</a:t>
            </a:r>
          </a:p>
        </p:txBody>
      </p:sp>
      <p:sp>
        <p:nvSpPr>
          <p:cNvPr id="178" name="TextBox 177">
            <a:extLst>
              <a:ext uri="{FF2B5EF4-FFF2-40B4-BE49-F238E27FC236}">
                <a16:creationId xmlns:a16="http://schemas.microsoft.com/office/drawing/2014/main" id="{23FDCE88-683F-1682-660D-00A1F7FF8A59}"/>
              </a:ext>
            </a:extLst>
          </p:cNvPr>
          <p:cNvSpPr txBox="1"/>
          <p:nvPr/>
        </p:nvSpPr>
        <p:spPr>
          <a:xfrm>
            <a:off x="7590477" y="4619332"/>
            <a:ext cx="235647"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14</a:t>
            </a:r>
          </a:p>
        </p:txBody>
      </p:sp>
      <p:sp>
        <p:nvSpPr>
          <p:cNvPr id="179" name="TextBox 178">
            <a:extLst>
              <a:ext uri="{FF2B5EF4-FFF2-40B4-BE49-F238E27FC236}">
                <a16:creationId xmlns:a16="http://schemas.microsoft.com/office/drawing/2014/main" id="{46FE803D-3D8A-16D9-E80B-EA47F914B640}"/>
              </a:ext>
            </a:extLst>
          </p:cNvPr>
          <p:cNvSpPr txBox="1"/>
          <p:nvPr/>
        </p:nvSpPr>
        <p:spPr>
          <a:xfrm>
            <a:off x="7106082" y="4619332"/>
            <a:ext cx="235647"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13</a:t>
            </a:r>
          </a:p>
        </p:txBody>
      </p:sp>
      <p:sp>
        <p:nvSpPr>
          <p:cNvPr id="180" name="TextBox 179">
            <a:extLst>
              <a:ext uri="{FF2B5EF4-FFF2-40B4-BE49-F238E27FC236}">
                <a16:creationId xmlns:a16="http://schemas.microsoft.com/office/drawing/2014/main" id="{AEA00FCE-C149-1A0E-54A1-F8793C90AE9F}"/>
              </a:ext>
            </a:extLst>
          </p:cNvPr>
          <p:cNvSpPr txBox="1"/>
          <p:nvPr/>
        </p:nvSpPr>
        <p:spPr>
          <a:xfrm>
            <a:off x="6621686" y="4619332"/>
            <a:ext cx="235647"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12</a:t>
            </a:r>
          </a:p>
        </p:txBody>
      </p:sp>
      <p:sp>
        <p:nvSpPr>
          <p:cNvPr id="181" name="TextBox 180">
            <a:extLst>
              <a:ext uri="{FF2B5EF4-FFF2-40B4-BE49-F238E27FC236}">
                <a16:creationId xmlns:a16="http://schemas.microsoft.com/office/drawing/2014/main" id="{FAFBCC59-FCF0-2ED4-BA0C-F1622528FF88}"/>
              </a:ext>
            </a:extLst>
          </p:cNvPr>
          <p:cNvSpPr txBox="1"/>
          <p:nvPr/>
        </p:nvSpPr>
        <p:spPr>
          <a:xfrm>
            <a:off x="6137291" y="4619332"/>
            <a:ext cx="235647"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11</a:t>
            </a:r>
          </a:p>
        </p:txBody>
      </p:sp>
      <p:sp>
        <p:nvSpPr>
          <p:cNvPr id="182" name="TextBox 181">
            <a:extLst>
              <a:ext uri="{FF2B5EF4-FFF2-40B4-BE49-F238E27FC236}">
                <a16:creationId xmlns:a16="http://schemas.microsoft.com/office/drawing/2014/main" id="{5A0A9979-3E22-416C-7122-7DD2A8FC2651}"/>
              </a:ext>
            </a:extLst>
          </p:cNvPr>
          <p:cNvSpPr txBox="1"/>
          <p:nvPr/>
        </p:nvSpPr>
        <p:spPr>
          <a:xfrm>
            <a:off x="5652897" y="4619332"/>
            <a:ext cx="235647"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10</a:t>
            </a:r>
          </a:p>
        </p:txBody>
      </p:sp>
      <p:sp>
        <p:nvSpPr>
          <p:cNvPr id="183" name="TextBox 182">
            <a:extLst>
              <a:ext uri="{FF2B5EF4-FFF2-40B4-BE49-F238E27FC236}">
                <a16:creationId xmlns:a16="http://schemas.microsoft.com/office/drawing/2014/main" id="{DC2CAC53-0E71-2227-F214-38C8A7652428}"/>
              </a:ext>
            </a:extLst>
          </p:cNvPr>
          <p:cNvSpPr txBox="1"/>
          <p:nvPr/>
        </p:nvSpPr>
        <p:spPr>
          <a:xfrm>
            <a:off x="5186784" y="4619332"/>
            <a:ext cx="206200"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9</a:t>
            </a:r>
          </a:p>
        </p:txBody>
      </p:sp>
      <p:sp>
        <p:nvSpPr>
          <p:cNvPr id="184" name="TextBox 183">
            <a:extLst>
              <a:ext uri="{FF2B5EF4-FFF2-40B4-BE49-F238E27FC236}">
                <a16:creationId xmlns:a16="http://schemas.microsoft.com/office/drawing/2014/main" id="{74ACF9D2-91CF-1C33-BC97-98993CD77106}"/>
              </a:ext>
            </a:extLst>
          </p:cNvPr>
          <p:cNvSpPr txBox="1"/>
          <p:nvPr/>
        </p:nvSpPr>
        <p:spPr>
          <a:xfrm>
            <a:off x="4702388" y="4619332"/>
            <a:ext cx="206200"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8</a:t>
            </a:r>
          </a:p>
        </p:txBody>
      </p:sp>
      <p:sp>
        <p:nvSpPr>
          <p:cNvPr id="185" name="TextBox 184">
            <a:extLst>
              <a:ext uri="{FF2B5EF4-FFF2-40B4-BE49-F238E27FC236}">
                <a16:creationId xmlns:a16="http://schemas.microsoft.com/office/drawing/2014/main" id="{B32A8164-6BE2-3D4E-E802-B9408A2D5255}"/>
              </a:ext>
            </a:extLst>
          </p:cNvPr>
          <p:cNvSpPr txBox="1"/>
          <p:nvPr/>
        </p:nvSpPr>
        <p:spPr>
          <a:xfrm>
            <a:off x="4217993" y="4619332"/>
            <a:ext cx="206200"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7</a:t>
            </a:r>
          </a:p>
        </p:txBody>
      </p:sp>
      <p:sp>
        <p:nvSpPr>
          <p:cNvPr id="186" name="TextBox 185">
            <a:extLst>
              <a:ext uri="{FF2B5EF4-FFF2-40B4-BE49-F238E27FC236}">
                <a16:creationId xmlns:a16="http://schemas.microsoft.com/office/drawing/2014/main" id="{C81E93C1-036D-3EF7-AF1F-69839919F895}"/>
              </a:ext>
            </a:extLst>
          </p:cNvPr>
          <p:cNvSpPr txBox="1"/>
          <p:nvPr/>
        </p:nvSpPr>
        <p:spPr>
          <a:xfrm>
            <a:off x="3733597" y="4619332"/>
            <a:ext cx="206200"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6</a:t>
            </a:r>
          </a:p>
        </p:txBody>
      </p:sp>
      <p:sp>
        <p:nvSpPr>
          <p:cNvPr id="187" name="TextBox 186">
            <a:extLst>
              <a:ext uri="{FF2B5EF4-FFF2-40B4-BE49-F238E27FC236}">
                <a16:creationId xmlns:a16="http://schemas.microsoft.com/office/drawing/2014/main" id="{449475F6-78AF-3D88-E5E8-B04F3450194A}"/>
              </a:ext>
            </a:extLst>
          </p:cNvPr>
          <p:cNvSpPr txBox="1"/>
          <p:nvPr/>
        </p:nvSpPr>
        <p:spPr>
          <a:xfrm>
            <a:off x="3249203" y="4619332"/>
            <a:ext cx="206200"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5</a:t>
            </a:r>
          </a:p>
        </p:txBody>
      </p:sp>
      <p:sp>
        <p:nvSpPr>
          <p:cNvPr id="188" name="TextBox 187">
            <a:extLst>
              <a:ext uri="{FF2B5EF4-FFF2-40B4-BE49-F238E27FC236}">
                <a16:creationId xmlns:a16="http://schemas.microsoft.com/office/drawing/2014/main" id="{1BA7653C-C770-7F1D-811E-442DCBBD5081}"/>
              </a:ext>
            </a:extLst>
          </p:cNvPr>
          <p:cNvSpPr txBox="1"/>
          <p:nvPr/>
        </p:nvSpPr>
        <p:spPr>
          <a:xfrm>
            <a:off x="2764808" y="4619332"/>
            <a:ext cx="206200"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4</a:t>
            </a:r>
          </a:p>
        </p:txBody>
      </p:sp>
      <p:sp>
        <p:nvSpPr>
          <p:cNvPr id="189" name="TextBox 188">
            <a:extLst>
              <a:ext uri="{FF2B5EF4-FFF2-40B4-BE49-F238E27FC236}">
                <a16:creationId xmlns:a16="http://schemas.microsoft.com/office/drawing/2014/main" id="{83719190-5191-9681-4496-52F8587A8C24}"/>
              </a:ext>
            </a:extLst>
          </p:cNvPr>
          <p:cNvSpPr txBox="1"/>
          <p:nvPr/>
        </p:nvSpPr>
        <p:spPr>
          <a:xfrm>
            <a:off x="2280412" y="4619332"/>
            <a:ext cx="206200"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3</a:t>
            </a:r>
          </a:p>
        </p:txBody>
      </p:sp>
      <p:sp>
        <p:nvSpPr>
          <p:cNvPr id="190" name="TextBox 189">
            <a:extLst>
              <a:ext uri="{FF2B5EF4-FFF2-40B4-BE49-F238E27FC236}">
                <a16:creationId xmlns:a16="http://schemas.microsoft.com/office/drawing/2014/main" id="{F181222B-7AEA-1E5F-688F-875FEB149137}"/>
              </a:ext>
            </a:extLst>
          </p:cNvPr>
          <p:cNvSpPr txBox="1"/>
          <p:nvPr/>
        </p:nvSpPr>
        <p:spPr>
          <a:xfrm>
            <a:off x="1796017" y="4619332"/>
            <a:ext cx="206200"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2</a:t>
            </a:r>
          </a:p>
        </p:txBody>
      </p:sp>
      <p:sp>
        <p:nvSpPr>
          <p:cNvPr id="191" name="TextBox 190">
            <a:extLst>
              <a:ext uri="{FF2B5EF4-FFF2-40B4-BE49-F238E27FC236}">
                <a16:creationId xmlns:a16="http://schemas.microsoft.com/office/drawing/2014/main" id="{A7BA2F47-C65D-C049-2394-269EEBC6534E}"/>
              </a:ext>
            </a:extLst>
          </p:cNvPr>
          <p:cNvSpPr txBox="1"/>
          <p:nvPr/>
        </p:nvSpPr>
        <p:spPr>
          <a:xfrm>
            <a:off x="1311621" y="4619332"/>
            <a:ext cx="206200" cy="112835"/>
          </a:xfrm>
          <a:prstGeom prst="rect">
            <a:avLst/>
          </a:prstGeom>
          <a:noFill/>
        </p:spPr>
        <p:txBody>
          <a:bodyPr wrap="square" lIns="0" tIns="0" rIns="0" bIns="0" rtlCol="0">
            <a:noAutofit/>
          </a:bodyPr>
          <a:lstStyle/>
          <a:p>
            <a:pPr algn="ctr" defTabSz="1219170">
              <a:defRPr/>
            </a:pPr>
            <a:r>
              <a:rPr lang="en-GB" sz="1400" dirty="0">
                <a:solidFill>
                  <a:schemeClr val="accent6"/>
                </a:solidFill>
                <a:latin typeface="Arial" panose="020B0604020202020204"/>
              </a:rPr>
              <a:t>1</a:t>
            </a:r>
          </a:p>
        </p:txBody>
      </p:sp>
      <p:sp>
        <p:nvSpPr>
          <p:cNvPr id="192" name="TextBox 191">
            <a:extLst>
              <a:ext uri="{FF2B5EF4-FFF2-40B4-BE49-F238E27FC236}">
                <a16:creationId xmlns:a16="http://schemas.microsoft.com/office/drawing/2014/main" id="{C34EE226-6912-901B-D7B0-D687A8411FF6}"/>
              </a:ext>
            </a:extLst>
          </p:cNvPr>
          <p:cNvSpPr txBox="1"/>
          <p:nvPr/>
        </p:nvSpPr>
        <p:spPr>
          <a:xfrm>
            <a:off x="827227" y="4619332"/>
            <a:ext cx="206200" cy="112835"/>
          </a:xfrm>
          <a:prstGeom prst="rect">
            <a:avLst/>
          </a:prstGeom>
          <a:noFill/>
        </p:spPr>
        <p:txBody>
          <a:bodyPr wrap="square" lIns="0" tIns="0" rIns="0" bIns="0" rtlCol="0">
            <a:noAutofit/>
          </a:bodyPr>
          <a:lstStyle/>
          <a:p>
            <a:pPr algn="ctr" defTabSz="1219170">
              <a:defRPr/>
            </a:pPr>
            <a:r>
              <a:rPr lang="en-GB" sz="1400">
                <a:solidFill>
                  <a:schemeClr val="accent6"/>
                </a:solidFill>
                <a:latin typeface="Arial" panose="020B0604020202020204"/>
              </a:rPr>
              <a:t>0</a:t>
            </a:r>
          </a:p>
        </p:txBody>
      </p:sp>
      <p:cxnSp>
        <p:nvCxnSpPr>
          <p:cNvPr id="193" name="Straight Connector 192">
            <a:extLst>
              <a:ext uri="{FF2B5EF4-FFF2-40B4-BE49-F238E27FC236}">
                <a16:creationId xmlns:a16="http://schemas.microsoft.com/office/drawing/2014/main" id="{B328D040-0935-5883-A85B-D8DF59085C06}"/>
              </a:ext>
            </a:extLst>
          </p:cNvPr>
          <p:cNvCxnSpPr>
            <a:cxnSpLocks/>
          </p:cNvCxnSpPr>
          <p:nvPr/>
        </p:nvCxnSpPr>
        <p:spPr>
          <a:xfrm>
            <a:off x="8196631"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6EA483B-A37A-8057-1AEC-B1FCA4C2FFE6}"/>
              </a:ext>
            </a:extLst>
          </p:cNvPr>
          <p:cNvCxnSpPr>
            <a:cxnSpLocks/>
          </p:cNvCxnSpPr>
          <p:nvPr/>
        </p:nvCxnSpPr>
        <p:spPr>
          <a:xfrm>
            <a:off x="7712216"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6E98AFDC-C397-0753-C98C-07C11D1A1464}"/>
              </a:ext>
            </a:extLst>
          </p:cNvPr>
          <p:cNvCxnSpPr>
            <a:cxnSpLocks/>
          </p:cNvCxnSpPr>
          <p:nvPr/>
        </p:nvCxnSpPr>
        <p:spPr>
          <a:xfrm>
            <a:off x="7227795"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C3CC345-B06D-0F9D-FDBD-F06C66381E0B}"/>
              </a:ext>
            </a:extLst>
          </p:cNvPr>
          <p:cNvCxnSpPr>
            <a:cxnSpLocks/>
          </p:cNvCxnSpPr>
          <p:nvPr/>
        </p:nvCxnSpPr>
        <p:spPr>
          <a:xfrm>
            <a:off x="6743375"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5624ECE-7A19-3254-F140-1B2C5D92C573}"/>
              </a:ext>
            </a:extLst>
          </p:cNvPr>
          <p:cNvCxnSpPr>
            <a:cxnSpLocks/>
          </p:cNvCxnSpPr>
          <p:nvPr/>
        </p:nvCxnSpPr>
        <p:spPr>
          <a:xfrm>
            <a:off x="6258955"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8984F13C-D007-E81A-8096-D5DBC73E5AC1}"/>
              </a:ext>
            </a:extLst>
          </p:cNvPr>
          <p:cNvCxnSpPr>
            <a:cxnSpLocks/>
          </p:cNvCxnSpPr>
          <p:nvPr/>
        </p:nvCxnSpPr>
        <p:spPr>
          <a:xfrm>
            <a:off x="5774533"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C2E901C-943A-6E54-83EF-976A8FEBC1F4}"/>
              </a:ext>
            </a:extLst>
          </p:cNvPr>
          <p:cNvCxnSpPr>
            <a:cxnSpLocks/>
          </p:cNvCxnSpPr>
          <p:nvPr/>
        </p:nvCxnSpPr>
        <p:spPr>
          <a:xfrm>
            <a:off x="5290113"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16B0543F-9C47-49A1-37C0-11726E655C4B}"/>
              </a:ext>
            </a:extLst>
          </p:cNvPr>
          <p:cNvCxnSpPr>
            <a:cxnSpLocks/>
          </p:cNvCxnSpPr>
          <p:nvPr/>
        </p:nvCxnSpPr>
        <p:spPr>
          <a:xfrm>
            <a:off x="4805692"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91A51745-0F9F-F81C-9B09-CE0F6757A016}"/>
              </a:ext>
            </a:extLst>
          </p:cNvPr>
          <p:cNvCxnSpPr>
            <a:cxnSpLocks/>
          </p:cNvCxnSpPr>
          <p:nvPr/>
        </p:nvCxnSpPr>
        <p:spPr>
          <a:xfrm>
            <a:off x="4397220" y="4606063"/>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77B4BF6A-1953-6A64-6E11-798DE6C0D0F0}"/>
              </a:ext>
            </a:extLst>
          </p:cNvPr>
          <p:cNvCxnSpPr>
            <a:cxnSpLocks/>
          </p:cNvCxnSpPr>
          <p:nvPr/>
        </p:nvCxnSpPr>
        <p:spPr>
          <a:xfrm>
            <a:off x="3836851"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44E5FC5F-F1C0-80D6-BE3E-B68DD8A131A1}"/>
              </a:ext>
            </a:extLst>
          </p:cNvPr>
          <p:cNvCxnSpPr>
            <a:cxnSpLocks/>
          </p:cNvCxnSpPr>
          <p:nvPr/>
        </p:nvCxnSpPr>
        <p:spPr>
          <a:xfrm>
            <a:off x="3352431"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F1167D67-C9B2-6E9A-F083-85AA28195115}"/>
              </a:ext>
            </a:extLst>
          </p:cNvPr>
          <p:cNvCxnSpPr>
            <a:cxnSpLocks/>
          </p:cNvCxnSpPr>
          <p:nvPr/>
        </p:nvCxnSpPr>
        <p:spPr>
          <a:xfrm>
            <a:off x="2868011"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33761DF-CD26-9DBA-0C80-E11D518898F2}"/>
              </a:ext>
            </a:extLst>
          </p:cNvPr>
          <p:cNvCxnSpPr>
            <a:cxnSpLocks/>
          </p:cNvCxnSpPr>
          <p:nvPr/>
        </p:nvCxnSpPr>
        <p:spPr>
          <a:xfrm>
            <a:off x="2383589"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5CF0E40C-3C01-3E94-B11C-F25CC73F4F4A}"/>
              </a:ext>
            </a:extLst>
          </p:cNvPr>
          <p:cNvCxnSpPr>
            <a:cxnSpLocks/>
          </p:cNvCxnSpPr>
          <p:nvPr/>
        </p:nvCxnSpPr>
        <p:spPr>
          <a:xfrm>
            <a:off x="1899169"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32B01765-3F0C-3D4F-D10A-87819C14129C}"/>
              </a:ext>
            </a:extLst>
          </p:cNvPr>
          <p:cNvCxnSpPr>
            <a:cxnSpLocks/>
          </p:cNvCxnSpPr>
          <p:nvPr/>
        </p:nvCxnSpPr>
        <p:spPr>
          <a:xfrm>
            <a:off x="1414748"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30BA52C9-2537-4261-802D-DF33BC2DB4C6}"/>
              </a:ext>
            </a:extLst>
          </p:cNvPr>
          <p:cNvCxnSpPr>
            <a:cxnSpLocks/>
          </p:cNvCxnSpPr>
          <p:nvPr/>
        </p:nvCxnSpPr>
        <p:spPr>
          <a:xfrm>
            <a:off x="930328" y="4553271"/>
            <a:ext cx="0" cy="52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4" name="Graphic 24">
            <a:extLst>
              <a:ext uri="{FF2B5EF4-FFF2-40B4-BE49-F238E27FC236}">
                <a16:creationId xmlns:a16="http://schemas.microsoft.com/office/drawing/2014/main" id="{08B31E67-48FF-AA65-330F-04A163DF4555}"/>
              </a:ext>
            </a:extLst>
          </p:cNvPr>
          <p:cNvGrpSpPr/>
          <p:nvPr/>
        </p:nvGrpSpPr>
        <p:grpSpPr>
          <a:xfrm>
            <a:off x="929962" y="994434"/>
            <a:ext cx="7086149" cy="3466351"/>
            <a:chOff x="1543805" y="1201763"/>
            <a:chExt cx="6152313" cy="3847914"/>
          </a:xfrm>
          <a:solidFill>
            <a:schemeClr val="accent3"/>
          </a:solidFill>
        </p:grpSpPr>
        <p:sp>
          <p:nvSpPr>
            <p:cNvPr id="225" name="Freeform: Shape 224">
              <a:extLst>
                <a:ext uri="{FF2B5EF4-FFF2-40B4-BE49-F238E27FC236}">
                  <a16:creationId xmlns:a16="http://schemas.microsoft.com/office/drawing/2014/main" id="{A94F4C64-112A-40A1-D540-200B67D87A46}"/>
                </a:ext>
              </a:extLst>
            </p:cNvPr>
            <p:cNvSpPr/>
            <p:nvPr/>
          </p:nvSpPr>
          <p:spPr>
            <a:xfrm>
              <a:off x="1543805" y="1201763"/>
              <a:ext cx="6152313" cy="106589"/>
            </a:xfrm>
            <a:custGeom>
              <a:avLst/>
              <a:gdLst>
                <a:gd name="connsiteX0" fmla="*/ 0 w 6152313"/>
                <a:gd name="connsiteY0" fmla="*/ 0 h 106589"/>
                <a:gd name="connsiteX1" fmla="*/ 6152314 w 6152313"/>
                <a:gd name="connsiteY1" fmla="*/ 0 h 106589"/>
                <a:gd name="connsiteX2" fmla="*/ 6152314 w 6152313"/>
                <a:gd name="connsiteY2" fmla="*/ 106590 h 106589"/>
                <a:gd name="connsiteX3" fmla="*/ 0 w 6152313"/>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6152313" h="106589">
                  <a:moveTo>
                    <a:pt x="0" y="0"/>
                  </a:moveTo>
                  <a:lnTo>
                    <a:pt x="6152314" y="0"/>
                  </a:lnTo>
                  <a:lnTo>
                    <a:pt x="6152314"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26" name="Freeform: Shape 225">
              <a:extLst>
                <a:ext uri="{FF2B5EF4-FFF2-40B4-BE49-F238E27FC236}">
                  <a16:creationId xmlns:a16="http://schemas.microsoft.com/office/drawing/2014/main" id="{F9B80BA3-8921-53D4-AAAE-BEFE6A614190}"/>
                </a:ext>
              </a:extLst>
            </p:cNvPr>
            <p:cNvSpPr/>
            <p:nvPr/>
          </p:nvSpPr>
          <p:spPr>
            <a:xfrm>
              <a:off x="1543805" y="1421811"/>
              <a:ext cx="5709037" cy="106589"/>
            </a:xfrm>
            <a:custGeom>
              <a:avLst/>
              <a:gdLst>
                <a:gd name="connsiteX0" fmla="*/ 0 w 5709037"/>
                <a:gd name="connsiteY0" fmla="*/ 0 h 106589"/>
                <a:gd name="connsiteX1" fmla="*/ 5709038 w 5709037"/>
                <a:gd name="connsiteY1" fmla="*/ 0 h 106589"/>
                <a:gd name="connsiteX2" fmla="*/ 5709038 w 5709037"/>
                <a:gd name="connsiteY2" fmla="*/ 106590 h 106589"/>
                <a:gd name="connsiteX3" fmla="*/ 0 w 5709037"/>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5709037" h="106589">
                  <a:moveTo>
                    <a:pt x="0" y="0"/>
                  </a:moveTo>
                  <a:lnTo>
                    <a:pt x="5709038" y="0"/>
                  </a:lnTo>
                  <a:lnTo>
                    <a:pt x="5709038"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27" name="Freeform: Shape 226">
              <a:extLst>
                <a:ext uri="{FF2B5EF4-FFF2-40B4-BE49-F238E27FC236}">
                  <a16:creationId xmlns:a16="http://schemas.microsoft.com/office/drawing/2014/main" id="{F3DD3FE2-6D04-C71E-E422-3E5E06AE585B}"/>
                </a:ext>
              </a:extLst>
            </p:cNvPr>
            <p:cNvSpPr/>
            <p:nvPr/>
          </p:nvSpPr>
          <p:spPr>
            <a:xfrm>
              <a:off x="1543805" y="1641859"/>
              <a:ext cx="5596088" cy="106589"/>
            </a:xfrm>
            <a:custGeom>
              <a:avLst/>
              <a:gdLst>
                <a:gd name="connsiteX0" fmla="*/ 0 w 5596088"/>
                <a:gd name="connsiteY0" fmla="*/ 0 h 106589"/>
                <a:gd name="connsiteX1" fmla="*/ 5596088 w 5596088"/>
                <a:gd name="connsiteY1" fmla="*/ 0 h 106589"/>
                <a:gd name="connsiteX2" fmla="*/ 5596088 w 5596088"/>
                <a:gd name="connsiteY2" fmla="*/ 106590 h 106589"/>
                <a:gd name="connsiteX3" fmla="*/ 0 w 5596088"/>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5596088" h="106589">
                  <a:moveTo>
                    <a:pt x="0" y="0"/>
                  </a:moveTo>
                  <a:lnTo>
                    <a:pt x="5596088" y="0"/>
                  </a:lnTo>
                  <a:lnTo>
                    <a:pt x="5596088"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28" name="Freeform: Shape 227">
              <a:extLst>
                <a:ext uri="{FF2B5EF4-FFF2-40B4-BE49-F238E27FC236}">
                  <a16:creationId xmlns:a16="http://schemas.microsoft.com/office/drawing/2014/main" id="{2A8D4C03-2C69-8F4E-7E37-CA137CF84D9B}"/>
                </a:ext>
              </a:extLst>
            </p:cNvPr>
            <p:cNvSpPr/>
            <p:nvPr/>
          </p:nvSpPr>
          <p:spPr>
            <a:xfrm>
              <a:off x="1543805" y="1862034"/>
              <a:ext cx="4725054" cy="106589"/>
            </a:xfrm>
            <a:custGeom>
              <a:avLst/>
              <a:gdLst>
                <a:gd name="connsiteX0" fmla="*/ 0 w 4725054"/>
                <a:gd name="connsiteY0" fmla="*/ 0 h 106589"/>
                <a:gd name="connsiteX1" fmla="*/ 4725055 w 4725054"/>
                <a:gd name="connsiteY1" fmla="*/ 0 h 106589"/>
                <a:gd name="connsiteX2" fmla="*/ 4725055 w 4725054"/>
                <a:gd name="connsiteY2" fmla="*/ 106590 h 106589"/>
                <a:gd name="connsiteX3" fmla="*/ 0 w 4725054"/>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4725054" h="106589">
                  <a:moveTo>
                    <a:pt x="0" y="0"/>
                  </a:moveTo>
                  <a:lnTo>
                    <a:pt x="4725055" y="0"/>
                  </a:lnTo>
                  <a:lnTo>
                    <a:pt x="4725055"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29" name="Freeform: Shape 228">
              <a:extLst>
                <a:ext uri="{FF2B5EF4-FFF2-40B4-BE49-F238E27FC236}">
                  <a16:creationId xmlns:a16="http://schemas.microsoft.com/office/drawing/2014/main" id="{B5A48889-4DD2-5362-D212-AD4A68A1082C}"/>
                </a:ext>
              </a:extLst>
            </p:cNvPr>
            <p:cNvSpPr/>
            <p:nvPr/>
          </p:nvSpPr>
          <p:spPr>
            <a:xfrm>
              <a:off x="1543805" y="2082082"/>
              <a:ext cx="4002330" cy="106589"/>
            </a:xfrm>
            <a:custGeom>
              <a:avLst/>
              <a:gdLst>
                <a:gd name="connsiteX0" fmla="*/ 0 w 4002330"/>
                <a:gd name="connsiteY0" fmla="*/ 0 h 106589"/>
                <a:gd name="connsiteX1" fmla="*/ 4002330 w 4002330"/>
                <a:gd name="connsiteY1" fmla="*/ 0 h 106589"/>
                <a:gd name="connsiteX2" fmla="*/ 4002330 w 4002330"/>
                <a:gd name="connsiteY2" fmla="*/ 106590 h 106589"/>
                <a:gd name="connsiteX3" fmla="*/ 0 w 4002330"/>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4002330" h="106589">
                  <a:moveTo>
                    <a:pt x="0" y="0"/>
                  </a:moveTo>
                  <a:lnTo>
                    <a:pt x="4002330" y="0"/>
                  </a:lnTo>
                  <a:lnTo>
                    <a:pt x="4002330"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30" name="Freeform: Shape 229">
              <a:extLst>
                <a:ext uri="{FF2B5EF4-FFF2-40B4-BE49-F238E27FC236}">
                  <a16:creationId xmlns:a16="http://schemas.microsoft.com/office/drawing/2014/main" id="{CDFC903F-3C07-A456-BECA-296998875A3F}"/>
                </a:ext>
              </a:extLst>
            </p:cNvPr>
            <p:cNvSpPr/>
            <p:nvPr/>
          </p:nvSpPr>
          <p:spPr>
            <a:xfrm>
              <a:off x="1543805" y="2302130"/>
              <a:ext cx="2805548" cy="106589"/>
            </a:xfrm>
            <a:custGeom>
              <a:avLst/>
              <a:gdLst>
                <a:gd name="connsiteX0" fmla="*/ 0 w 2805548"/>
                <a:gd name="connsiteY0" fmla="*/ 0 h 106589"/>
                <a:gd name="connsiteX1" fmla="*/ 2805549 w 2805548"/>
                <a:gd name="connsiteY1" fmla="*/ 0 h 106589"/>
                <a:gd name="connsiteX2" fmla="*/ 2805549 w 2805548"/>
                <a:gd name="connsiteY2" fmla="*/ 106590 h 106589"/>
                <a:gd name="connsiteX3" fmla="*/ 0 w 2805548"/>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2805548" h="106589">
                  <a:moveTo>
                    <a:pt x="0" y="0"/>
                  </a:moveTo>
                  <a:lnTo>
                    <a:pt x="2805549" y="0"/>
                  </a:lnTo>
                  <a:lnTo>
                    <a:pt x="2805549"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31" name="Freeform: Shape 230">
              <a:extLst>
                <a:ext uri="{FF2B5EF4-FFF2-40B4-BE49-F238E27FC236}">
                  <a16:creationId xmlns:a16="http://schemas.microsoft.com/office/drawing/2014/main" id="{20C3FFE3-58C8-5D77-7FF2-B4B2CDA0B445}"/>
                </a:ext>
              </a:extLst>
            </p:cNvPr>
            <p:cNvSpPr/>
            <p:nvPr/>
          </p:nvSpPr>
          <p:spPr>
            <a:xfrm>
              <a:off x="1543805" y="2522178"/>
              <a:ext cx="2653168" cy="106589"/>
            </a:xfrm>
            <a:custGeom>
              <a:avLst/>
              <a:gdLst>
                <a:gd name="connsiteX0" fmla="*/ 0 w 2653168"/>
                <a:gd name="connsiteY0" fmla="*/ 0 h 106589"/>
                <a:gd name="connsiteX1" fmla="*/ 2653169 w 2653168"/>
                <a:gd name="connsiteY1" fmla="*/ 0 h 106589"/>
                <a:gd name="connsiteX2" fmla="*/ 2653169 w 2653168"/>
                <a:gd name="connsiteY2" fmla="*/ 106590 h 106589"/>
                <a:gd name="connsiteX3" fmla="*/ 0 w 2653168"/>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2653168" h="106589">
                  <a:moveTo>
                    <a:pt x="0" y="0"/>
                  </a:moveTo>
                  <a:lnTo>
                    <a:pt x="2653169" y="0"/>
                  </a:lnTo>
                  <a:lnTo>
                    <a:pt x="2653169"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32" name="Freeform: Shape 231">
              <a:extLst>
                <a:ext uri="{FF2B5EF4-FFF2-40B4-BE49-F238E27FC236}">
                  <a16:creationId xmlns:a16="http://schemas.microsoft.com/office/drawing/2014/main" id="{987498F3-DEB1-BDA8-92CA-98BFDD844E70}"/>
                </a:ext>
              </a:extLst>
            </p:cNvPr>
            <p:cNvSpPr/>
            <p:nvPr/>
          </p:nvSpPr>
          <p:spPr>
            <a:xfrm>
              <a:off x="1543805" y="2742353"/>
              <a:ext cx="2566166" cy="106589"/>
            </a:xfrm>
            <a:custGeom>
              <a:avLst/>
              <a:gdLst>
                <a:gd name="connsiteX0" fmla="*/ 0 w 2566166"/>
                <a:gd name="connsiteY0" fmla="*/ 0 h 106589"/>
                <a:gd name="connsiteX1" fmla="*/ 2566167 w 2566166"/>
                <a:gd name="connsiteY1" fmla="*/ 0 h 106589"/>
                <a:gd name="connsiteX2" fmla="*/ 2566167 w 2566166"/>
                <a:gd name="connsiteY2" fmla="*/ 106590 h 106589"/>
                <a:gd name="connsiteX3" fmla="*/ 0 w 2566166"/>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2566166" h="106589">
                  <a:moveTo>
                    <a:pt x="0" y="0"/>
                  </a:moveTo>
                  <a:lnTo>
                    <a:pt x="2566167" y="0"/>
                  </a:lnTo>
                  <a:lnTo>
                    <a:pt x="2566167"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33" name="Freeform: Shape 232">
              <a:extLst>
                <a:ext uri="{FF2B5EF4-FFF2-40B4-BE49-F238E27FC236}">
                  <a16:creationId xmlns:a16="http://schemas.microsoft.com/office/drawing/2014/main" id="{B8C6CEA1-AD44-7397-F590-E9BA1609727B}"/>
                </a:ext>
              </a:extLst>
            </p:cNvPr>
            <p:cNvSpPr/>
            <p:nvPr/>
          </p:nvSpPr>
          <p:spPr>
            <a:xfrm>
              <a:off x="1543805" y="2962401"/>
              <a:ext cx="2546578" cy="106589"/>
            </a:xfrm>
            <a:custGeom>
              <a:avLst/>
              <a:gdLst>
                <a:gd name="connsiteX0" fmla="*/ 0 w 2546578"/>
                <a:gd name="connsiteY0" fmla="*/ 0 h 106589"/>
                <a:gd name="connsiteX1" fmla="*/ 2546579 w 2546578"/>
                <a:gd name="connsiteY1" fmla="*/ 0 h 106589"/>
                <a:gd name="connsiteX2" fmla="*/ 2546579 w 2546578"/>
                <a:gd name="connsiteY2" fmla="*/ 106590 h 106589"/>
                <a:gd name="connsiteX3" fmla="*/ 0 w 2546578"/>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2546578" h="106589">
                  <a:moveTo>
                    <a:pt x="0" y="0"/>
                  </a:moveTo>
                  <a:lnTo>
                    <a:pt x="2546579" y="0"/>
                  </a:lnTo>
                  <a:lnTo>
                    <a:pt x="2546579" y="106590"/>
                  </a:lnTo>
                  <a:lnTo>
                    <a:pt x="0" y="106590"/>
                  </a:lnTo>
                  <a:close/>
                </a:path>
              </a:pathLst>
            </a:custGeom>
            <a:solidFill>
              <a:srgbClr val="FFFF00"/>
            </a:solidFill>
            <a:ln w="12706" cap="flat">
              <a:solidFill>
                <a:srgbClr val="FFFF00"/>
              </a:solid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34" name="Freeform: Shape 233">
              <a:extLst>
                <a:ext uri="{FF2B5EF4-FFF2-40B4-BE49-F238E27FC236}">
                  <a16:creationId xmlns:a16="http://schemas.microsoft.com/office/drawing/2014/main" id="{272286C7-638C-8056-E404-22F5D30772B2}"/>
                </a:ext>
              </a:extLst>
            </p:cNvPr>
            <p:cNvSpPr/>
            <p:nvPr/>
          </p:nvSpPr>
          <p:spPr>
            <a:xfrm>
              <a:off x="1543805" y="3182449"/>
              <a:ext cx="2546578" cy="106589"/>
            </a:xfrm>
            <a:custGeom>
              <a:avLst/>
              <a:gdLst>
                <a:gd name="connsiteX0" fmla="*/ 0 w 2546578"/>
                <a:gd name="connsiteY0" fmla="*/ 0 h 106589"/>
                <a:gd name="connsiteX1" fmla="*/ 2546579 w 2546578"/>
                <a:gd name="connsiteY1" fmla="*/ 0 h 106589"/>
                <a:gd name="connsiteX2" fmla="*/ 2546579 w 2546578"/>
                <a:gd name="connsiteY2" fmla="*/ 106590 h 106589"/>
                <a:gd name="connsiteX3" fmla="*/ 0 w 2546578"/>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2546578" h="106589">
                  <a:moveTo>
                    <a:pt x="0" y="0"/>
                  </a:moveTo>
                  <a:lnTo>
                    <a:pt x="2546579" y="0"/>
                  </a:lnTo>
                  <a:lnTo>
                    <a:pt x="2546579"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35" name="Freeform: Shape 234">
              <a:extLst>
                <a:ext uri="{FF2B5EF4-FFF2-40B4-BE49-F238E27FC236}">
                  <a16:creationId xmlns:a16="http://schemas.microsoft.com/office/drawing/2014/main" id="{47B551A6-CE35-FE2A-939B-9F492613834C}"/>
                </a:ext>
              </a:extLst>
            </p:cNvPr>
            <p:cNvSpPr/>
            <p:nvPr/>
          </p:nvSpPr>
          <p:spPr>
            <a:xfrm>
              <a:off x="1543805" y="3402497"/>
              <a:ext cx="2530170" cy="106589"/>
            </a:xfrm>
            <a:custGeom>
              <a:avLst/>
              <a:gdLst>
                <a:gd name="connsiteX0" fmla="*/ 0 w 2530170"/>
                <a:gd name="connsiteY0" fmla="*/ 0 h 106589"/>
                <a:gd name="connsiteX1" fmla="*/ 2530171 w 2530170"/>
                <a:gd name="connsiteY1" fmla="*/ 0 h 106589"/>
                <a:gd name="connsiteX2" fmla="*/ 2530171 w 2530170"/>
                <a:gd name="connsiteY2" fmla="*/ 106590 h 106589"/>
                <a:gd name="connsiteX3" fmla="*/ 0 w 2530170"/>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2530170" h="106589">
                  <a:moveTo>
                    <a:pt x="0" y="0"/>
                  </a:moveTo>
                  <a:lnTo>
                    <a:pt x="2530171" y="0"/>
                  </a:lnTo>
                  <a:lnTo>
                    <a:pt x="2530171"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36" name="Freeform: Shape 235">
              <a:extLst>
                <a:ext uri="{FF2B5EF4-FFF2-40B4-BE49-F238E27FC236}">
                  <a16:creationId xmlns:a16="http://schemas.microsoft.com/office/drawing/2014/main" id="{5B5892ED-C083-B0E5-C78D-3227D24D4642}"/>
                </a:ext>
              </a:extLst>
            </p:cNvPr>
            <p:cNvSpPr/>
            <p:nvPr/>
          </p:nvSpPr>
          <p:spPr>
            <a:xfrm>
              <a:off x="1543805" y="3622672"/>
              <a:ext cx="2361763" cy="106589"/>
            </a:xfrm>
            <a:custGeom>
              <a:avLst/>
              <a:gdLst>
                <a:gd name="connsiteX0" fmla="*/ 0 w 2361763"/>
                <a:gd name="connsiteY0" fmla="*/ 0 h 106589"/>
                <a:gd name="connsiteX1" fmla="*/ 2361764 w 2361763"/>
                <a:gd name="connsiteY1" fmla="*/ 0 h 106589"/>
                <a:gd name="connsiteX2" fmla="*/ 2361764 w 2361763"/>
                <a:gd name="connsiteY2" fmla="*/ 106590 h 106589"/>
                <a:gd name="connsiteX3" fmla="*/ 0 w 2361763"/>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2361763" h="106589">
                  <a:moveTo>
                    <a:pt x="0" y="0"/>
                  </a:moveTo>
                  <a:lnTo>
                    <a:pt x="2361764" y="0"/>
                  </a:lnTo>
                  <a:lnTo>
                    <a:pt x="2361764"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37" name="Freeform: Shape 236">
              <a:extLst>
                <a:ext uri="{FF2B5EF4-FFF2-40B4-BE49-F238E27FC236}">
                  <a16:creationId xmlns:a16="http://schemas.microsoft.com/office/drawing/2014/main" id="{418C485E-AF4D-5723-DE05-FA0F05DAA256}"/>
                </a:ext>
              </a:extLst>
            </p:cNvPr>
            <p:cNvSpPr/>
            <p:nvPr/>
          </p:nvSpPr>
          <p:spPr>
            <a:xfrm>
              <a:off x="1543805" y="3842720"/>
              <a:ext cx="2129123" cy="106589"/>
            </a:xfrm>
            <a:custGeom>
              <a:avLst/>
              <a:gdLst>
                <a:gd name="connsiteX0" fmla="*/ 0 w 2129123"/>
                <a:gd name="connsiteY0" fmla="*/ 0 h 106589"/>
                <a:gd name="connsiteX1" fmla="*/ 2129124 w 2129123"/>
                <a:gd name="connsiteY1" fmla="*/ 0 h 106589"/>
                <a:gd name="connsiteX2" fmla="*/ 2129124 w 2129123"/>
                <a:gd name="connsiteY2" fmla="*/ 106590 h 106589"/>
                <a:gd name="connsiteX3" fmla="*/ 0 w 2129123"/>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2129123" h="106589">
                  <a:moveTo>
                    <a:pt x="0" y="0"/>
                  </a:moveTo>
                  <a:lnTo>
                    <a:pt x="2129124" y="0"/>
                  </a:lnTo>
                  <a:lnTo>
                    <a:pt x="2129124"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38" name="Freeform: Shape 237">
              <a:extLst>
                <a:ext uri="{FF2B5EF4-FFF2-40B4-BE49-F238E27FC236}">
                  <a16:creationId xmlns:a16="http://schemas.microsoft.com/office/drawing/2014/main" id="{4285EC9C-42F2-65C0-9827-95F02970BF95}"/>
                </a:ext>
              </a:extLst>
            </p:cNvPr>
            <p:cNvSpPr/>
            <p:nvPr/>
          </p:nvSpPr>
          <p:spPr>
            <a:xfrm>
              <a:off x="1543805" y="4062768"/>
              <a:ext cx="1831613" cy="106589"/>
            </a:xfrm>
            <a:custGeom>
              <a:avLst/>
              <a:gdLst>
                <a:gd name="connsiteX0" fmla="*/ 0 w 1831613"/>
                <a:gd name="connsiteY0" fmla="*/ 0 h 106589"/>
                <a:gd name="connsiteX1" fmla="*/ 1831614 w 1831613"/>
                <a:gd name="connsiteY1" fmla="*/ 0 h 106589"/>
                <a:gd name="connsiteX2" fmla="*/ 1831614 w 1831613"/>
                <a:gd name="connsiteY2" fmla="*/ 106590 h 106589"/>
                <a:gd name="connsiteX3" fmla="*/ 0 w 1831613"/>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1831613" h="106589">
                  <a:moveTo>
                    <a:pt x="0" y="0"/>
                  </a:moveTo>
                  <a:lnTo>
                    <a:pt x="1831614" y="0"/>
                  </a:lnTo>
                  <a:lnTo>
                    <a:pt x="1831614"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39" name="Freeform: Shape 238">
              <a:extLst>
                <a:ext uri="{FF2B5EF4-FFF2-40B4-BE49-F238E27FC236}">
                  <a16:creationId xmlns:a16="http://schemas.microsoft.com/office/drawing/2014/main" id="{A985F14D-96ED-60AA-976A-04142A42A472}"/>
                </a:ext>
              </a:extLst>
            </p:cNvPr>
            <p:cNvSpPr/>
            <p:nvPr/>
          </p:nvSpPr>
          <p:spPr>
            <a:xfrm>
              <a:off x="1543805" y="4282816"/>
              <a:ext cx="1831613" cy="106589"/>
            </a:xfrm>
            <a:custGeom>
              <a:avLst/>
              <a:gdLst>
                <a:gd name="connsiteX0" fmla="*/ 0 w 1831613"/>
                <a:gd name="connsiteY0" fmla="*/ 0 h 106589"/>
                <a:gd name="connsiteX1" fmla="*/ 1831614 w 1831613"/>
                <a:gd name="connsiteY1" fmla="*/ 0 h 106589"/>
                <a:gd name="connsiteX2" fmla="*/ 1831614 w 1831613"/>
                <a:gd name="connsiteY2" fmla="*/ 106590 h 106589"/>
                <a:gd name="connsiteX3" fmla="*/ 0 w 1831613"/>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1831613" h="106589">
                  <a:moveTo>
                    <a:pt x="0" y="0"/>
                  </a:moveTo>
                  <a:lnTo>
                    <a:pt x="1831614" y="0"/>
                  </a:lnTo>
                  <a:lnTo>
                    <a:pt x="1831614"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40" name="Freeform: Shape 239">
              <a:extLst>
                <a:ext uri="{FF2B5EF4-FFF2-40B4-BE49-F238E27FC236}">
                  <a16:creationId xmlns:a16="http://schemas.microsoft.com/office/drawing/2014/main" id="{E026E07A-4823-EBCC-055C-02E7A3087F92}"/>
                </a:ext>
              </a:extLst>
            </p:cNvPr>
            <p:cNvSpPr/>
            <p:nvPr/>
          </p:nvSpPr>
          <p:spPr>
            <a:xfrm>
              <a:off x="1543805" y="4502864"/>
              <a:ext cx="1443158" cy="106589"/>
            </a:xfrm>
            <a:custGeom>
              <a:avLst/>
              <a:gdLst>
                <a:gd name="connsiteX0" fmla="*/ 0 w 1443158"/>
                <a:gd name="connsiteY0" fmla="*/ 0 h 106589"/>
                <a:gd name="connsiteX1" fmla="*/ 1443159 w 1443158"/>
                <a:gd name="connsiteY1" fmla="*/ 0 h 106589"/>
                <a:gd name="connsiteX2" fmla="*/ 1443159 w 1443158"/>
                <a:gd name="connsiteY2" fmla="*/ 106590 h 106589"/>
                <a:gd name="connsiteX3" fmla="*/ 0 w 1443158"/>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1443158" h="106589">
                  <a:moveTo>
                    <a:pt x="0" y="0"/>
                  </a:moveTo>
                  <a:lnTo>
                    <a:pt x="1443159" y="0"/>
                  </a:lnTo>
                  <a:lnTo>
                    <a:pt x="1443159" y="106590"/>
                  </a:lnTo>
                  <a:lnTo>
                    <a:pt x="0" y="106590"/>
                  </a:lnTo>
                  <a:close/>
                </a:path>
              </a:pathLst>
            </a:custGeom>
            <a:solidFill>
              <a:srgbClr val="FFFF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41" name="Freeform: Shape 240">
              <a:extLst>
                <a:ext uri="{FF2B5EF4-FFF2-40B4-BE49-F238E27FC236}">
                  <a16:creationId xmlns:a16="http://schemas.microsoft.com/office/drawing/2014/main" id="{7A8717B6-BFDF-968E-C9FD-3CF25C46EAC7}"/>
                </a:ext>
              </a:extLst>
            </p:cNvPr>
            <p:cNvSpPr/>
            <p:nvPr/>
          </p:nvSpPr>
          <p:spPr>
            <a:xfrm>
              <a:off x="1543805" y="4723039"/>
              <a:ext cx="1200470" cy="106589"/>
            </a:xfrm>
            <a:custGeom>
              <a:avLst/>
              <a:gdLst>
                <a:gd name="connsiteX0" fmla="*/ 0 w 1200470"/>
                <a:gd name="connsiteY0" fmla="*/ 0 h 106589"/>
                <a:gd name="connsiteX1" fmla="*/ 1200470 w 1200470"/>
                <a:gd name="connsiteY1" fmla="*/ 0 h 106589"/>
                <a:gd name="connsiteX2" fmla="*/ 1200470 w 1200470"/>
                <a:gd name="connsiteY2" fmla="*/ 106590 h 106589"/>
                <a:gd name="connsiteX3" fmla="*/ 0 w 1200470"/>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1200470" h="106589">
                  <a:moveTo>
                    <a:pt x="0" y="0"/>
                  </a:moveTo>
                  <a:lnTo>
                    <a:pt x="1200470" y="0"/>
                  </a:lnTo>
                  <a:lnTo>
                    <a:pt x="1200470" y="106590"/>
                  </a:lnTo>
                  <a:lnTo>
                    <a:pt x="0" y="106590"/>
                  </a:lnTo>
                  <a:close/>
                </a:path>
              </a:pathLst>
            </a:custGeom>
            <a:solidFill>
              <a:srgbClr val="FFFF00"/>
            </a:solidFill>
            <a:ln w="12706" cap="flat">
              <a:solidFill>
                <a:srgbClr val="FFFF00"/>
              </a:solid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42" name="Freeform: Shape 241">
              <a:extLst>
                <a:ext uri="{FF2B5EF4-FFF2-40B4-BE49-F238E27FC236}">
                  <a16:creationId xmlns:a16="http://schemas.microsoft.com/office/drawing/2014/main" id="{EA948AFE-61D2-41DF-E8FD-53A20683B02E}"/>
                </a:ext>
              </a:extLst>
            </p:cNvPr>
            <p:cNvSpPr/>
            <p:nvPr/>
          </p:nvSpPr>
          <p:spPr>
            <a:xfrm>
              <a:off x="1543805" y="4943087"/>
              <a:ext cx="1108253" cy="106589"/>
            </a:xfrm>
            <a:custGeom>
              <a:avLst/>
              <a:gdLst>
                <a:gd name="connsiteX0" fmla="*/ 0 w 1108253"/>
                <a:gd name="connsiteY0" fmla="*/ 0 h 106589"/>
                <a:gd name="connsiteX1" fmla="*/ 1108253 w 1108253"/>
                <a:gd name="connsiteY1" fmla="*/ 0 h 106589"/>
                <a:gd name="connsiteX2" fmla="*/ 1108253 w 1108253"/>
                <a:gd name="connsiteY2" fmla="*/ 106590 h 106589"/>
                <a:gd name="connsiteX3" fmla="*/ 0 w 1108253"/>
                <a:gd name="connsiteY3" fmla="*/ 106590 h 106589"/>
              </a:gdLst>
              <a:ahLst/>
              <a:cxnLst>
                <a:cxn ang="0">
                  <a:pos x="connsiteX0" y="connsiteY0"/>
                </a:cxn>
                <a:cxn ang="0">
                  <a:pos x="connsiteX1" y="connsiteY1"/>
                </a:cxn>
                <a:cxn ang="0">
                  <a:pos x="connsiteX2" y="connsiteY2"/>
                </a:cxn>
                <a:cxn ang="0">
                  <a:pos x="connsiteX3" y="connsiteY3"/>
                </a:cxn>
              </a:cxnLst>
              <a:rect l="l" t="t" r="r" b="b"/>
              <a:pathLst>
                <a:path w="1108253" h="106589">
                  <a:moveTo>
                    <a:pt x="0" y="0"/>
                  </a:moveTo>
                  <a:lnTo>
                    <a:pt x="1108253" y="0"/>
                  </a:lnTo>
                  <a:lnTo>
                    <a:pt x="1108253" y="106590"/>
                  </a:lnTo>
                  <a:lnTo>
                    <a:pt x="0" y="106590"/>
                  </a:lnTo>
                  <a:close/>
                </a:path>
              </a:pathLst>
            </a:custGeom>
            <a:solidFill>
              <a:srgbClr val="FFFF00"/>
            </a:solidFill>
            <a:ln w="12706" cap="flat">
              <a:solidFill>
                <a:srgbClr val="FFFF00"/>
              </a:solidFill>
              <a:prstDash val="solid"/>
              <a:miter/>
            </a:ln>
          </p:spPr>
          <p:txBody>
            <a:bodyPr rtlCol="0" anchor="ctr"/>
            <a:lstStyle/>
            <a:p>
              <a:pPr defTabSz="1219170">
                <a:defRPr/>
              </a:pPr>
              <a:endParaRPr lang="en-GB" sz="1600">
                <a:solidFill>
                  <a:schemeClr val="accent6"/>
                </a:solidFill>
                <a:latin typeface="Arial" panose="020B0604020202020204"/>
              </a:endParaRPr>
            </a:p>
          </p:txBody>
        </p:sp>
      </p:grpSp>
      <p:sp>
        <p:nvSpPr>
          <p:cNvPr id="243" name="Freeform: Shape 242">
            <a:extLst>
              <a:ext uri="{FF2B5EF4-FFF2-40B4-BE49-F238E27FC236}">
                <a16:creationId xmlns:a16="http://schemas.microsoft.com/office/drawing/2014/main" id="{411DC608-1CF8-DAE3-7C35-D038D8016464}"/>
              </a:ext>
            </a:extLst>
          </p:cNvPr>
          <p:cNvSpPr/>
          <p:nvPr/>
        </p:nvSpPr>
        <p:spPr>
          <a:xfrm>
            <a:off x="1429826" y="1013797"/>
            <a:ext cx="73249" cy="57291"/>
          </a:xfrm>
          <a:custGeom>
            <a:avLst/>
            <a:gdLst>
              <a:gd name="connsiteX0" fmla="*/ 63632 w 63597"/>
              <a:gd name="connsiteY0" fmla="*/ 31801 h 63597"/>
              <a:gd name="connsiteX1" fmla="*/ 31833 w 63597"/>
              <a:gd name="connsiteY1" fmla="*/ 63599 h 63597"/>
              <a:gd name="connsiteX2" fmla="*/ 34 w 63597"/>
              <a:gd name="connsiteY2" fmla="*/ 31801 h 63597"/>
              <a:gd name="connsiteX3" fmla="*/ 31833 w 63597"/>
              <a:gd name="connsiteY3" fmla="*/ 2 h 63597"/>
              <a:gd name="connsiteX4" fmla="*/ 63632 w 63597"/>
              <a:gd name="connsiteY4" fmla="*/ 3180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2" y="31801"/>
                </a:moveTo>
                <a:cubicBezTo>
                  <a:pt x="63632" y="49363"/>
                  <a:pt x="49395" y="63599"/>
                  <a:pt x="31833" y="63599"/>
                </a:cubicBezTo>
                <a:cubicBezTo>
                  <a:pt x="14271" y="63599"/>
                  <a:pt x="34" y="49363"/>
                  <a:pt x="34" y="31801"/>
                </a:cubicBezTo>
                <a:cubicBezTo>
                  <a:pt x="34" y="14239"/>
                  <a:pt x="14271" y="2"/>
                  <a:pt x="31833" y="2"/>
                </a:cubicBezTo>
                <a:cubicBezTo>
                  <a:pt x="49395" y="2"/>
                  <a:pt x="63632" y="14239"/>
                  <a:pt x="63632" y="3180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44" name="Freeform: Shape 243">
            <a:extLst>
              <a:ext uri="{FF2B5EF4-FFF2-40B4-BE49-F238E27FC236}">
                <a16:creationId xmlns:a16="http://schemas.microsoft.com/office/drawing/2014/main" id="{44D2B378-4194-E709-9613-06B8BB912CE9}"/>
              </a:ext>
            </a:extLst>
          </p:cNvPr>
          <p:cNvSpPr/>
          <p:nvPr/>
        </p:nvSpPr>
        <p:spPr>
          <a:xfrm>
            <a:off x="2052752" y="1013797"/>
            <a:ext cx="73249" cy="57291"/>
          </a:xfrm>
          <a:custGeom>
            <a:avLst/>
            <a:gdLst>
              <a:gd name="connsiteX0" fmla="*/ 63674 w 63597"/>
              <a:gd name="connsiteY0" fmla="*/ 31801 h 63597"/>
              <a:gd name="connsiteX1" fmla="*/ 31875 w 63597"/>
              <a:gd name="connsiteY1" fmla="*/ 63599 h 63597"/>
              <a:gd name="connsiteX2" fmla="*/ 77 w 63597"/>
              <a:gd name="connsiteY2" fmla="*/ 31801 h 63597"/>
              <a:gd name="connsiteX3" fmla="*/ 31875 w 63597"/>
              <a:gd name="connsiteY3" fmla="*/ 2 h 63597"/>
              <a:gd name="connsiteX4" fmla="*/ 63674 w 63597"/>
              <a:gd name="connsiteY4" fmla="*/ 3180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74" y="31801"/>
                </a:moveTo>
                <a:cubicBezTo>
                  <a:pt x="63674" y="49363"/>
                  <a:pt x="49438" y="63599"/>
                  <a:pt x="31875" y="63599"/>
                </a:cubicBezTo>
                <a:cubicBezTo>
                  <a:pt x="14313" y="63599"/>
                  <a:pt x="77" y="49363"/>
                  <a:pt x="77" y="31801"/>
                </a:cubicBezTo>
                <a:cubicBezTo>
                  <a:pt x="77" y="14239"/>
                  <a:pt x="14313" y="2"/>
                  <a:pt x="31875" y="2"/>
                </a:cubicBezTo>
                <a:cubicBezTo>
                  <a:pt x="49438" y="2"/>
                  <a:pt x="63674" y="14239"/>
                  <a:pt x="63674" y="3180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45" name="Freeform: Shape 244">
            <a:extLst>
              <a:ext uri="{FF2B5EF4-FFF2-40B4-BE49-F238E27FC236}">
                <a16:creationId xmlns:a16="http://schemas.microsoft.com/office/drawing/2014/main" id="{80C6C011-3D8C-59D1-F9DE-E50099972E6D}"/>
              </a:ext>
            </a:extLst>
          </p:cNvPr>
          <p:cNvSpPr/>
          <p:nvPr/>
        </p:nvSpPr>
        <p:spPr>
          <a:xfrm>
            <a:off x="2696629" y="1013797"/>
            <a:ext cx="73249" cy="57291"/>
          </a:xfrm>
          <a:custGeom>
            <a:avLst/>
            <a:gdLst>
              <a:gd name="connsiteX0" fmla="*/ 63718 w 63597"/>
              <a:gd name="connsiteY0" fmla="*/ 31801 h 63597"/>
              <a:gd name="connsiteX1" fmla="*/ 31919 w 63597"/>
              <a:gd name="connsiteY1" fmla="*/ 63599 h 63597"/>
              <a:gd name="connsiteX2" fmla="*/ 121 w 63597"/>
              <a:gd name="connsiteY2" fmla="*/ 31801 h 63597"/>
              <a:gd name="connsiteX3" fmla="*/ 31919 w 63597"/>
              <a:gd name="connsiteY3" fmla="*/ 2 h 63597"/>
              <a:gd name="connsiteX4" fmla="*/ 63718 w 63597"/>
              <a:gd name="connsiteY4" fmla="*/ 3180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18" y="31801"/>
                </a:moveTo>
                <a:cubicBezTo>
                  <a:pt x="63718" y="49363"/>
                  <a:pt x="49481" y="63599"/>
                  <a:pt x="31919" y="63599"/>
                </a:cubicBezTo>
                <a:cubicBezTo>
                  <a:pt x="14357" y="63599"/>
                  <a:pt x="121" y="49363"/>
                  <a:pt x="121" y="31801"/>
                </a:cubicBezTo>
                <a:cubicBezTo>
                  <a:pt x="121" y="14239"/>
                  <a:pt x="14357" y="2"/>
                  <a:pt x="31919" y="2"/>
                </a:cubicBezTo>
                <a:cubicBezTo>
                  <a:pt x="49481" y="2"/>
                  <a:pt x="63718" y="14239"/>
                  <a:pt x="63718" y="3180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46" name="Freeform: Shape 245">
            <a:extLst>
              <a:ext uri="{FF2B5EF4-FFF2-40B4-BE49-F238E27FC236}">
                <a16:creationId xmlns:a16="http://schemas.microsoft.com/office/drawing/2014/main" id="{CA73E695-073F-6054-12F8-404BF054D0A3}"/>
              </a:ext>
            </a:extLst>
          </p:cNvPr>
          <p:cNvSpPr/>
          <p:nvPr/>
        </p:nvSpPr>
        <p:spPr>
          <a:xfrm>
            <a:off x="3416832" y="1013797"/>
            <a:ext cx="73249" cy="57291"/>
          </a:xfrm>
          <a:custGeom>
            <a:avLst/>
            <a:gdLst>
              <a:gd name="connsiteX0" fmla="*/ 63767 w 63597"/>
              <a:gd name="connsiteY0" fmla="*/ 31801 h 63597"/>
              <a:gd name="connsiteX1" fmla="*/ 31969 w 63597"/>
              <a:gd name="connsiteY1" fmla="*/ 63599 h 63597"/>
              <a:gd name="connsiteX2" fmla="*/ 170 w 63597"/>
              <a:gd name="connsiteY2" fmla="*/ 31801 h 63597"/>
              <a:gd name="connsiteX3" fmla="*/ 31969 w 63597"/>
              <a:gd name="connsiteY3" fmla="*/ 2 h 63597"/>
              <a:gd name="connsiteX4" fmla="*/ 63767 w 63597"/>
              <a:gd name="connsiteY4" fmla="*/ 3180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67" y="31801"/>
                </a:moveTo>
                <a:cubicBezTo>
                  <a:pt x="63767" y="49363"/>
                  <a:pt x="49531" y="63599"/>
                  <a:pt x="31969" y="63599"/>
                </a:cubicBezTo>
                <a:cubicBezTo>
                  <a:pt x="14407" y="63599"/>
                  <a:pt x="170" y="49363"/>
                  <a:pt x="170" y="31801"/>
                </a:cubicBezTo>
                <a:cubicBezTo>
                  <a:pt x="170" y="14239"/>
                  <a:pt x="14407" y="2"/>
                  <a:pt x="31969" y="2"/>
                </a:cubicBezTo>
                <a:cubicBezTo>
                  <a:pt x="49531" y="2"/>
                  <a:pt x="63767" y="14239"/>
                  <a:pt x="63767" y="3180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47" name="Freeform: Shape 246">
            <a:extLst>
              <a:ext uri="{FF2B5EF4-FFF2-40B4-BE49-F238E27FC236}">
                <a16:creationId xmlns:a16="http://schemas.microsoft.com/office/drawing/2014/main" id="{5E254808-EA5E-B3C9-ED2D-269E1C0A899F}"/>
              </a:ext>
            </a:extLst>
          </p:cNvPr>
          <p:cNvSpPr/>
          <p:nvPr/>
        </p:nvSpPr>
        <p:spPr>
          <a:xfrm>
            <a:off x="4041516" y="1013797"/>
            <a:ext cx="73249" cy="57291"/>
          </a:xfrm>
          <a:custGeom>
            <a:avLst/>
            <a:gdLst>
              <a:gd name="connsiteX0" fmla="*/ 63810 w 63597"/>
              <a:gd name="connsiteY0" fmla="*/ 31801 h 63597"/>
              <a:gd name="connsiteX1" fmla="*/ 32011 w 63597"/>
              <a:gd name="connsiteY1" fmla="*/ 63599 h 63597"/>
              <a:gd name="connsiteX2" fmla="*/ 212 w 63597"/>
              <a:gd name="connsiteY2" fmla="*/ 31801 h 63597"/>
              <a:gd name="connsiteX3" fmla="*/ 32011 w 63597"/>
              <a:gd name="connsiteY3" fmla="*/ 2 h 63597"/>
              <a:gd name="connsiteX4" fmla="*/ 63810 w 63597"/>
              <a:gd name="connsiteY4" fmla="*/ 3180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810" y="31801"/>
                </a:moveTo>
                <a:cubicBezTo>
                  <a:pt x="63810" y="49363"/>
                  <a:pt x="49573" y="63599"/>
                  <a:pt x="32011" y="63599"/>
                </a:cubicBezTo>
                <a:cubicBezTo>
                  <a:pt x="14449" y="63599"/>
                  <a:pt x="212" y="49363"/>
                  <a:pt x="212" y="31801"/>
                </a:cubicBezTo>
                <a:cubicBezTo>
                  <a:pt x="212" y="14239"/>
                  <a:pt x="14449" y="2"/>
                  <a:pt x="32011" y="2"/>
                </a:cubicBezTo>
                <a:cubicBezTo>
                  <a:pt x="49573" y="2"/>
                  <a:pt x="63810" y="14239"/>
                  <a:pt x="63810" y="3180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48" name="Freeform: Shape 247">
            <a:extLst>
              <a:ext uri="{FF2B5EF4-FFF2-40B4-BE49-F238E27FC236}">
                <a16:creationId xmlns:a16="http://schemas.microsoft.com/office/drawing/2014/main" id="{7E796031-69CC-0884-57F2-C949A9BE344F}"/>
              </a:ext>
            </a:extLst>
          </p:cNvPr>
          <p:cNvSpPr/>
          <p:nvPr/>
        </p:nvSpPr>
        <p:spPr>
          <a:xfrm>
            <a:off x="4028477" y="1212025"/>
            <a:ext cx="73249" cy="57291"/>
          </a:xfrm>
          <a:custGeom>
            <a:avLst/>
            <a:gdLst>
              <a:gd name="connsiteX0" fmla="*/ 63809 w 63597"/>
              <a:gd name="connsiteY0" fmla="*/ 31818 h 63597"/>
              <a:gd name="connsiteX1" fmla="*/ 32010 w 63597"/>
              <a:gd name="connsiteY1" fmla="*/ 63617 h 63597"/>
              <a:gd name="connsiteX2" fmla="*/ 212 w 63597"/>
              <a:gd name="connsiteY2" fmla="*/ 31818 h 63597"/>
              <a:gd name="connsiteX3" fmla="*/ 32010 w 63597"/>
              <a:gd name="connsiteY3" fmla="*/ 19 h 63597"/>
              <a:gd name="connsiteX4" fmla="*/ 63809 w 63597"/>
              <a:gd name="connsiteY4" fmla="*/ 31818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809" y="31818"/>
                </a:moveTo>
                <a:cubicBezTo>
                  <a:pt x="63809" y="49380"/>
                  <a:pt x="49572" y="63617"/>
                  <a:pt x="32010" y="63617"/>
                </a:cubicBezTo>
                <a:cubicBezTo>
                  <a:pt x="14448" y="63617"/>
                  <a:pt x="212" y="49380"/>
                  <a:pt x="212" y="31818"/>
                </a:cubicBezTo>
                <a:cubicBezTo>
                  <a:pt x="212" y="14256"/>
                  <a:pt x="14448" y="19"/>
                  <a:pt x="32010" y="19"/>
                </a:cubicBezTo>
                <a:cubicBezTo>
                  <a:pt x="49572" y="19"/>
                  <a:pt x="63809" y="14256"/>
                  <a:pt x="63809" y="31818"/>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49" name="Freeform: Shape 248">
            <a:extLst>
              <a:ext uri="{FF2B5EF4-FFF2-40B4-BE49-F238E27FC236}">
                <a16:creationId xmlns:a16="http://schemas.microsoft.com/office/drawing/2014/main" id="{4DCA3A70-F1F3-676E-A09B-334A3ADA70FF}"/>
              </a:ext>
            </a:extLst>
          </p:cNvPr>
          <p:cNvSpPr/>
          <p:nvPr/>
        </p:nvSpPr>
        <p:spPr>
          <a:xfrm>
            <a:off x="4570826" y="1013797"/>
            <a:ext cx="73249" cy="57291"/>
          </a:xfrm>
          <a:custGeom>
            <a:avLst/>
            <a:gdLst>
              <a:gd name="connsiteX0" fmla="*/ 63846 w 63597"/>
              <a:gd name="connsiteY0" fmla="*/ 31801 h 63597"/>
              <a:gd name="connsiteX1" fmla="*/ 32047 w 63597"/>
              <a:gd name="connsiteY1" fmla="*/ 63599 h 63597"/>
              <a:gd name="connsiteX2" fmla="*/ 249 w 63597"/>
              <a:gd name="connsiteY2" fmla="*/ 31801 h 63597"/>
              <a:gd name="connsiteX3" fmla="*/ 32047 w 63597"/>
              <a:gd name="connsiteY3" fmla="*/ 2 h 63597"/>
              <a:gd name="connsiteX4" fmla="*/ 63846 w 63597"/>
              <a:gd name="connsiteY4" fmla="*/ 3180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846" y="31801"/>
                </a:moveTo>
                <a:cubicBezTo>
                  <a:pt x="63846" y="49363"/>
                  <a:pt x="49609" y="63599"/>
                  <a:pt x="32047" y="63599"/>
                </a:cubicBezTo>
                <a:cubicBezTo>
                  <a:pt x="14485" y="63599"/>
                  <a:pt x="249" y="49363"/>
                  <a:pt x="249" y="31801"/>
                </a:cubicBezTo>
                <a:cubicBezTo>
                  <a:pt x="249" y="14239"/>
                  <a:pt x="14485" y="2"/>
                  <a:pt x="32047" y="2"/>
                </a:cubicBezTo>
                <a:cubicBezTo>
                  <a:pt x="49609" y="2"/>
                  <a:pt x="63846" y="14239"/>
                  <a:pt x="63846" y="3180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50" name="Freeform: Shape 249">
            <a:extLst>
              <a:ext uri="{FF2B5EF4-FFF2-40B4-BE49-F238E27FC236}">
                <a16:creationId xmlns:a16="http://schemas.microsoft.com/office/drawing/2014/main" id="{A27D410C-8112-9E37-DE86-279CF34D0312}"/>
              </a:ext>
            </a:extLst>
          </p:cNvPr>
          <p:cNvSpPr/>
          <p:nvPr/>
        </p:nvSpPr>
        <p:spPr>
          <a:xfrm>
            <a:off x="5376002" y="1013797"/>
            <a:ext cx="73249" cy="57291"/>
          </a:xfrm>
          <a:custGeom>
            <a:avLst/>
            <a:gdLst>
              <a:gd name="connsiteX0" fmla="*/ 63901 w 63597"/>
              <a:gd name="connsiteY0" fmla="*/ 31801 h 63597"/>
              <a:gd name="connsiteX1" fmla="*/ 32102 w 63597"/>
              <a:gd name="connsiteY1" fmla="*/ 63599 h 63597"/>
              <a:gd name="connsiteX2" fmla="*/ 303 w 63597"/>
              <a:gd name="connsiteY2" fmla="*/ 31801 h 63597"/>
              <a:gd name="connsiteX3" fmla="*/ 32102 w 63597"/>
              <a:gd name="connsiteY3" fmla="*/ 2 h 63597"/>
              <a:gd name="connsiteX4" fmla="*/ 63901 w 63597"/>
              <a:gd name="connsiteY4" fmla="*/ 3180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901" y="31801"/>
                </a:moveTo>
                <a:cubicBezTo>
                  <a:pt x="63901" y="49363"/>
                  <a:pt x="49664" y="63599"/>
                  <a:pt x="32102" y="63599"/>
                </a:cubicBezTo>
                <a:cubicBezTo>
                  <a:pt x="14540" y="63599"/>
                  <a:pt x="303" y="49363"/>
                  <a:pt x="303" y="31801"/>
                </a:cubicBezTo>
                <a:cubicBezTo>
                  <a:pt x="303" y="14239"/>
                  <a:pt x="14540" y="2"/>
                  <a:pt x="32102" y="2"/>
                </a:cubicBezTo>
                <a:cubicBezTo>
                  <a:pt x="49664" y="2"/>
                  <a:pt x="63901" y="14239"/>
                  <a:pt x="63901" y="3180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51" name="Freeform: Shape 250">
            <a:extLst>
              <a:ext uri="{FF2B5EF4-FFF2-40B4-BE49-F238E27FC236}">
                <a16:creationId xmlns:a16="http://schemas.microsoft.com/office/drawing/2014/main" id="{C827DB12-DE97-8947-E02F-406DD0C050F2}"/>
              </a:ext>
            </a:extLst>
          </p:cNvPr>
          <p:cNvSpPr/>
          <p:nvPr/>
        </p:nvSpPr>
        <p:spPr>
          <a:xfrm>
            <a:off x="5943550" y="1013797"/>
            <a:ext cx="73249" cy="57291"/>
          </a:xfrm>
          <a:custGeom>
            <a:avLst/>
            <a:gdLst>
              <a:gd name="connsiteX0" fmla="*/ 63940 w 63597"/>
              <a:gd name="connsiteY0" fmla="*/ 31801 h 63597"/>
              <a:gd name="connsiteX1" fmla="*/ 32141 w 63597"/>
              <a:gd name="connsiteY1" fmla="*/ 63599 h 63597"/>
              <a:gd name="connsiteX2" fmla="*/ 342 w 63597"/>
              <a:gd name="connsiteY2" fmla="*/ 31801 h 63597"/>
              <a:gd name="connsiteX3" fmla="*/ 32141 w 63597"/>
              <a:gd name="connsiteY3" fmla="*/ 2 h 63597"/>
              <a:gd name="connsiteX4" fmla="*/ 63940 w 63597"/>
              <a:gd name="connsiteY4" fmla="*/ 3180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940" y="31801"/>
                </a:moveTo>
                <a:cubicBezTo>
                  <a:pt x="63940" y="49363"/>
                  <a:pt x="49703" y="63599"/>
                  <a:pt x="32141" y="63599"/>
                </a:cubicBezTo>
                <a:cubicBezTo>
                  <a:pt x="14579" y="63599"/>
                  <a:pt x="342" y="49363"/>
                  <a:pt x="342" y="31801"/>
                </a:cubicBezTo>
                <a:cubicBezTo>
                  <a:pt x="342" y="14239"/>
                  <a:pt x="14579" y="2"/>
                  <a:pt x="32141" y="2"/>
                </a:cubicBezTo>
                <a:cubicBezTo>
                  <a:pt x="49703" y="2"/>
                  <a:pt x="63940" y="14239"/>
                  <a:pt x="63940" y="3180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52" name="Freeform: Shape 251">
            <a:extLst>
              <a:ext uri="{FF2B5EF4-FFF2-40B4-BE49-F238E27FC236}">
                <a16:creationId xmlns:a16="http://schemas.microsoft.com/office/drawing/2014/main" id="{D54FCD09-94C4-DC9F-3827-9CA089DBAB9A}"/>
              </a:ext>
            </a:extLst>
          </p:cNvPr>
          <p:cNvSpPr/>
          <p:nvPr/>
        </p:nvSpPr>
        <p:spPr>
          <a:xfrm>
            <a:off x="6663606" y="1013797"/>
            <a:ext cx="73249" cy="57291"/>
          </a:xfrm>
          <a:custGeom>
            <a:avLst/>
            <a:gdLst>
              <a:gd name="connsiteX0" fmla="*/ 63989 w 63597"/>
              <a:gd name="connsiteY0" fmla="*/ 31801 h 63597"/>
              <a:gd name="connsiteX1" fmla="*/ 32190 w 63597"/>
              <a:gd name="connsiteY1" fmla="*/ 63599 h 63597"/>
              <a:gd name="connsiteX2" fmla="*/ 391 w 63597"/>
              <a:gd name="connsiteY2" fmla="*/ 31801 h 63597"/>
              <a:gd name="connsiteX3" fmla="*/ 32190 w 63597"/>
              <a:gd name="connsiteY3" fmla="*/ 2 h 63597"/>
              <a:gd name="connsiteX4" fmla="*/ 63989 w 63597"/>
              <a:gd name="connsiteY4" fmla="*/ 3180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989" y="31801"/>
                </a:moveTo>
                <a:cubicBezTo>
                  <a:pt x="63989" y="49363"/>
                  <a:pt x="49752" y="63599"/>
                  <a:pt x="32190" y="63599"/>
                </a:cubicBezTo>
                <a:cubicBezTo>
                  <a:pt x="14628" y="63599"/>
                  <a:pt x="391" y="49363"/>
                  <a:pt x="391" y="31801"/>
                </a:cubicBezTo>
                <a:cubicBezTo>
                  <a:pt x="391" y="14239"/>
                  <a:pt x="14628" y="2"/>
                  <a:pt x="32190" y="2"/>
                </a:cubicBezTo>
                <a:cubicBezTo>
                  <a:pt x="49752" y="2"/>
                  <a:pt x="63989" y="14239"/>
                  <a:pt x="63989" y="3180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53" name="Freeform: Shape 252">
            <a:extLst>
              <a:ext uri="{FF2B5EF4-FFF2-40B4-BE49-F238E27FC236}">
                <a16:creationId xmlns:a16="http://schemas.microsoft.com/office/drawing/2014/main" id="{DDFB225E-3398-8C74-17F6-49340E282194}"/>
              </a:ext>
            </a:extLst>
          </p:cNvPr>
          <p:cNvSpPr/>
          <p:nvPr/>
        </p:nvSpPr>
        <p:spPr>
          <a:xfrm>
            <a:off x="7269245" y="1013797"/>
            <a:ext cx="73249" cy="57291"/>
          </a:xfrm>
          <a:custGeom>
            <a:avLst/>
            <a:gdLst>
              <a:gd name="connsiteX0" fmla="*/ 64030 w 63597"/>
              <a:gd name="connsiteY0" fmla="*/ 31801 h 63597"/>
              <a:gd name="connsiteX1" fmla="*/ 32232 w 63597"/>
              <a:gd name="connsiteY1" fmla="*/ 63599 h 63597"/>
              <a:gd name="connsiteX2" fmla="*/ 433 w 63597"/>
              <a:gd name="connsiteY2" fmla="*/ 31801 h 63597"/>
              <a:gd name="connsiteX3" fmla="*/ 32232 w 63597"/>
              <a:gd name="connsiteY3" fmla="*/ 2 h 63597"/>
              <a:gd name="connsiteX4" fmla="*/ 64030 w 63597"/>
              <a:gd name="connsiteY4" fmla="*/ 3180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4030" y="31801"/>
                </a:moveTo>
                <a:cubicBezTo>
                  <a:pt x="64030" y="49363"/>
                  <a:pt x="49794" y="63599"/>
                  <a:pt x="32232" y="63599"/>
                </a:cubicBezTo>
                <a:cubicBezTo>
                  <a:pt x="14670" y="63599"/>
                  <a:pt x="433" y="49363"/>
                  <a:pt x="433" y="31801"/>
                </a:cubicBezTo>
                <a:cubicBezTo>
                  <a:pt x="433" y="14239"/>
                  <a:pt x="14670" y="2"/>
                  <a:pt x="32232" y="2"/>
                </a:cubicBezTo>
                <a:cubicBezTo>
                  <a:pt x="49794" y="2"/>
                  <a:pt x="64030" y="14239"/>
                  <a:pt x="64030" y="3180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54" name="Freeform: Shape 253">
            <a:extLst>
              <a:ext uri="{FF2B5EF4-FFF2-40B4-BE49-F238E27FC236}">
                <a16:creationId xmlns:a16="http://schemas.microsoft.com/office/drawing/2014/main" id="{F4D14DA5-074D-FD7A-A92A-0750D559A05D}"/>
              </a:ext>
            </a:extLst>
          </p:cNvPr>
          <p:cNvSpPr/>
          <p:nvPr/>
        </p:nvSpPr>
        <p:spPr>
          <a:xfrm>
            <a:off x="6298964" y="1410253"/>
            <a:ext cx="73249" cy="57291"/>
          </a:xfrm>
          <a:custGeom>
            <a:avLst/>
            <a:gdLst>
              <a:gd name="connsiteX0" fmla="*/ 63964 w 63597"/>
              <a:gd name="connsiteY0" fmla="*/ 31835 h 63597"/>
              <a:gd name="connsiteX1" fmla="*/ 32165 w 63597"/>
              <a:gd name="connsiteY1" fmla="*/ 63634 h 63597"/>
              <a:gd name="connsiteX2" fmla="*/ 366 w 63597"/>
              <a:gd name="connsiteY2" fmla="*/ 31835 h 63597"/>
              <a:gd name="connsiteX3" fmla="*/ 32165 w 63597"/>
              <a:gd name="connsiteY3" fmla="*/ 36 h 63597"/>
              <a:gd name="connsiteX4" fmla="*/ 63964 w 63597"/>
              <a:gd name="connsiteY4" fmla="*/ 3183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964" y="31835"/>
                </a:moveTo>
                <a:cubicBezTo>
                  <a:pt x="63964" y="49397"/>
                  <a:pt x="49727" y="63634"/>
                  <a:pt x="32165" y="63634"/>
                </a:cubicBezTo>
                <a:cubicBezTo>
                  <a:pt x="14603" y="63634"/>
                  <a:pt x="366" y="49397"/>
                  <a:pt x="366" y="31835"/>
                </a:cubicBezTo>
                <a:cubicBezTo>
                  <a:pt x="366" y="14273"/>
                  <a:pt x="14603" y="36"/>
                  <a:pt x="32165" y="36"/>
                </a:cubicBezTo>
                <a:cubicBezTo>
                  <a:pt x="49727" y="36"/>
                  <a:pt x="63964" y="14273"/>
                  <a:pt x="63964" y="3183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55" name="Freeform: Shape 254">
            <a:extLst>
              <a:ext uri="{FF2B5EF4-FFF2-40B4-BE49-F238E27FC236}">
                <a16:creationId xmlns:a16="http://schemas.microsoft.com/office/drawing/2014/main" id="{10B4E86B-B683-AF47-0ECB-39CBDA412ED0}"/>
              </a:ext>
            </a:extLst>
          </p:cNvPr>
          <p:cNvSpPr/>
          <p:nvPr/>
        </p:nvSpPr>
        <p:spPr>
          <a:xfrm>
            <a:off x="5672374" y="1410253"/>
            <a:ext cx="73249" cy="57291"/>
          </a:xfrm>
          <a:custGeom>
            <a:avLst/>
            <a:gdLst>
              <a:gd name="connsiteX0" fmla="*/ 63921 w 63597"/>
              <a:gd name="connsiteY0" fmla="*/ 31835 h 63597"/>
              <a:gd name="connsiteX1" fmla="*/ 32123 w 63597"/>
              <a:gd name="connsiteY1" fmla="*/ 63634 h 63597"/>
              <a:gd name="connsiteX2" fmla="*/ 324 w 63597"/>
              <a:gd name="connsiteY2" fmla="*/ 31835 h 63597"/>
              <a:gd name="connsiteX3" fmla="*/ 32123 w 63597"/>
              <a:gd name="connsiteY3" fmla="*/ 36 h 63597"/>
              <a:gd name="connsiteX4" fmla="*/ 63921 w 63597"/>
              <a:gd name="connsiteY4" fmla="*/ 3183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921" y="31835"/>
                </a:moveTo>
                <a:cubicBezTo>
                  <a:pt x="63921" y="49397"/>
                  <a:pt x="49685" y="63634"/>
                  <a:pt x="32123" y="63634"/>
                </a:cubicBezTo>
                <a:cubicBezTo>
                  <a:pt x="14561" y="63634"/>
                  <a:pt x="324" y="49397"/>
                  <a:pt x="324" y="31835"/>
                </a:cubicBezTo>
                <a:cubicBezTo>
                  <a:pt x="324" y="14273"/>
                  <a:pt x="14561" y="36"/>
                  <a:pt x="32123" y="36"/>
                </a:cubicBezTo>
                <a:cubicBezTo>
                  <a:pt x="49685" y="36"/>
                  <a:pt x="63921" y="14273"/>
                  <a:pt x="63921" y="3183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56" name="Freeform: Shape 255">
            <a:extLst>
              <a:ext uri="{FF2B5EF4-FFF2-40B4-BE49-F238E27FC236}">
                <a16:creationId xmlns:a16="http://schemas.microsoft.com/office/drawing/2014/main" id="{437EE4D4-03E1-F3CE-21F5-180BE87978C8}"/>
              </a:ext>
            </a:extLst>
          </p:cNvPr>
          <p:cNvSpPr/>
          <p:nvPr/>
        </p:nvSpPr>
        <p:spPr>
          <a:xfrm>
            <a:off x="5027473" y="1410253"/>
            <a:ext cx="73249" cy="57291"/>
          </a:xfrm>
          <a:custGeom>
            <a:avLst/>
            <a:gdLst>
              <a:gd name="connsiteX0" fmla="*/ 63877 w 63597"/>
              <a:gd name="connsiteY0" fmla="*/ 31835 h 63597"/>
              <a:gd name="connsiteX1" fmla="*/ 32079 w 63597"/>
              <a:gd name="connsiteY1" fmla="*/ 63634 h 63597"/>
              <a:gd name="connsiteX2" fmla="*/ 280 w 63597"/>
              <a:gd name="connsiteY2" fmla="*/ 31835 h 63597"/>
              <a:gd name="connsiteX3" fmla="*/ 32079 w 63597"/>
              <a:gd name="connsiteY3" fmla="*/ 36 h 63597"/>
              <a:gd name="connsiteX4" fmla="*/ 63877 w 63597"/>
              <a:gd name="connsiteY4" fmla="*/ 3183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877" y="31835"/>
                </a:moveTo>
                <a:cubicBezTo>
                  <a:pt x="63877" y="49397"/>
                  <a:pt x="49641" y="63634"/>
                  <a:pt x="32079" y="63634"/>
                </a:cubicBezTo>
                <a:cubicBezTo>
                  <a:pt x="14517" y="63634"/>
                  <a:pt x="280" y="49397"/>
                  <a:pt x="280" y="31835"/>
                </a:cubicBezTo>
                <a:cubicBezTo>
                  <a:pt x="280" y="14273"/>
                  <a:pt x="14517" y="36"/>
                  <a:pt x="32079" y="36"/>
                </a:cubicBezTo>
                <a:cubicBezTo>
                  <a:pt x="49641" y="36"/>
                  <a:pt x="63877" y="14273"/>
                  <a:pt x="63877" y="3183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57" name="Freeform: Shape 256">
            <a:extLst>
              <a:ext uri="{FF2B5EF4-FFF2-40B4-BE49-F238E27FC236}">
                <a16:creationId xmlns:a16="http://schemas.microsoft.com/office/drawing/2014/main" id="{ACAC1C96-1313-29B6-31A7-42E7CBB2D65F}"/>
              </a:ext>
            </a:extLst>
          </p:cNvPr>
          <p:cNvSpPr/>
          <p:nvPr/>
        </p:nvSpPr>
        <p:spPr>
          <a:xfrm>
            <a:off x="4630746" y="1410253"/>
            <a:ext cx="73249" cy="57291"/>
          </a:xfrm>
          <a:custGeom>
            <a:avLst/>
            <a:gdLst>
              <a:gd name="connsiteX0" fmla="*/ 63850 w 63597"/>
              <a:gd name="connsiteY0" fmla="*/ 31835 h 63597"/>
              <a:gd name="connsiteX1" fmla="*/ 32051 w 63597"/>
              <a:gd name="connsiteY1" fmla="*/ 63634 h 63597"/>
              <a:gd name="connsiteX2" fmla="*/ 253 w 63597"/>
              <a:gd name="connsiteY2" fmla="*/ 31835 h 63597"/>
              <a:gd name="connsiteX3" fmla="*/ 32051 w 63597"/>
              <a:gd name="connsiteY3" fmla="*/ 36 h 63597"/>
              <a:gd name="connsiteX4" fmla="*/ 63850 w 63597"/>
              <a:gd name="connsiteY4" fmla="*/ 3183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850" y="31835"/>
                </a:moveTo>
                <a:cubicBezTo>
                  <a:pt x="63850" y="49397"/>
                  <a:pt x="49613" y="63634"/>
                  <a:pt x="32051" y="63634"/>
                </a:cubicBezTo>
                <a:cubicBezTo>
                  <a:pt x="14489" y="63634"/>
                  <a:pt x="253" y="49397"/>
                  <a:pt x="253" y="31835"/>
                </a:cubicBezTo>
                <a:cubicBezTo>
                  <a:pt x="253" y="14273"/>
                  <a:pt x="14489" y="36"/>
                  <a:pt x="32051" y="36"/>
                </a:cubicBezTo>
                <a:cubicBezTo>
                  <a:pt x="49613" y="36"/>
                  <a:pt x="63850" y="14273"/>
                  <a:pt x="63850" y="3183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58" name="Freeform: Shape 257">
            <a:extLst>
              <a:ext uri="{FF2B5EF4-FFF2-40B4-BE49-F238E27FC236}">
                <a16:creationId xmlns:a16="http://schemas.microsoft.com/office/drawing/2014/main" id="{A340D447-F053-1BC8-C233-30A064FBD9AE}"/>
              </a:ext>
            </a:extLst>
          </p:cNvPr>
          <p:cNvSpPr/>
          <p:nvPr/>
        </p:nvSpPr>
        <p:spPr>
          <a:xfrm>
            <a:off x="3984234" y="1410253"/>
            <a:ext cx="73249" cy="57291"/>
          </a:xfrm>
          <a:custGeom>
            <a:avLst/>
            <a:gdLst>
              <a:gd name="connsiteX0" fmla="*/ 63806 w 63597"/>
              <a:gd name="connsiteY0" fmla="*/ 31835 h 63597"/>
              <a:gd name="connsiteX1" fmla="*/ 32007 w 63597"/>
              <a:gd name="connsiteY1" fmla="*/ 63634 h 63597"/>
              <a:gd name="connsiteX2" fmla="*/ 208 w 63597"/>
              <a:gd name="connsiteY2" fmla="*/ 31835 h 63597"/>
              <a:gd name="connsiteX3" fmla="*/ 32007 w 63597"/>
              <a:gd name="connsiteY3" fmla="*/ 36 h 63597"/>
              <a:gd name="connsiteX4" fmla="*/ 63806 w 63597"/>
              <a:gd name="connsiteY4" fmla="*/ 3183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806" y="31835"/>
                </a:moveTo>
                <a:cubicBezTo>
                  <a:pt x="63806" y="49397"/>
                  <a:pt x="49569" y="63634"/>
                  <a:pt x="32007" y="63634"/>
                </a:cubicBezTo>
                <a:cubicBezTo>
                  <a:pt x="14445" y="63634"/>
                  <a:pt x="208" y="49397"/>
                  <a:pt x="208" y="31835"/>
                </a:cubicBezTo>
                <a:cubicBezTo>
                  <a:pt x="208" y="14273"/>
                  <a:pt x="14445" y="36"/>
                  <a:pt x="32007" y="36"/>
                </a:cubicBezTo>
                <a:cubicBezTo>
                  <a:pt x="49569" y="36"/>
                  <a:pt x="63806" y="14273"/>
                  <a:pt x="63806" y="3183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59" name="Freeform: Shape 258">
            <a:extLst>
              <a:ext uri="{FF2B5EF4-FFF2-40B4-BE49-F238E27FC236}">
                <a16:creationId xmlns:a16="http://schemas.microsoft.com/office/drawing/2014/main" id="{803AC3E5-AAC6-0EDB-9BA9-02875664B7CF}"/>
              </a:ext>
            </a:extLst>
          </p:cNvPr>
          <p:cNvSpPr/>
          <p:nvPr/>
        </p:nvSpPr>
        <p:spPr>
          <a:xfrm>
            <a:off x="3357644" y="1410253"/>
            <a:ext cx="73249" cy="57291"/>
          </a:xfrm>
          <a:custGeom>
            <a:avLst/>
            <a:gdLst>
              <a:gd name="connsiteX0" fmla="*/ 63763 w 63597"/>
              <a:gd name="connsiteY0" fmla="*/ 31835 h 63597"/>
              <a:gd name="connsiteX1" fmla="*/ 31965 w 63597"/>
              <a:gd name="connsiteY1" fmla="*/ 63634 h 63597"/>
              <a:gd name="connsiteX2" fmla="*/ 166 w 63597"/>
              <a:gd name="connsiteY2" fmla="*/ 31835 h 63597"/>
              <a:gd name="connsiteX3" fmla="*/ 31965 w 63597"/>
              <a:gd name="connsiteY3" fmla="*/ 36 h 63597"/>
              <a:gd name="connsiteX4" fmla="*/ 63763 w 63597"/>
              <a:gd name="connsiteY4" fmla="*/ 3183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63" y="31835"/>
                </a:moveTo>
                <a:cubicBezTo>
                  <a:pt x="63763" y="49397"/>
                  <a:pt x="49527" y="63634"/>
                  <a:pt x="31965" y="63634"/>
                </a:cubicBezTo>
                <a:cubicBezTo>
                  <a:pt x="14403" y="63634"/>
                  <a:pt x="166" y="49397"/>
                  <a:pt x="166" y="31835"/>
                </a:cubicBezTo>
                <a:cubicBezTo>
                  <a:pt x="166" y="14273"/>
                  <a:pt x="14403" y="36"/>
                  <a:pt x="31965" y="36"/>
                </a:cubicBezTo>
                <a:cubicBezTo>
                  <a:pt x="49527" y="36"/>
                  <a:pt x="63763" y="14273"/>
                  <a:pt x="63763" y="3183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60" name="Freeform: Shape 259">
            <a:extLst>
              <a:ext uri="{FF2B5EF4-FFF2-40B4-BE49-F238E27FC236}">
                <a16:creationId xmlns:a16="http://schemas.microsoft.com/office/drawing/2014/main" id="{5D2D84AF-E235-2A94-3F29-03FC501EAB52}"/>
              </a:ext>
            </a:extLst>
          </p:cNvPr>
          <p:cNvSpPr/>
          <p:nvPr/>
        </p:nvSpPr>
        <p:spPr>
          <a:xfrm>
            <a:off x="2726516" y="1410253"/>
            <a:ext cx="73249" cy="57291"/>
          </a:xfrm>
          <a:custGeom>
            <a:avLst/>
            <a:gdLst>
              <a:gd name="connsiteX0" fmla="*/ 63720 w 63597"/>
              <a:gd name="connsiteY0" fmla="*/ 31835 h 63597"/>
              <a:gd name="connsiteX1" fmla="*/ 31921 w 63597"/>
              <a:gd name="connsiteY1" fmla="*/ 63634 h 63597"/>
              <a:gd name="connsiteX2" fmla="*/ 123 w 63597"/>
              <a:gd name="connsiteY2" fmla="*/ 31835 h 63597"/>
              <a:gd name="connsiteX3" fmla="*/ 31921 w 63597"/>
              <a:gd name="connsiteY3" fmla="*/ 36 h 63597"/>
              <a:gd name="connsiteX4" fmla="*/ 63720 w 63597"/>
              <a:gd name="connsiteY4" fmla="*/ 3183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20" y="31835"/>
                </a:moveTo>
                <a:cubicBezTo>
                  <a:pt x="63720" y="49397"/>
                  <a:pt x="49483" y="63634"/>
                  <a:pt x="31921" y="63634"/>
                </a:cubicBezTo>
                <a:cubicBezTo>
                  <a:pt x="14359" y="63634"/>
                  <a:pt x="123" y="49397"/>
                  <a:pt x="123" y="31835"/>
                </a:cubicBezTo>
                <a:cubicBezTo>
                  <a:pt x="123" y="14273"/>
                  <a:pt x="14359" y="36"/>
                  <a:pt x="31921" y="36"/>
                </a:cubicBezTo>
                <a:cubicBezTo>
                  <a:pt x="49483" y="36"/>
                  <a:pt x="63720" y="14273"/>
                  <a:pt x="63720" y="3183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61" name="Freeform: Shape 260">
            <a:extLst>
              <a:ext uri="{FF2B5EF4-FFF2-40B4-BE49-F238E27FC236}">
                <a16:creationId xmlns:a16="http://schemas.microsoft.com/office/drawing/2014/main" id="{7B8995DA-B53A-D3B7-3F61-D6B71172CE08}"/>
              </a:ext>
            </a:extLst>
          </p:cNvPr>
          <p:cNvSpPr/>
          <p:nvPr/>
        </p:nvSpPr>
        <p:spPr>
          <a:xfrm>
            <a:off x="2101537" y="1410253"/>
            <a:ext cx="73249" cy="57291"/>
          </a:xfrm>
          <a:custGeom>
            <a:avLst/>
            <a:gdLst>
              <a:gd name="connsiteX0" fmla="*/ 63678 w 63597"/>
              <a:gd name="connsiteY0" fmla="*/ 31835 h 63597"/>
              <a:gd name="connsiteX1" fmla="*/ 31879 w 63597"/>
              <a:gd name="connsiteY1" fmla="*/ 63634 h 63597"/>
              <a:gd name="connsiteX2" fmla="*/ 80 w 63597"/>
              <a:gd name="connsiteY2" fmla="*/ 31835 h 63597"/>
              <a:gd name="connsiteX3" fmla="*/ 31879 w 63597"/>
              <a:gd name="connsiteY3" fmla="*/ 36 h 63597"/>
              <a:gd name="connsiteX4" fmla="*/ 63678 w 63597"/>
              <a:gd name="connsiteY4" fmla="*/ 3183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78" y="31835"/>
                </a:moveTo>
                <a:cubicBezTo>
                  <a:pt x="63678" y="49397"/>
                  <a:pt x="49441" y="63634"/>
                  <a:pt x="31879" y="63634"/>
                </a:cubicBezTo>
                <a:cubicBezTo>
                  <a:pt x="14317" y="63634"/>
                  <a:pt x="80" y="49397"/>
                  <a:pt x="80" y="31835"/>
                </a:cubicBezTo>
                <a:cubicBezTo>
                  <a:pt x="80" y="14273"/>
                  <a:pt x="14317" y="36"/>
                  <a:pt x="31879" y="36"/>
                </a:cubicBezTo>
                <a:cubicBezTo>
                  <a:pt x="49441" y="36"/>
                  <a:pt x="63678" y="14273"/>
                  <a:pt x="63678" y="3183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62" name="Freeform: Shape 261">
            <a:extLst>
              <a:ext uri="{FF2B5EF4-FFF2-40B4-BE49-F238E27FC236}">
                <a16:creationId xmlns:a16="http://schemas.microsoft.com/office/drawing/2014/main" id="{F3686FB5-A6C7-298B-07CE-848EAFA6138D}"/>
              </a:ext>
            </a:extLst>
          </p:cNvPr>
          <p:cNvSpPr/>
          <p:nvPr/>
        </p:nvSpPr>
        <p:spPr>
          <a:xfrm>
            <a:off x="1501173" y="1410253"/>
            <a:ext cx="73249" cy="57291"/>
          </a:xfrm>
          <a:custGeom>
            <a:avLst/>
            <a:gdLst>
              <a:gd name="connsiteX0" fmla="*/ 63637 w 63597"/>
              <a:gd name="connsiteY0" fmla="*/ 31835 h 63597"/>
              <a:gd name="connsiteX1" fmla="*/ 31838 w 63597"/>
              <a:gd name="connsiteY1" fmla="*/ 63634 h 63597"/>
              <a:gd name="connsiteX2" fmla="*/ 39 w 63597"/>
              <a:gd name="connsiteY2" fmla="*/ 31835 h 63597"/>
              <a:gd name="connsiteX3" fmla="*/ 31838 w 63597"/>
              <a:gd name="connsiteY3" fmla="*/ 36 h 63597"/>
              <a:gd name="connsiteX4" fmla="*/ 63637 w 63597"/>
              <a:gd name="connsiteY4" fmla="*/ 3183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7" y="31835"/>
                </a:moveTo>
                <a:cubicBezTo>
                  <a:pt x="63637" y="49397"/>
                  <a:pt x="49400" y="63634"/>
                  <a:pt x="31838" y="63634"/>
                </a:cubicBezTo>
                <a:cubicBezTo>
                  <a:pt x="14276" y="63634"/>
                  <a:pt x="39" y="49397"/>
                  <a:pt x="39" y="31835"/>
                </a:cubicBezTo>
                <a:cubicBezTo>
                  <a:pt x="39" y="14273"/>
                  <a:pt x="14276" y="36"/>
                  <a:pt x="31838" y="36"/>
                </a:cubicBezTo>
                <a:cubicBezTo>
                  <a:pt x="49400" y="36"/>
                  <a:pt x="63637" y="14273"/>
                  <a:pt x="63637" y="3183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63" name="Freeform: Shape 262">
            <a:extLst>
              <a:ext uri="{FF2B5EF4-FFF2-40B4-BE49-F238E27FC236}">
                <a16:creationId xmlns:a16="http://schemas.microsoft.com/office/drawing/2014/main" id="{2206EFB2-18B7-E45C-A725-A7FE3EE5479B}"/>
              </a:ext>
            </a:extLst>
          </p:cNvPr>
          <p:cNvSpPr/>
          <p:nvPr/>
        </p:nvSpPr>
        <p:spPr>
          <a:xfrm>
            <a:off x="1429826" y="1608596"/>
            <a:ext cx="73249" cy="57291"/>
          </a:xfrm>
          <a:custGeom>
            <a:avLst/>
            <a:gdLst>
              <a:gd name="connsiteX0" fmla="*/ 63632 w 63597"/>
              <a:gd name="connsiteY0" fmla="*/ 31852 h 63597"/>
              <a:gd name="connsiteX1" fmla="*/ 31833 w 63597"/>
              <a:gd name="connsiteY1" fmla="*/ 63651 h 63597"/>
              <a:gd name="connsiteX2" fmla="*/ 34 w 63597"/>
              <a:gd name="connsiteY2" fmla="*/ 31852 h 63597"/>
              <a:gd name="connsiteX3" fmla="*/ 31833 w 63597"/>
              <a:gd name="connsiteY3" fmla="*/ 54 h 63597"/>
              <a:gd name="connsiteX4" fmla="*/ 63632 w 63597"/>
              <a:gd name="connsiteY4" fmla="*/ 3185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2" y="31852"/>
                </a:moveTo>
                <a:cubicBezTo>
                  <a:pt x="63632" y="49414"/>
                  <a:pt x="49395" y="63651"/>
                  <a:pt x="31833" y="63651"/>
                </a:cubicBezTo>
                <a:cubicBezTo>
                  <a:pt x="14271" y="63651"/>
                  <a:pt x="34" y="49414"/>
                  <a:pt x="34" y="31852"/>
                </a:cubicBezTo>
                <a:cubicBezTo>
                  <a:pt x="34" y="14290"/>
                  <a:pt x="14271" y="54"/>
                  <a:pt x="31833" y="54"/>
                </a:cubicBezTo>
                <a:cubicBezTo>
                  <a:pt x="49395" y="54"/>
                  <a:pt x="63632" y="14290"/>
                  <a:pt x="63632" y="3185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64" name="Freeform: Shape 263">
            <a:extLst>
              <a:ext uri="{FF2B5EF4-FFF2-40B4-BE49-F238E27FC236}">
                <a16:creationId xmlns:a16="http://schemas.microsoft.com/office/drawing/2014/main" id="{6825EBAC-C159-4A8D-3A28-ACD99B915AD1}"/>
              </a:ext>
            </a:extLst>
          </p:cNvPr>
          <p:cNvSpPr/>
          <p:nvPr/>
        </p:nvSpPr>
        <p:spPr>
          <a:xfrm>
            <a:off x="2050994" y="1608596"/>
            <a:ext cx="73249" cy="57291"/>
          </a:xfrm>
          <a:custGeom>
            <a:avLst/>
            <a:gdLst>
              <a:gd name="connsiteX0" fmla="*/ 63674 w 63597"/>
              <a:gd name="connsiteY0" fmla="*/ 31852 h 63597"/>
              <a:gd name="connsiteX1" fmla="*/ 31875 w 63597"/>
              <a:gd name="connsiteY1" fmla="*/ 63651 h 63597"/>
              <a:gd name="connsiteX2" fmla="*/ 77 w 63597"/>
              <a:gd name="connsiteY2" fmla="*/ 31852 h 63597"/>
              <a:gd name="connsiteX3" fmla="*/ 31875 w 63597"/>
              <a:gd name="connsiteY3" fmla="*/ 54 h 63597"/>
              <a:gd name="connsiteX4" fmla="*/ 63674 w 63597"/>
              <a:gd name="connsiteY4" fmla="*/ 3185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74" y="31852"/>
                </a:moveTo>
                <a:cubicBezTo>
                  <a:pt x="63674" y="49414"/>
                  <a:pt x="49437" y="63651"/>
                  <a:pt x="31875" y="63651"/>
                </a:cubicBezTo>
                <a:cubicBezTo>
                  <a:pt x="14313" y="63651"/>
                  <a:pt x="77" y="49414"/>
                  <a:pt x="77" y="31852"/>
                </a:cubicBezTo>
                <a:cubicBezTo>
                  <a:pt x="77" y="14290"/>
                  <a:pt x="14313" y="54"/>
                  <a:pt x="31875" y="54"/>
                </a:cubicBezTo>
                <a:cubicBezTo>
                  <a:pt x="49437" y="54"/>
                  <a:pt x="63674" y="14290"/>
                  <a:pt x="63674" y="3185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65" name="Freeform: Shape 264">
            <a:extLst>
              <a:ext uri="{FF2B5EF4-FFF2-40B4-BE49-F238E27FC236}">
                <a16:creationId xmlns:a16="http://schemas.microsoft.com/office/drawing/2014/main" id="{B048301E-0A94-4F42-9728-5B7B8C3E1D5F}"/>
              </a:ext>
            </a:extLst>
          </p:cNvPr>
          <p:cNvSpPr/>
          <p:nvPr/>
        </p:nvSpPr>
        <p:spPr>
          <a:xfrm>
            <a:off x="2575032" y="1608596"/>
            <a:ext cx="73249" cy="57291"/>
          </a:xfrm>
          <a:custGeom>
            <a:avLst/>
            <a:gdLst>
              <a:gd name="connsiteX0" fmla="*/ 63710 w 63597"/>
              <a:gd name="connsiteY0" fmla="*/ 31852 h 63597"/>
              <a:gd name="connsiteX1" fmla="*/ 31911 w 63597"/>
              <a:gd name="connsiteY1" fmla="*/ 63651 h 63597"/>
              <a:gd name="connsiteX2" fmla="*/ 112 w 63597"/>
              <a:gd name="connsiteY2" fmla="*/ 31852 h 63597"/>
              <a:gd name="connsiteX3" fmla="*/ 31911 w 63597"/>
              <a:gd name="connsiteY3" fmla="*/ 54 h 63597"/>
              <a:gd name="connsiteX4" fmla="*/ 63710 w 63597"/>
              <a:gd name="connsiteY4" fmla="*/ 3185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10" y="31852"/>
                </a:moveTo>
                <a:cubicBezTo>
                  <a:pt x="63710" y="49414"/>
                  <a:pt x="49473" y="63651"/>
                  <a:pt x="31911" y="63651"/>
                </a:cubicBezTo>
                <a:cubicBezTo>
                  <a:pt x="14349" y="63651"/>
                  <a:pt x="112" y="49414"/>
                  <a:pt x="112" y="31852"/>
                </a:cubicBezTo>
                <a:cubicBezTo>
                  <a:pt x="112" y="14290"/>
                  <a:pt x="14349" y="54"/>
                  <a:pt x="31911" y="54"/>
                </a:cubicBezTo>
                <a:cubicBezTo>
                  <a:pt x="49473" y="54"/>
                  <a:pt x="63710" y="14290"/>
                  <a:pt x="63710" y="3185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66" name="Freeform: Shape 265">
            <a:extLst>
              <a:ext uri="{FF2B5EF4-FFF2-40B4-BE49-F238E27FC236}">
                <a16:creationId xmlns:a16="http://schemas.microsoft.com/office/drawing/2014/main" id="{397F1457-1000-93E7-755A-94E0744B7BC7}"/>
              </a:ext>
            </a:extLst>
          </p:cNvPr>
          <p:cNvSpPr/>
          <p:nvPr/>
        </p:nvSpPr>
        <p:spPr>
          <a:xfrm>
            <a:off x="3204550" y="1608596"/>
            <a:ext cx="73249" cy="57291"/>
          </a:xfrm>
          <a:custGeom>
            <a:avLst/>
            <a:gdLst>
              <a:gd name="connsiteX0" fmla="*/ 63753 w 63597"/>
              <a:gd name="connsiteY0" fmla="*/ 31852 h 63597"/>
              <a:gd name="connsiteX1" fmla="*/ 31954 w 63597"/>
              <a:gd name="connsiteY1" fmla="*/ 63651 h 63597"/>
              <a:gd name="connsiteX2" fmla="*/ 155 w 63597"/>
              <a:gd name="connsiteY2" fmla="*/ 31852 h 63597"/>
              <a:gd name="connsiteX3" fmla="*/ 31954 w 63597"/>
              <a:gd name="connsiteY3" fmla="*/ 54 h 63597"/>
              <a:gd name="connsiteX4" fmla="*/ 63753 w 63597"/>
              <a:gd name="connsiteY4" fmla="*/ 3185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53" y="31852"/>
                </a:moveTo>
                <a:cubicBezTo>
                  <a:pt x="63753" y="49414"/>
                  <a:pt x="49516" y="63651"/>
                  <a:pt x="31954" y="63651"/>
                </a:cubicBezTo>
                <a:cubicBezTo>
                  <a:pt x="14392" y="63651"/>
                  <a:pt x="155" y="49414"/>
                  <a:pt x="155" y="31852"/>
                </a:cubicBezTo>
                <a:cubicBezTo>
                  <a:pt x="155" y="14290"/>
                  <a:pt x="14392" y="54"/>
                  <a:pt x="31954" y="54"/>
                </a:cubicBezTo>
                <a:cubicBezTo>
                  <a:pt x="49516" y="54"/>
                  <a:pt x="63753" y="14290"/>
                  <a:pt x="63753" y="3185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67" name="Freeform: Shape 266">
            <a:extLst>
              <a:ext uri="{FF2B5EF4-FFF2-40B4-BE49-F238E27FC236}">
                <a16:creationId xmlns:a16="http://schemas.microsoft.com/office/drawing/2014/main" id="{6309E3A5-03C3-A4AE-A140-9E382FA55840}"/>
              </a:ext>
            </a:extLst>
          </p:cNvPr>
          <p:cNvSpPr/>
          <p:nvPr/>
        </p:nvSpPr>
        <p:spPr>
          <a:xfrm>
            <a:off x="3321018" y="1806823"/>
            <a:ext cx="73249" cy="57291"/>
          </a:xfrm>
          <a:custGeom>
            <a:avLst/>
            <a:gdLst>
              <a:gd name="connsiteX0" fmla="*/ 63761 w 63597"/>
              <a:gd name="connsiteY0" fmla="*/ 31870 h 63597"/>
              <a:gd name="connsiteX1" fmla="*/ 31962 w 63597"/>
              <a:gd name="connsiteY1" fmla="*/ 63669 h 63597"/>
              <a:gd name="connsiteX2" fmla="*/ 163 w 63597"/>
              <a:gd name="connsiteY2" fmla="*/ 31870 h 63597"/>
              <a:gd name="connsiteX3" fmla="*/ 31962 w 63597"/>
              <a:gd name="connsiteY3" fmla="*/ 71 h 63597"/>
              <a:gd name="connsiteX4" fmla="*/ 63761 w 63597"/>
              <a:gd name="connsiteY4" fmla="*/ 31870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61" y="31870"/>
                </a:moveTo>
                <a:cubicBezTo>
                  <a:pt x="63761" y="49432"/>
                  <a:pt x="49524" y="63669"/>
                  <a:pt x="31962" y="63669"/>
                </a:cubicBezTo>
                <a:cubicBezTo>
                  <a:pt x="14400" y="63669"/>
                  <a:pt x="163" y="49432"/>
                  <a:pt x="163" y="31870"/>
                </a:cubicBezTo>
                <a:cubicBezTo>
                  <a:pt x="163" y="14308"/>
                  <a:pt x="14400" y="71"/>
                  <a:pt x="31962" y="71"/>
                </a:cubicBezTo>
                <a:cubicBezTo>
                  <a:pt x="49524" y="71"/>
                  <a:pt x="63761" y="14308"/>
                  <a:pt x="63761" y="31870"/>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68" name="Freeform: Shape 267">
            <a:extLst>
              <a:ext uri="{FF2B5EF4-FFF2-40B4-BE49-F238E27FC236}">
                <a16:creationId xmlns:a16="http://schemas.microsoft.com/office/drawing/2014/main" id="{CE86F215-BA01-6192-0643-2B50C31CC3F9}"/>
              </a:ext>
            </a:extLst>
          </p:cNvPr>
          <p:cNvSpPr/>
          <p:nvPr/>
        </p:nvSpPr>
        <p:spPr>
          <a:xfrm>
            <a:off x="3382257" y="2005052"/>
            <a:ext cx="73249" cy="57291"/>
          </a:xfrm>
          <a:custGeom>
            <a:avLst/>
            <a:gdLst>
              <a:gd name="connsiteX0" fmla="*/ 63765 w 63597"/>
              <a:gd name="connsiteY0" fmla="*/ 31887 h 63597"/>
              <a:gd name="connsiteX1" fmla="*/ 31966 w 63597"/>
              <a:gd name="connsiteY1" fmla="*/ 63686 h 63597"/>
              <a:gd name="connsiteX2" fmla="*/ 167 w 63597"/>
              <a:gd name="connsiteY2" fmla="*/ 31887 h 63597"/>
              <a:gd name="connsiteX3" fmla="*/ 31966 w 63597"/>
              <a:gd name="connsiteY3" fmla="*/ 88 h 63597"/>
              <a:gd name="connsiteX4" fmla="*/ 63765 w 63597"/>
              <a:gd name="connsiteY4" fmla="*/ 31887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65" y="31887"/>
                </a:moveTo>
                <a:cubicBezTo>
                  <a:pt x="63765" y="49449"/>
                  <a:pt x="49528" y="63686"/>
                  <a:pt x="31966" y="63686"/>
                </a:cubicBezTo>
                <a:cubicBezTo>
                  <a:pt x="14404" y="63686"/>
                  <a:pt x="167" y="49449"/>
                  <a:pt x="167" y="31887"/>
                </a:cubicBezTo>
                <a:cubicBezTo>
                  <a:pt x="167" y="14325"/>
                  <a:pt x="14404" y="88"/>
                  <a:pt x="31966" y="88"/>
                </a:cubicBezTo>
                <a:cubicBezTo>
                  <a:pt x="49528" y="88"/>
                  <a:pt x="63765" y="14325"/>
                  <a:pt x="63765" y="31887"/>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69" name="Freeform: Shape 268">
            <a:extLst>
              <a:ext uri="{FF2B5EF4-FFF2-40B4-BE49-F238E27FC236}">
                <a16:creationId xmlns:a16="http://schemas.microsoft.com/office/drawing/2014/main" id="{78FED0CC-DA82-E279-77B6-D0113D4D2244}"/>
              </a:ext>
            </a:extLst>
          </p:cNvPr>
          <p:cNvSpPr/>
          <p:nvPr/>
        </p:nvSpPr>
        <p:spPr>
          <a:xfrm>
            <a:off x="2754350" y="2005052"/>
            <a:ext cx="73249" cy="57291"/>
          </a:xfrm>
          <a:custGeom>
            <a:avLst/>
            <a:gdLst>
              <a:gd name="connsiteX0" fmla="*/ 63722 w 63597"/>
              <a:gd name="connsiteY0" fmla="*/ 31887 h 63597"/>
              <a:gd name="connsiteX1" fmla="*/ 31923 w 63597"/>
              <a:gd name="connsiteY1" fmla="*/ 63686 h 63597"/>
              <a:gd name="connsiteX2" fmla="*/ 125 w 63597"/>
              <a:gd name="connsiteY2" fmla="*/ 31887 h 63597"/>
              <a:gd name="connsiteX3" fmla="*/ 31923 w 63597"/>
              <a:gd name="connsiteY3" fmla="*/ 88 h 63597"/>
              <a:gd name="connsiteX4" fmla="*/ 63722 w 63597"/>
              <a:gd name="connsiteY4" fmla="*/ 31887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22" y="31887"/>
                </a:moveTo>
                <a:cubicBezTo>
                  <a:pt x="63722" y="49449"/>
                  <a:pt x="49485" y="63686"/>
                  <a:pt x="31923" y="63686"/>
                </a:cubicBezTo>
                <a:cubicBezTo>
                  <a:pt x="14361" y="63686"/>
                  <a:pt x="125" y="49449"/>
                  <a:pt x="125" y="31887"/>
                </a:cubicBezTo>
                <a:cubicBezTo>
                  <a:pt x="125" y="14325"/>
                  <a:pt x="14361" y="88"/>
                  <a:pt x="31923" y="88"/>
                </a:cubicBezTo>
                <a:cubicBezTo>
                  <a:pt x="49485" y="88"/>
                  <a:pt x="63722" y="14325"/>
                  <a:pt x="63722" y="31887"/>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70" name="Freeform: Shape 269">
            <a:extLst>
              <a:ext uri="{FF2B5EF4-FFF2-40B4-BE49-F238E27FC236}">
                <a16:creationId xmlns:a16="http://schemas.microsoft.com/office/drawing/2014/main" id="{0E53367D-1FA5-2A18-ABBA-C48041EE3BBA}"/>
              </a:ext>
            </a:extLst>
          </p:cNvPr>
          <p:cNvSpPr/>
          <p:nvPr/>
        </p:nvSpPr>
        <p:spPr>
          <a:xfrm>
            <a:off x="2234708" y="2005052"/>
            <a:ext cx="73249" cy="57291"/>
          </a:xfrm>
          <a:custGeom>
            <a:avLst/>
            <a:gdLst>
              <a:gd name="connsiteX0" fmla="*/ 63687 w 63597"/>
              <a:gd name="connsiteY0" fmla="*/ 31887 h 63597"/>
              <a:gd name="connsiteX1" fmla="*/ 31888 w 63597"/>
              <a:gd name="connsiteY1" fmla="*/ 63686 h 63597"/>
              <a:gd name="connsiteX2" fmla="*/ 89 w 63597"/>
              <a:gd name="connsiteY2" fmla="*/ 31887 h 63597"/>
              <a:gd name="connsiteX3" fmla="*/ 31888 w 63597"/>
              <a:gd name="connsiteY3" fmla="*/ 88 h 63597"/>
              <a:gd name="connsiteX4" fmla="*/ 63687 w 63597"/>
              <a:gd name="connsiteY4" fmla="*/ 31887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87" y="31887"/>
                </a:moveTo>
                <a:cubicBezTo>
                  <a:pt x="63687" y="49449"/>
                  <a:pt x="49450" y="63686"/>
                  <a:pt x="31888" y="63686"/>
                </a:cubicBezTo>
                <a:cubicBezTo>
                  <a:pt x="14326" y="63686"/>
                  <a:pt x="89" y="49449"/>
                  <a:pt x="89" y="31887"/>
                </a:cubicBezTo>
                <a:cubicBezTo>
                  <a:pt x="89" y="14325"/>
                  <a:pt x="14326" y="88"/>
                  <a:pt x="31888" y="88"/>
                </a:cubicBezTo>
                <a:cubicBezTo>
                  <a:pt x="49450" y="88"/>
                  <a:pt x="63687" y="14325"/>
                  <a:pt x="63687" y="31887"/>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71" name="Freeform: Shape 270">
            <a:extLst>
              <a:ext uri="{FF2B5EF4-FFF2-40B4-BE49-F238E27FC236}">
                <a16:creationId xmlns:a16="http://schemas.microsoft.com/office/drawing/2014/main" id="{CD489BA5-5DED-BB65-59D5-365B15C08B55}"/>
              </a:ext>
            </a:extLst>
          </p:cNvPr>
          <p:cNvSpPr/>
          <p:nvPr/>
        </p:nvSpPr>
        <p:spPr>
          <a:xfrm>
            <a:off x="1298853" y="2005052"/>
            <a:ext cx="73249" cy="57291"/>
          </a:xfrm>
          <a:custGeom>
            <a:avLst/>
            <a:gdLst>
              <a:gd name="connsiteX0" fmla="*/ 63623 w 63597"/>
              <a:gd name="connsiteY0" fmla="*/ 31887 h 63597"/>
              <a:gd name="connsiteX1" fmla="*/ 31824 w 63597"/>
              <a:gd name="connsiteY1" fmla="*/ 63686 h 63597"/>
              <a:gd name="connsiteX2" fmla="*/ 25 w 63597"/>
              <a:gd name="connsiteY2" fmla="*/ 31887 h 63597"/>
              <a:gd name="connsiteX3" fmla="*/ 31824 w 63597"/>
              <a:gd name="connsiteY3" fmla="*/ 88 h 63597"/>
              <a:gd name="connsiteX4" fmla="*/ 63623 w 63597"/>
              <a:gd name="connsiteY4" fmla="*/ 31887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23" y="31887"/>
                </a:moveTo>
                <a:cubicBezTo>
                  <a:pt x="63623" y="49449"/>
                  <a:pt x="49386" y="63686"/>
                  <a:pt x="31824" y="63686"/>
                </a:cubicBezTo>
                <a:cubicBezTo>
                  <a:pt x="14262" y="63686"/>
                  <a:pt x="25" y="49449"/>
                  <a:pt x="25" y="31887"/>
                </a:cubicBezTo>
                <a:cubicBezTo>
                  <a:pt x="25" y="14325"/>
                  <a:pt x="14262" y="88"/>
                  <a:pt x="31824" y="88"/>
                </a:cubicBezTo>
                <a:cubicBezTo>
                  <a:pt x="49386" y="88"/>
                  <a:pt x="63623" y="14325"/>
                  <a:pt x="63623" y="31887"/>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72" name="Freeform: Shape 271">
            <a:extLst>
              <a:ext uri="{FF2B5EF4-FFF2-40B4-BE49-F238E27FC236}">
                <a16:creationId xmlns:a16="http://schemas.microsoft.com/office/drawing/2014/main" id="{35C833AF-E8B5-FDD0-5323-0264BB3D5B16}"/>
              </a:ext>
            </a:extLst>
          </p:cNvPr>
          <p:cNvSpPr/>
          <p:nvPr/>
        </p:nvSpPr>
        <p:spPr>
          <a:xfrm>
            <a:off x="1534868" y="2203280"/>
            <a:ext cx="73249" cy="57291"/>
          </a:xfrm>
          <a:custGeom>
            <a:avLst/>
            <a:gdLst>
              <a:gd name="connsiteX0" fmla="*/ 63639 w 63597"/>
              <a:gd name="connsiteY0" fmla="*/ 31904 h 63597"/>
              <a:gd name="connsiteX1" fmla="*/ 31840 w 63597"/>
              <a:gd name="connsiteY1" fmla="*/ 63703 h 63597"/>
              <a:gd name="connsiteX2" fmla="*/ 41 w 63597"/>
              <a:gd name="connsiteY2" fmla="*/ 31904 h 63597"/>
              <a:gd name="connsiteX3" fmla="*/ 31840 w 63597"/>
              <a:gd name="connsiteY3" fmla="*/ 106 h 63597"/>
              <a:gd name="connsiteX4" fmla="*/ 63639 w 63597"/>
              <a:gd name="connsiteY4" fmla="*/ 31904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9" y="31904"/>
                </a:moveTo>
                <a:cubicBezTo>
                  <a:pt x="63639" y="49466"/>
                  <a:pt x="49402" y="63703"/>
                  <a:pt x="31840" y="63703"/>
                </a:cubicBezTo>
                <a:cubicBezTo>
                  <a:pt x="14278" y="63703"/>
                  <a:pt x="41" y="49466"/>
                  <a:pt x="41" y="31904"/>
                </a:cubicBezTo>
                <a:cubicBezTo>
                  <a:pt x="41" y="14342"/>
                  <a:pt x="14278" y="106"/>
                  <a:pt x="31840" y="106"/>
                </a:cubicBezTo>
                <a:cubicBezTo>
                  <a:pt x="49402" y="106"/>
                  <a:pt x="63639" y="14342"/>
                  <a:pt x="63639" y="31904"/>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73" name="Freeform: Shape 272">
            <a:extLst>
              <a:ext uri="{FF2B5EF4-FFF2-40B4-BE49-F238E27FC236}">
                <a16:creationId xmlns:a16="http://schemas.microsoft.com/office/drawing/2014/main" id="{297273AF-7FD7-362C-F605-BE7613CC96D0}"/>
              </a:ext>
            </a:extLst>
          </p:cNvPr>
          <p:cNvSpPr/>
          <p:nvPr/>
        </p:nvSpPr>
        <p:spPr>
          <a:xfrm>
            <a:off x="2103002" y="2203280"/>
            <a:ext cx="73249" cy="57291"/>
          </a:xfrm>
          <a:custGeom>
            <a:avLst/>
            <a:gdLst>
              <a:gd name="connsiteX0" fmla="*/ 63678 w 63597"/>
              <a:gd name="connsiteY0" fmla="*/ 31904 h 63597"/>
              <a:gd name="connsiteX1" fmla="*/ 31879 w 63597"/>
              <a:gd name="connsiteY1" fmla="*/ 63703 h 63597"/>
              <a:gd name="connsiteX2" fmla="*/ 80 w 63597"/>
              <a:gd name="connsiteY2" fmla="*/ 31904 h 63597"/>
              <a:gd name="connsiteX3" fmla="*/ 31879 w 63597"/>
              <a:gd name="connsiteY3" fmla="*/ 106 h 63597"/>
              <a:gd name="connsiteX4" fmla="*/ 63678 w 63597"/>
              <a:gd name="connsiteY4" fmla="*/ 31904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78" y="31904"/>
                </a:moveTo>
                <a:cubicBezTo>
                  <a:pt x="63678" y="49466"/>
                  <a:pt x="49441" y="63703"/>
                  <a:pt x="31879" y="63703"/>
                </a:cubicBezTo>
                <a:cubicBezTo>
                  <a:pt x="14317" y="63703"/>
                  <a:pt x="80" y="49466"/>
                  <a:pt x="80" y="31904"/>
                </a:cubicBezTo>
                <a:cubicBezTo>
                  <a:pt x="80" y="14342"/>
                  <a:pt x="14317" y="106"/>
                  <a:pt x="31879" y="106"/>
                </a:cubicBezTo>
                <a:cubicBezTo>
                  <a:pt x="49441" y="106"/>
                  <a:pt x="63678" y="14342"/>
                  <a:pt x="63678" y="31904"/>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74" name="Freeform: Shape 273">
            <a:extLst>
              <a:ext uri="{FF2B5EF4-FFF2-40B4-BE49-F238E27FC236}">
                <a16:creationId xmlns:a16="http://schemas.microsoft.com/office/drawing/2014/main" id="{105B876B-1D6E-695F-836E-D1D93D3EB1F2}"/>
              </a:ext>
            </a:extLst>
          </p:cNvPr>
          <p:cNvSpPr/>
          <p:nvPr/>
        </p:nvSpPr>
        <p:spPr>
          <a:xfrm>
            <a:off x="2749954" y="2203280"/>
            <a:ext cx="73249" cy="57291"/>
          </a:xfrm>
          <a:custGeom>
            <a:avLst/>
            <a:gdLst>
              <a:gd name="connsiteX0" fmla="*/ 63722 w 63597"/>
              <a:gd name="connsiteY0" fmla="*/ 31904 h 63597"/>
              <a:gd name="connsiteX1" fmla="*/ 31923 w 63597"/>
              <a:gd name="connsiteY1" fmla="*/ 63703 h 63597"/>
              <a:gd name="connsiteX2" fmla="*/ 124 w 63597"/>
              <a:gd name="connsiteY2" fmla="*/ 31904 h 63597"/>
              <a:gd name="connsiteX3" fmla="*/ 31923 w 63597"/>
              <a:gd name="connsiteY3" fmla="*/ 106 h 63597"/>
              <a:gd name="connsiteX4" fmla="*/ 63722 w 63597"/>
              <a:gd name="connsiteY4" fmla="*/ 31904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22" y="31904"/>
                </a:moveTo>
                <a:cubicBezTo>
                  <a:pt x="63722" y="49466"/>
                  <a:pt x="49485" y="63703"/>
                  <a:pt x="31923" y="63703"/>
                </a:cubicBezTo>
                <a:cubicBezTo>
                  <a:pt x="14361" y="63703"/>
                  <a:pt x="124" y="49466"/>
                  <a:pt x="124" y="31904"/>
                </a:cubicBezTo>
                <a:cubicBezTo>
                  <a:pt x="124" y="14342"/>
                  <a:pt x="14361" y="106"/>
                  <a:pt x="31923" y="106"/>
                </a:cubicBezTo>
                <a:cubicBezTo>
                  <a:pt x="49485" y="106"/>
                  <a:pt x="63722" y="14342"/>
                  <a:pt x="63722" y="31904"/>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75" name="Freeform: Shape 274">
            <a:extLst>
              <a:ext uri="{FF2B5EF4-FFF2-40B4-BE49-F238E27FC236}">
                <a16:creationId xmlns:a16="http://schemas.microsoft.com/office/drawing/2014/main" id="{75925E46-5DFC-BB17-0A09-BF319BCE060F}"/>
              </a:ext>
            </a:extLst>
          </p:cNvPr>
          <p:cNvSpPr/>
          <p:nvPr/>
        </p:nvSpPr>
        <p:spPr>
          <a:xfrm>
            <a:off x="3327906" y="2203280"/>
            <a:ext cx="73249" cy="57291"/>
          </a:xfrm>
          <a:custGeom>
            <a:avLst/>
            <a:gdLst>
              <a:gd name="connsiteX0" fmla="*/ 63761 w 63597"/>
              <a:gd name="connsiteY0" fmla="*/ 31904 h 63597"/>
              <a:gd name="connsiteX1" fmla="*/ 31963 w 63597"/>
              <a:gd name="connsiteY1" fmla="*/ 63703 h 63597"/>
              <a:gd name="connsiteX2" fmla="*/ 164 w 63597"/>
              <a:gd name="connsiteY2" fmla="*/ 31904 h 63597"/>
              <a:gd name="connsiteX3" fmla="*/ 31963 w 63597"/>
              <a:gd name="connsiteY3" fmla="*/ 106 h 63597"/>
              <a:gd name="connsiteX4" fmla="*/ 63761 w 63597"/>
              <a:gd name="connsiteY4" fmla="*/ 31904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61" y="31904"/>
                </a:moveTo>
                <a:cubicBezTo>
                  <a:pt x="63761" y="49466"/>
                  <a:pt x="49525" y="63703"/>
                  <a:pt x="31963" y="63703"/>
                </a:cubicBezTo>
                <a:cubicBezTo>
                  <a:pt x="14401" y="63703"/>
                  <a:pt x="164" y="49466"/>
                  <a:pt x="164" y="31904"/>
                </a:cubicBezTo>
                <a:cubicBezTo>
                  <a:pt x="164" y="14342"/>
                  <a:pt x="14401" y="106"/>
                  <a:pt x="31963" y="106"/>
                </a:cubicBezTo>
                <a:cubicBezTo>
                  <a:pt x="49525" y="106"/>
                  <a:pt x="63761" y="14342"/>
                  <a:pt x="63761" y="31904"/>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76" name="Freeform: Shape 275">
            <a:extLst>
              <a:ext uri="{FF2B5EF4-FFF2-40B4-BE49-F238E27FC236}">
                <a16:creationId xmlns:a16="http://schemas.microsoft.com/office/drawing/2014/main" id="{B45AC293-54AF-D536-1F7F-E19B4A914E3D}"/>
              </a:ext>
            </a:extLst>
          </p:cNvPr>
          <p:cNvSpPr/>
          <p:nvPr/>
        </p:nvSpPr>
        <p:spPr>
          <a:xfrm>
            <a:off x="3309005" y="2401621"/>
            <a:ext cx="73249" cy="57291"/>
          </a:xfrm>
          <a:custGeom>
            <a:avLst/>
            <a:gdLst>
              <a:gd name="connsiteX0" fmla="*/ 63760 w 63597"/>
              <a:gd name="connsiteY0" fmla="*/ 31922 h 63597"/>
              <a:gd name="connsiteX1" fmla="*/ 31961 w 63597"/>
              <a:gd name="connsiteY1" fmla="*/ 63721 h 63597"/>
              <a:gd name="connsiteX2" fmla="*/ 162 w 63597"/>
              <a:gd name="connsiteY2" fmla="*/ 31922 h 63597"/>
              <a:gd name="connsiteX3" fmla="*/ 31961 w 63597"/>
              <a:gd name="connsiteY3" fmla="*/ 123 h 63597"/>
              <a:gd name="connsiteX4" fmla="*/ 63760 w 63597"/>
              <a:gd name="connsiteY4" fmla="*/ 3192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60" y="31922"/>
                </a:moveTo>
                <a:cubicBezTo>
                  <a:pt x="63760" y="49484"/>
                  <a:pt x="49523" y="63721"/>
                  <a:pt x="31961" y="63721"/>
                </a:cubicBezTo>
                <a:cubicBezTo>
                  <a:pt x="14399" y="63721"/>
                  <a:pt x="162" y="49484"/>
                  <a:pt x="162" y="31922"/>
                </a:cubicBezTo>
                <a:cubicBezTo>
                  <a:pt x="162" y="14360"/>
                  <a:pt x="14399" y="123"/>
                  <a:pt x="31961" y="123"/>
                </a:cubicBezTo>
                <a:cubicBezTo>
                  <a:pt x="49523" y="123"/>
                  <a:pt x="63760" y="14360"/>
                  <a:pt x="63760" y="3192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77" name="Freeform: Shape 276">
            <a:extLst>
              <a:ext uri="{FF2B5EF4-FFF2-40B4-BE49-F238E27FC236}">
                <a16:creationId xmlns:a16="http://schemas.microsoft.com/office/drawing/2014/main" id="{B7D740A9-9C37-858F-2DCA-C1A6B485AD3A}"/>
              </a:ext>
            </a:extLst>
          </p:cNvPr>
          <p:cNvSpPr/>
          <p:nvPr/>
        </p:nvSpPr>
        <p:spPr>
          <a:xfrm>
            <a:off x="2681098" y="2401621"/>
            <a:ext cx="73249" cy="57291"/>
          </a:xfrm>
          <a:custGeom>
            <a:avLst/>
            <a:gdLst>
              <a:gd name="connsiteX0" fmla="*/ 63717 w 63597"/>
              <a:gd name="connsiteY0" fmla="*/ 31922 h 63597"/>
              <a:gd name="connsiteX1" fmla="*/ 31918 w 63597"/>
              <a:gd name="connsiteY1" fmla="*/ 63721 h 63597"/>
              <a:gd name="connsiteX2" fmla="*/ 120 w 63597"/>
              <a:gd name="connsiteY2" fmla="*/ 31922 h 63597"/>
              <a:gd name="connsiteX3" fmla="*/ 31918 w 63597"/>
              <a:gd name="connsiteY3" fmla="*/ 123 h 63597"/>
              <a:gd name="connsiteX4" fmla="*/ 63717 w 63597"/>
              <a:gd name="connsiteY4" fmla="*/ 3192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17" y="31922"/>
                </a:moveTo>
                <a:cubicBezTo>
                  <a:pt x="63717" y="49484"/>
                  <a:pt x="49480" y="63721"/>
                  <a:pt x="31918" y="63721"/>
                </a:cubicBezTo>
                <a:cubicBezTo>
                  <a:pt x="14356" y="63721"/>
                  <a:pt x="120" y="49484"/>
                  <a:pt x="120" y="31922"/>
                </a:cubicBezTo>
                <a:cubicBezTo>
                  <a:pt x="120" y="14360"/>
                  <a:pt x="14356" y="123"/>
                  <a:pt x="31918" y="123"/>
                </a:cubicBezTo>
                <a:cubicBezTo>
                  <a:pt x="49480" y="123"/>
                  <a:pt x="63717" y="14360"/>
                  <a:pt x="63717" y="3192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78" name="Freeform: Shape 277">
            <a:extLst>
              <a:ext uri="{FF2B5EF4-FFF2-40B4-BE49-F238E27FC236}">
                <a16:creationId xmlns:a16="http://schemas.microsoft.com/office/drawing/2014/main" id="{655AADBF-384D-B06B-8DC6-E03DD550C95A}"/>
              </a:ext>
            </a:extLst>
          </p:cNvPr>
          <p:cNvSpPr/>
          <p:nvPr/>
        </p:nvSpPr>
        <p:spPr>
          <a:xfrm>
            <a:off x="2066377" y="2401621"/>
            <a:ext cx="73249" cy="57291"/>
          </a:xfrm>
          <a:custGeom>
            <a:avLst/>
            <a:gdLst>
              <a:gd name="connsiteX0" fmla="*/ 63675 w 63597"/>
              <a:gd name="connsiteY0" fmla="*/ 31922 h 63597"/>
              <a:gd name="connsiteX1" fmla="*/ 31876 w 63597"/>
              <a:gd name="connsiteY1" fmla="*/ 63721 h 63597"/>
              <a:gd name="connsiteX2" fmla="*/ 78 w 63597"/>
              <a:gd name="connsiteY2" fmla="*/ 31922 h 63597"/>
              <a:gd name="connsiteX3" fmla="*/ 31876 w 63597"/>
              <a:gd name="connsiteY3" fmla="*/ 123 h 63597"/>
              <a:gd name="connsiteX4" fmla="*/ 63675 w 63597"/>
              <a:gd name="connsiteY4" fmla="*/ 3192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75" y="31922"/>
                </a:moveTo>
                <a:cubicBezTo>
                  <a:pt x="63675" y="49484"/>
                  <a:pt x="49438" y="63721"/>
                  <a:pt x="31876" y="63721"/>
                </a:cubicBezTo>
                <a:cubicBezTo>
                  <a:pt x="14314" y="63721"/>
                  <a:pt x="78" y="49484"/>
                  <a:pt x="78" y="31922"/>
                </a:cubicBezTo>
                <a:cubicBezTo>
                  <a:pt x="78" y="14360"/>
                  <a:pt x="14314" y="123"/>
                  <a:pt x="31876" y="123"/>
                </a:cubicBezTo>
                <a:cubicBezTo>
                  <a:pt x="49438" y="123"/>
                  <a:pt x="63675" y="14360"/>
                  <a:pt x="63675" y="3192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79" name="Freeform: Shape 278">
            <a:extLst>
              <a:ext uri="{FF2B5EF4-FFF2-40B4-BE49-F238E27FC236}">
                <a16:creationId xmlns:a16="http://schemas.microsoft.com/office/drawing/2014/main" id="{C4CFACFC-7CD3-2203-6CE5-825CA8DA247B}"/>
              </a:ext>
            </a:extLst>
          </p:cNvPr>
          <p:cNvSpPr/>
          <p:nvPr/>
        </p:nvSpPr>
        <p:spPr>
          <a:xfrm>
            <a:off x="1534868" y="2401621"/>
            <a:ext cx="73249" cy="57291"/>
          </a:xfrm>
          <a:custGeom>
            <a:avLst/>
            <a:gdLst>
              <a:gd name="connsiteX0" fmla="*/ 63639 w 63597"/>
              <a:gd name="connsiteY0" fmla="*/ 31922 h 63597"/>
              <a:gd name="connsiteX1" fmla="*/ 31840 w 63597"/>
              <a:gd name="connsiteY1" fmla="*/ 63721 h 63597"/>
              <a:gd name="connsiteX2" fmla="*/ 41 w 63597"/>
              <a:gd name="connsiteY2" fmla="*/ 31922 h 63597"/>
              <a:gd name="connsiteX3" fmla="*/ 31840 w 63597"/>
              <a:gd name="connsiteY3" fmla="*/ 123 h 63597"/>
              <a:gd name="connsiteX4" fmla="*/ 63639 w 63597"/>
              <a:gd name="connsiteY4" fmla="*/ 3192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9" y="31922"/>
                </a:moveTo>
                <a:cubicBezTo>
                  <a:pt x="63639" y="49484"/>
                  <a:pt x="49402" y="63721"/>
                  <a:pt x="31840" y="63721"/>
                </a:cubicBezTo>
                <a:cubicBezTo>
                  <a:pt x="14278" y="63721"/>
                  <a:pt x="41" y="49484"/>
                  <a:pt x="41" y="31922"/>
                </a:cubicBezTo>
                <a:cubicBezTo>
                  <a:pt x="41" y="14360"/>
                  <a:pt x="14278" y="123"/>
                  <a:pt x="31840" y="123"/>
                </a:cubicBezTo>
                <a:cubicBezTo>
                  <a:pt x="49402" y="123"/>
                  <a:pt x="63639" y="14360"/>
                  <a:pt x="63639" y="3192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80" name="Freeform: Shape 279">
            <a:extLst>
              <a:ext uri="{FF2B5EF4-FFF2-40B4-BE49-F238E27FC236}">
                <a16:creationId xmlns:a16="http://schemas.microsoft.com/office/drawing/2014/main" id="{3C44CC94-5D42-3697-AAF4-77C51B3F2D0B}"/>
              </a:ext>
            </a:extLst>
          </p:cNvPr>
          <p:cNvSpPr/>
          <p:nvPr/>
        </p:nvSpPr>
        <p:spPr>
          <a:xfrm>
            <a:off x="1427189" y="2599849"/>
            <a:ext cx="73249" cy="57291"/>
          </a:xfrm>
          <a:custGeom>
            <a:avLst/>
            <a:gdLst>
              <a:gd name="connsiteX0" fmla="*/ 63632 w 63597"/>
              <a:gd name="connsiteY0" fmla="*/ 31939 h 63597"/>
              <a:gd name="connsiteX1" fmla="*/ 31833 w 63597"/>
              <a:gd name="connsiteY1" fmla="*/ 63738 h 63597"/>
              <a:gd name="connsiteX2" fmla="*/ 34 w 63597"/>
              <a:gd name="connsiteY2" fmla="*/ 31939 h 63597"/>
              <a:gd name="connsiteX3" fmla="*/ 31833 w 63597"/>
              <a:gd name="connsiteY3" fmla="*/ 140 h 63597"/>
              <a:gd name="connsiteX4" fmla="*/ 63632 w 63597"/>
              <a:gd name="connsiteY4" fmla="*/ 31939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2" y="31939"/>
                </a:moveTo>
                <a:cubicBezTo>
                  <a:pt x="63632" y="49501"/>
                  <a:pt x="49395" y="63738"/>
                  <a:pt x="31833" y="63738"/>
                </a:cubicBezTo>
                <a:cubicBezTo>
                  <a:pt x="14271" y="63738"/>
                  <a:pt x="34" y="49501"/>
                  <a:pt x="34" y="31939"/>
                </a:cubicBezTo>
                <a:cubicBezTo>
                  <a:pt x="34" y="14377"/>
                  <a:pt x="14271" y="140"/>
                  <a:pt x="31833" y="140"/>
                </a:cubicBezTo>
                <a:cubicBezTo>
                  <a:pt x="49395" y="140"/>
                  <a:pt x="63632" y="14377"/>
                  <a:pt x="63632" y="31939"/>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81" name="Freeform: Shape 280">
            <a:extLst>
              <a:ext uri="{FF2B5EF4-FFF2-40B4-BE49-F238E27FC236}">
                <a16:creationId xmlns:a16="http://schemas.microsoft.com/office/drawing/2014/main" id="{CEA63DC2-A0D4-FC01-1517-40A367214C75}"/>
              </a:ext>
            </a:extLst>
          </p:cNvPr>
          <p:cNvSpPr/>
          <p:nvPr/>
        </p:nvSpPr>
        <p:spPr>
          <a:xfrm>
            <a:off x="1946100" y="2599849"/>
            <a:ext cx="73249" cy="57291"/>
          </a:xfrm>
          <a:custGeom>
            <a:avLst/>
            <a:gdLst>
              <a:gd name="connsiteX0" fmla="*/ 63667 w 63597"/>
              <a:gd name="connsiteY0" fmla="*/ 31939 h 63597"/>
              <a:gd name="connsiteX1" fmla="*/ 31868 w 63597"/>
              <a:gd name="connsiteY1" fmla="*/ 63738 h 63597"/>
              <a:gd name="connsiteX2" fmla="*/ 69 w 63597"/>
              <a:gd name="connsiteY2" fmla="*/ 31939 h 63597"/>
              <a:gd name="connsiteX3" fmla="*/ 31868 w 63597"/>
              <a:gd name="connsiteY3" fmla="*/ 140 h 63597"/>
              <a:gd name="connsiteX4" fmla="*/ 63667 w 63597"/>
              <a:gd name="connsiteY4" fmla="*/ 31939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67" y="31939"/>
                </a:moveTo>
                <a:cubicBezTo>
                  <a:pt x="63667" y="49501"/>
                  <a:pt x="49430" y="63738"/>
                  <a:pt x="31868" y="63738"/>
                </a:cubicBezTo>
                <a:cubicBezTo>
                  <a:pt x="14306" y="63738"/>
                  <a:pt x="69" y="49501"/>
                  <a:pt x="69" y="31939"/>
                </a:cubicBezTo>
                <a:cubicBezTo>
                  <a:pt x="69" y="14377"/>
                  <a:pt x="14306" y="140"/>
                  <a:pt x="31868" y="140"/>
                </a:cubicBezTo>
                <a:cubicBezTo>
                  <a:pt x="49430" y="140"/>
                  <a:pt x="63667" y="14377"/>
                  <a:pt x="63667" y="31939"/>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82" name="Freeform: Shape 281">
            <a:extLst>
              <a:ext uri="{FF2B5EF4-FFF2-40B4-BE49-F238E27FC236}">
                <a16:creationId xmlns:a16="http://schemas.microsoft.com/office/drawing/2014/main" id="{11DEB06A-516E-DC3C-AC4F-406A798CA1EE}"/>
              </a:ext>
            </a:extLst>
          </p:cNvPr>
          <p:cNvSpPr/>
          <p:nvPr/>
        </p:nvSpPr>
        <p:spPr>
          <a:xfrm>
            <a:off x="2579280" y="2599849"/>
            <a:ext cx="73249" cy="57291"/>
          </a:xfrm>
          <a:custGeom>
            <a:avLst/>
            <a:gdLst>
              <a:gd name="connsiteX0" fmla="*/ 63710 w 63597"/>
              <a:gd name="connsiteY0" fmla="*/ 31939 h 63597"/>
              <a:gd name="connsiteX1" fmla="*/ 31911 w 63597"/>
              <a:gd name="connsiteY1" fmla="*/ 63738 h 63597"/>
              <a:gd name="connsiteX2" fmla="*/ 113 w 63597"/>
              <a:gd name="connsiteY2" fmla="*/ 31939 h 63597"/>
              <a:gd name="connsiteX3" fmla="*/ 31911 w 63597"/>
              <a:gd name="connsiteY3" fmla="*/ 140 h 63597"/>
              <a:gd name="connsiteX4" fmla="*/ 63710 w 63597"/>
              <a:gd name="connsiteY4" fmla="*/ 31939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10" y="31939"/>
                </a:moveTo>
                <a:cubicBezTo>
                  <a:pt x="63710" y="49501"/>
                  <a:pt x="49473" y="63738"/>
                  <a:pt x="31911" y="63738"/>
                </a:cubicBezTo>
                <a:cubicBezTo>
                  <a:pt x="14349" y="63738"/>
                  <a:pt x="113" y="49501"/>
                  <a:pt x="113" y="31939"/>
                </a:cubicBezTo>
                <a:cubicBezTo>
                  <a:pt x="113" y="14377"/>
                  <a:pt x="14349" y="140"/>
                  <a:pt x="31911" y="140"/>
                </a:cubicBezTo>
                <a:cubicBezTo>
                  <a:pt x="49473" y="140"/>
                  <a:pt x="63710" y="14377"/>
                  <a:pt x="63710" y="31939"/>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83" name="Freeform: Shape 282">
            <a:extLst>
              <a:ext uri="{FF2B5EF4-FFF2-40B4-BE49-F238E27FC236}">
                <a16:creationId xmlns:a16="http://schemas.microsoft.com/office/drawing/2014/main" id="{F746F3B9-2692-F9BD-3697-8F17E8122DC9}"/>
              </a:ext>
            </a:extLst>
          </p:cNvPr>
          <p:cNvSpPr/>
          <p:nvPr/>
        </p:nvSpPr>
        <p:spPr>
          <a:xfrm>
            <a:off x="3204697" y="2599849"/>
            <a:ext cx="73249" cy="57291"/>
          </a:xfrm>
          <a:custGeom>
            <a:avLst/>
            <a:gdLst>
              <a:gd name="connsiteX0" fmla="*/ 63753 w 63597"/>
              <a:gd name="connsiteY0" fmla="*/ 31939 h 63597"/>
              <a:gd name="connsiteX1" fmla="*/ 31954 w 63597"/>
              <a:gd name="connsiteY1" fmla="*/ 63738 h 63597"/>
              <a:gd name="connsiteX2" fmla="*/ 155 w 63597"/>
              <a:gd name="connsiteY2" fmla="*/ 31939 h 63597"/>
              <a:gd name="connsiteX3" fmla="*/ 31954 w 63597"/>
              <a:gd name="connsiteY3" fmla="*/ 140 h 63597"/>
              <a:gd name="connsiteX4" fmla="*/ 63753 w 63597"/>
              <a:gd name="connsiteY4" fmla="*/ 31939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53" y="31939"/>
                </a:moveTo>
                <a:cubicBezTo>
                  <a:pt x="63753" y="49501"/>
                  <a:pt x="49516" y="63738"/>
                  <a:pt x="31954" y="63738"/>
                </a:cubicBezTo>
                <a:cubicBezTo>
                  <a:pt x="14392" y="63738"/>
                  <a:pt x="155" y="49501"/>
                  <a:pt x="155" y="31939"/>
                </a:cubicBezTo>
                <a:cubicBezTo>
                  <a:pt x="155" y="14377"/>
                  <a:pt x="14392" y="140"/>
                  <a:pt x="31954" y="140"/>
                </a:cubicBezTo>
                <a:cubicBezTo>
                  <a:pt x="49516" y="140"/>
                  <a:pt x="63753" y="14377"/>
                  <a:pt x="63753" y="31939"/>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84" name="Freeform: Shape 283">
            <a:extLst>
              <a:ext uri="{FF2B5EF4-FFF2-40B4-BE49-F238E27FC236}">
                <a16:creationId xmlns:a16="http://schemas.microsoft.com/office/drawing/2014/main" id="{2BFCEC6B-BFC8-C8C0-7F6C-43BB559C8E85}"/>
              </a:ext>
            </a:extLst>
          </p:cNvPr>
          <p:cNvSpPr/>
          <p:nvPr/>
        </p:nvSpPr>
        <p:spPr>
          <a:xfrm>
            <a:off x="3506492" y="2798077"/>
            <a:ext cx="73249" cy="57291"/>
          </a:xfrm>
          <a:custGeom>
            <a:avLst/>
            <a:gdLst>
              <a:gd name="connsiteX0" fmla="*/ 63774 w 63597"/>
              <a:gd name="connsiteY0" fmla="*/ 31956 h 63597"/>
              <a:gd name="connsiteX1" fmla="*/ 31975 w 63597"/>
              <a:gd name="connsiteY1" fmla="*/ 63755 h 63597"/>
              <a:gd name="connsiteX2" fmla="*/ 176 w 63597"/>
              <a:gd name="connsiteY2" fmla="*/ 31956 h 63597"/>
              <a:gd name="connsiteX3" fmla="*/ 31975 w 63597"/>
              <a:gd name="connsiteY3" fmla="*/ 157 h 63597"/>
              <a:gd name="connsiteX4" fmla="*/ 63774 w 63597"/>
              <a:gd name="connsiteY4" fmla="*/ 31956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74" y="31956"/>
                </a:moveTo>
                <a:cubicBezTo>
                  <a:pt x="63774" y="49518"/>
                  <a:pt x="49537" y="63755"/>
                  <a:pt x="31975" y="63755"/>
                </a:cubicBezTo>
                <a:cubicBezTo>
                  <a:pt x="14413" y="63755"/>
                  <a:pt x="176" y="49518"/>
                  <a:pt x="176" y="31956"/>
                </a:cubicBezTo>
                <a:cubicBezTo>
                  <a:pt x="176" y="14394"/>
                  <a:pt x="14413" y="157"/>
                  <a:pt x="31975" y="157"/>
                </a:cubicBezTo>
                <a:cubicBezTo>
                  <a:pt x="49537" y="157"/>
                  <a:pt x="63774" y="14394"/>
                  <a:pt x="63774" y="31956"/>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85" name="Freeform: Shape 284">
            <a:extLst>
              <a:ext uri="{FF2B5EF4-FFF2-40B4-BE49-F238E27FC236}">
                <a16:creationId xmlns:a16="http://schemas.microsoft.com/office/drawing/2014/main" id="{E2F173C4-D174-EDBB-6C28-F11F8DE75EA6}"/>
              </a:ext>
            </a:extLst>
          </p:cNvPr>
          <p:cNvSpPr/>
          <p:nvPr/>
        </p:nvSpPr>
        <p:spPr>
          <a:xfrm>
            <a:off x="2879170" y="2798077"/>
            <a:ext cx="73249" cy="57291"/>
          </a:xfrm>
          <a:custGeom>
            <a:avLst/>
            <a:gdLst>
              <a:gd name="connsiteX0" fmla="*/ 63731 w 63597"/>
              <a:gd name="connsiteY0" fmla="*/ 31956 h 63597"/>
              <a:gd name="connsiteX1" fmla="*/ 31932 w 63597"/>
              <a:gd name="connsiteY1" fmla="*/ 63755 h 63597"/>
              <a:gd name="connsiteX2" fmla="*/ 133 w 63597"/>
              <a:gd name="connsiteY2" fmla="*/ 31956 h 63597"/>
              <a:gd name="connsiteX3" fmla="*/ 31932 w 63597"/>
              <a:gd name="connsiteY3" fmla="*/ 157 h 63597"/>
              <a:gd name="connsiteX4" fmla="*/ 63731 w 63597"/>
              <a:gd name="connsiteY4" fmla="*/ 31956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31" y="31956"/>
                </a:moveTo>
                <a:cubicBezTo>
                  <a:pt x="63731" y="49518"/>
                  <a:pt x="49494" y="63755"/>
                  <a:pt x="31932" y="63755"/>
                </a:cubicBezTo>
                <a:cubicBezTo>
                  <a:pt x="14370" y="63755"/>
                  <a:pt x="133" y="49518"/>
                  <a:pt x="133" y="31956"/>
                </a:cubicBezTo>
                <a:cubicBezTo>
                  <a:pt x="133" y="14394"/>
                  <a:pt x="14370" y="157"/>
                  <a:pt x="31932" y="157"/>
                </a:cubicBezTo>
                <a:cubicBezTo>
                  <a:pt x="49494" y="157"/>
                  <a:pt x="63731" y="14394"/>
                  <a:pt x="63731" y="31956"/>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86" name="Freeform: Shape 285">
            <a:extLst>
              <a:ext uri="{FF2B5EF4-FFF2-40B4-BE49-F238E27FC236}">
                <a16:creationId xmlns:a16="http://schemas.microsoft.com/office/drawing/2014/main" id="{149C7487-32A6-A742-B7A0-E61326999679}"/>
              </a:ext>
            </a:extLst>
          </p:cNvPr>
          <p:cNvSpPr/>
          <p:nvPr/>
        </p:nvSpPr>
        <p:spPr>
          <a:xfrm>
            <a:off x="2157062" y="2798077"/>
            <a:ext cx="73249" cy="57291"/>
          </a:xfrm>
          <a:custGeom>
            <a:avLst/>
            <a:gdLst>
              <a:gd name="connsiteX0" fmla="*/ 63681 w 63597"/>
              <a:gd name="connsiteY0" fmla="*/ 31956 h 63597"/>
              <a:gd name="connsiteX1" fmla="*/ 31883 w 63597"/>
              <a:gd name="connsiteY1" fmla="*/ 63755 h 63597"/>
              <a:gd name="connsiteX2" fmla="*/ 84 w 63597"/>
              <a:gd name="connsiteY2" fmla="*/ 31956 h 63597"/>
              <a:gd name="connsiteX3" fmla="*/ 31883 w 63597"/>
              <a:gd name="connsiteY3" fmla="*/ 157 h 63597"/>
              <a:gd name="connsiteX4" fmla="*/ 63681 w 63597"/>
              <a:gd name="connsiteY4" fmla="*/ 31956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81" y="31956"/>
                </a:moveTo>
                <a:cubicBezTo>
                  <a:pt x="63681" y="49518"/>
                  <a:pt x="49445" y="63755"/>
                  <a:pt x="31883" y="63755"/>
                </a:cubicBezTo>
                <a:cubicBezTo>
                  <a:pt x="14321" y="63755"/>
                  <a:pt x="84" y="49518"/>
                  <a:pt x="84" y="31956"/>
                </a:cubicBezTo>
                <a:cubicBezTo>
                  <a:pt x="84" y="14394"/>
                  <a:pt x="14321" y="157"/>
                  <a:pt x="31883" y="157"/>
                </a:cubicBezTo>
                <a:cubicBezTo>
                  <a:pt x="49445" y="157"/>
                  <a:pt x="63681" y="14394"/>
                  <a:pt x="63681" y="31956"/>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87" name="Freeform: Shape 286">
            <a:extLst>
              <a:ext uri="{FF2B5EF4-FFF2-40B4-BE49-F238E27FC236}">
                <a16:creationId xmlns:a16="http://schemas.microsoft.com/office/drawing/2014/main" id="{11A205F1-8528-9C72-1F77-2E4E3594BE63}"/>
              </a:ext>
            </a:extLst>
          </p:cNvPr>
          <p:cNvSpPr/>
          <p:nvPr/>
        </p:nvSpPr>
        <p:spPr>
          <a:xfrm>
            <a:off x="1472605" y="2798077"/>
            <a:ext cx="73249" cy="57291"/>
          </a:xfrm>
          <a:custGeom>
            <a:avLst/>
            <a:gdLst>
              <a:gd name="connsiteX0" fmla="*/ 63635 w 63597"/>
              <a:gd name="connsiteY0" fmla="*/ 31956 h 63597"/>
              <a:gd name="connsiteX1" fmla="*/ 31836 w 63597"/>
              <a:gd name="connsiteY1" fmla="*/ 63755 h 63597"/>
              <a:gd name="connsiteX2" fmla="*/ 37 w 63597"/>
              <a:gd name="connsiteY2" fmla="*/ 31956 h 63597"/>
              <a:gd name="connsiteX3" fmla="*/ 31836 w 63597"/>
              <a:gd name="connsiteY3" fmla="*/ 157 h 63597"/>
              <a:gd name="connsiteX4" fmla="*/ 63635 w 63597"/>
              <a:gd name="connsiteY4" fmla="*/ 31956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5" y="31956"/>
                </a:moveTo>
                <a:cubicBezTo>
                  <a:pt x="63635" y="49518"/>
                  <a:pt x="49398" y="63755"/>
                  <a:pt x="31836" y="63755"/>
                </a:cubicBezTo>
                <a:cubicBezTo>
                  <a:pt x="14274" y="63755"/>
                  <a:pt x="37" y="49518"/>
                  <a:pt x="37" y="31956"/>
                </a:cubicBezTo>
                <a:cubicBezTo>
                  <a:pt x="37" y="14394"/>
                  <a:pt x="14274" y="157"/>
                  <a:pt x="31836" y="157"/>
                </a:cubicBezTo>
                <a:cubicBezTo>
                  <a:pt x="49398" y="157"/>
                  <a:pt x="63635" y="14394"/>
                  <a:pt x="63635" y="31956"/>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88" name="Freeform: Shape 287">
            <a:extLst>
              <a:ext uri="{FF2B5EF4-FFF2-40B4-BE49-F238E27FC236}">
                <a16:creationId xmlns:a16="http://schemas.microsoft.com/office/drawing/2014/main" id="{12EDB730-58DE-A6E5-EE43-88CB8621B4D6}"/>
              </a:ext>
            </a:extLst>
          </p:cNvPr>
          <p:cNvSpPr/>
          <p:nvPr/>
        </p:nvSpPr>
        <p:spPr>
          <a:xfrm>
            <a:off x="1618521" y="2996305"/>
            <a:ext cx="73249" cy="57291"/>
          </a:xfrm>
          <a:custGeom>
            <a:avLst/>
            <a:gdLst>
              <a:gd name="connsiteX0" fmla="*/ 63645 w 63597"/>
              <a:gd name="connsiteY0" fmla="*/ 31974 h 63597"/>
              <a:gd name="connsiteX1" fmla="*/ 31846 w 63597"/>
              <a:gd name="connsiteY1" fmla="*/ 63772 h 63597"/>
              <a:gd name="connsiteX2" fmla="*/ 47 w 63597"/>
              <a:gd name="connsiteY2" fmla="*/ 31974 h 63597"/>
              <a:gd name="connsiteX3" fmla="*/ 31846 w 63597"/>
              <a:gd name="connsiteY3" fmla="*/ 175 h 63597"/>
              <a:gd name="connsiteX4" fmla="*/ 63645 w 63597"/>
              <a:gd name="connsiteY4" fmla="*/ 31974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45" y="31974"/>
                </a:moveTo>
                <a:cubicBezTo>
                  <a:pt x="63645" y="49536"/>
                  <a:pt x="49408" y="63772"/>
                  <a:pt x="31846" y="63772"/>
                </a:cubicBezTo>
                <a:cubicBezTo>
                  <a:pt x="14284" y="63772"/>
                  <a:pt x="47" y="49536"/>
                  <a:pt x="47" y="31974"/>
                </a:cubicBezTo>
                <a:cubicBezTo>
                  <a:pt x="47" y="14412"/>
                  <a:pt x="14284" y="175"/>
                  <a:pt x="31846" y="175"/>
                </a:cubicBezTo>
                <a:cubicBezTo>
                  <a:pt x="49408" y="175"/>
                  <a:pt x="63645" y="14412"/>
                  <a:pt x="63645" y="31974"/>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89" name="Freeform: Shape 288">
            <a:extLst>
              <a:ext uri="{FF2B5EF4-FFF2-40B4-BE49-F238E27FC236}">
                <a16:creationId xmlns:a16="http://schemas.microsoft.com/office/drawing/2014/main" id="{684C0B39-E833-30AF-3EC1-85B5029576A9}"/>
              </a:ext>
            </a:extLst>
          </p:cNvPr>
          <p:cNvSpPr/>
          <p:nvPr/>
        </p:nvSpPr>
        <p:spPr>
          <a:xfrm>
            <a:off x="2157062" y="2996305"/>
            <a:ext cx="73249" cy="57291"/>
          </a:xfrm>
          <a:custGeom>
            <a:avLst/>
            <a:gdLst>
              <a:gd name="connsiteX0" fmla="*/ 63681 w 63597"/>
              <a:gd name="connsiteY0" fmla="*/ 31974 h 63597"/>
              <a:gd name="connsiteX1" fmla="*/ 31883 w 63597"/>
              <a:gd name="connsiteY1" fmla="*/ 63772 h 63597"/>
              <a:gd name="connsiteX2" fmla="*/ 84 w 63597"/>
              <a:gd name="connsiteY2" fmla="*/ 31974 h 63597"/>
              <a:gd name="connsiteX3" fmla="*/ 31883 w 63597"/>
              <a:gd name="connsiteY3" fmla="*/ 175 h 63597"/>
              <a:gd name="connsiteX4" fmla="*/ 63681 w 63597"/>
              <a:gd name="connsiteY4" fmla="*/ 31974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81" y="31974"/>
                </a:moveTo>
                <a:cubicBezTo>
                  <a:pt x="63681" y="49536"/>
                  <a:pt x="49445" y="63772"/>
                  <a:pt x="31883" y="63772"/>
                </a:cubicBezTo>
                <a:cubicBezTo>
                  <a:pt x="14321" y="63772"/>
                  <a:pt x="84" y="49536"/>
                  <a:pt x="84" y="31974"/>
                </a:cubicBezTo>
                <a:cubicBezTo>
                  <a:pt x="84" y="14412"/>
                  <a:pt x="14321" y="175"/>
                  <a:pt x="31883" y="175"/>
                </a:cubicBezTo>
                <a:cubicBezTo>
                  <a:pt x="49445" y="175"/>
                  <a:pt x="63681" y="14412"/>
                  <a:pt x="63681" y="31974"/>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90" name="Freeform: Shape 289">
            <a:extLst>
              <a:ext uri="{FF2B5EF4-FFF2-40B4-BE49-F238E27FC236}">
                <a16:creationId xmlns:a16="http://schemas.microsoft.com/office/drawing/2014/main" id="{FF2C062B-A781-11B4-E84B-70E2802416DC}"/>
              </a:ext>
            </a:extLst>
          </p:cNvPr>
          <p:cNvSpPr/>
          <p:nvPr/>
        </p:nvSpPr>
        <p:spPr>
          <a:xfrm>
            <a:off x="2786433" y="2996305"/>
            <a:ext cx="73249" cy="57291"/>
          </a:xfrm>
          <a:custGeom>
            <a:avLst/>
            <a:gdLst>
              <a:gd name="connsiteX0" fmla="*/ 63724 w 63597"/>
              <a:gd name="connsiteY0" fmla="*/ 31974 h 63597"/>
              <a:gd name="connsiteX1" fmla="*/ 31926 w 63597"/>
              <a:gd name="connsiteY1" fmla="*/ 63772 h 63597"/>
              <a:gd name="connsiteX2" fmla="*/ 127 w 63597"/>
              <a:gd name="connsiteY2" fmla="*/ 31974 h 63597"/>
              <a:gd name="connsiteX3" fmla="*/ 31926 w 63597"/>
              <a:gd name="connsiteY3" fmla="*/ 175 h 63597"/>
              <a:gd name="connsiteX4" fmla="*/ 63724 w 63597"/>
              <a:gd name="connsiteY4" fmla="*/ 31974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24" y="31974"/>
                </a:moveTo>
                <a:cubicBezTo>
                  <a:pt x="63724" y="49536"/>
                  <a:pt x="49488" y="63772"/>
                  <a:pt x="31926" y="63772"/>
                </a:cubicBezTo>
                <a:cubicBezTo>
                  <a:pt x="14364" y="63772"/>
                  <a:pt x="127" y="49536"/>
                  <a:pt x="127" y="31974"/>
                </a:cubicBezTo>
                <a:cubicBezTo>
                  <a:pt x="127" y="14412"/>
                  <a:pt x="14364" y="175"/>
                  <a:pt x="31926" y="175"/>
                </a:cubicBezTo>
                <a:cubicBezTo>
                  <a:pt x="49488" y="175"/>
                  <a:pt x="63724" y="14412"/>
                  <a:pt x="63724" y="31974"/>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91" name="Freeform: Shape 290">
            <a:extLst>
              <a:ext uri="{FF2B5EF4-FFF2-40B4-BE49-F238E27FC236}">
                <a16:creationId xmlns:a16="http://schemas.microsoft.com/office/drawing/2014/main" id="{7E061686-010E-25CF-DB8C-60BD05E46C13}"/>
              </a:ext>
            </a:extLst>
          </p:cNvPr>
          <p:cNvSpPr/>
          <p:nvPr/>
        </p:nvSpPr>
        <p:spPr>
          <a:xfrm>
            <a:off x="3415806" y="2996305"/>
            <a:ext cx="73249" cy="57291"/>
          </a:xfrm>
          <a:custGeom>
            <a:avLst/>
            <a:gdLst>
              <a:gd name="connsiteX0" fmla="*/ 63767 w 63597"/>
              <a:gd name="connsiteY0" fmla="*/ 31974 h 63597"/>
              <a:gd name="connsiteX1" fmla="*/ 31969 w 63597"/>
              <a:gd name="connsiteY1" fmla="*/ 63772 h 63597"/>
              <a:gd name="connsiteX2" fmla="*/ 170 w 63597"/>
              <a:gd name="connsiteY2" fmla="*/ 31974 h 63597"/>
              <a:gd name="connsiteX3" fmla="*/ 31969 w 63597"/>
              <a:gd name="connsiteY3" fmla="*/ 175 h 63597"/>
              <a:gd name="connsiteX4" fmla="*/ 63767 w 63597"/>
              <a:gd name="connsiteY4" fmla="*/ 31974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67" y="31974"/>
                </a:moveTo>
                <a:cubicBezTo>
                  <a:pt x="63767" y="49536"/>
                  <a:pt x="49531" y="63772"/>
                  <a:pt x="31969" y="63772"/>
                </a:cubicBezTo>
                <a:cubicBezTo>
                  <a:pt x="14407" y="63772"/>
                  <a:pt x="170" y="49536"/>
                  <a:pt x="170" y="31974"/>
                </a:cubicBezTo>
                <a:cubicBezTo>
                  <a:pt x="170" y="14412"/>
                  <a:pt x="14407" y="175"/>
                  <a:pt x="31969" y="175"/>
                </a:cubicBezTo>
                <a:cubicBezTo>
                  <a:pt x="49531" y="175"/>
                  <a:pt x="63767" y="14412"/>
                  <a:pt x="63767" y="31974"/>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92" name="Freeform: Shape 291">
            <a:extLst>
              <a:ext uri="{FF2B5EF4-FFF2-40B4-BE49-F238E27FC236}">
                <a16:creationId xmlns:a16="http://schemas.microsoft.com/office/drawing/2014/main" id="{942E0CC0-8D4B-179F-8A21-27B6FBD0D84E}"/>
              </a:ext>
            </a:extLst>
          </p:cNvPr>
          <p:cNvSpPr/>
          <p:nvPr/>
        </p:nvSpPr>
        <p:spPr>
          <a:xfrm>
            <a:off x="2774568" y="3194533"/>
            <a:ext cx="73249" cy="57291"/>
          </a:xfrm>
          <a:custGeom>
            <a:avLst/>
            <a:gdLst>
              <a:gd name="connsiteX0" fmla="*/ 63724 w 63597"/>
              <a:gd name="connsiteY0" fmla="*/ 31991 h 63597"/>
              <a:gd name="connsiteX1" fmla="*/ 31925 w 63597"/>
              <a:gd name="connsiteY1" fmla="*/ 63790 h 63597"/>
              <a:gd name="connsiteX2" fmla="*/ 126 w 63597"/>
              <a:gd name="connsiteY2" fmla="*/ 31991 h 63597"/>
              <a:gd name="connsiteX3" fmla="*/ 31925 w 63597"/>
              <a:gd name="connsiteY3" fmla="*/ 192 h 63597"/>
              <a:gd name="connsiteX4" fmla="*/ 63724 w 63597"/>
              <a:gd name="connsiteY4" fmla="*/ 3199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24" y="31991"/>
                </a:moveTo>
                <a:cubicBezTo>
                  <a:pt x="63724" y="49553"/>
                  <a:pt x="49487" y="63790"/>
                  <a:pt x="31925" y="63790"/>
                </a:cubicBezTo>
                <a:cubicBezTo>
                  <a:pt x="14363" y="63790"/>
                  <a:pt x="126" y="49553"/>
                  <a:pt x="126" y="31991"/>
                </a:cubicBezTo>
                <a:cubicBezTo>
                  <a:pt x="126" y="14429"/>
                  <a:pt x="14363" y="192"/>
                  <a:pt x="31925" y="192"/>
                </a:cubicBezTo>
                <a:cubicBezTo>
                  <a:pt x="49487" y="192"/>
                  <a:pt x="63724" y="14429"/>
                  <a:pt x="63724" y="3199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93" name="Freeform: Shape 292">
            <a:extLst>
              <a:ext uri="{FF2B5EF4-FFF2-40B4-BE49-F238E27FC236}">
                <a16:creationId xmlns:a16="http://schemas.microsoft.com/office/drawing/2014/main" id="{8C1BA2E7-FDFB-D067-9548-DAC33DC54DFC}"/>
              </a:ext>
            </a:extLst>
          </p:cNvPr>
          <p:cNvSpPr/>
          <p:nvPr/>
        </p:nvSpPr>
        <p:spPr>
          <a:xfrm>
            <a:off x="2147246" y="3194533"/>
            <a:ext cx="73249" cy="57291"/>
          </a:xfrm>
          <a:custGeom>
            <a:avLst/>
            <a:gdLst>
              <a:gd name="connsiteX0" fmla="*/ 63681 w 63597"/>
              <a:gd name="connsiteY0" fmla="*/ 31991 h 63597"/>
              <a:gd name="connsiteX1" fmla="*/ 31882 w 63597"/>
              <a:gd name="connsiteY1" fmla="*/ 63790 h 63597"/>
              <a:gd name="connsiteX2" fmla="*/ 83 w 63597"/>
              <a:gd name="connsiteY2" fmla="*/ 31991 h 63597"/>
              <a:gd name="connsiteX3" fmla="*/ 31882 w 63597"/>
              <a:gd name="connsiteY3" fmla="*/ 192 h 63597"/>
              <a:gd name="connsiteX4" fmla="*/ 63681 w 63597"/>
              <a:gd name="connsiteY4" fmla="*/ 3199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81" y="31991"/>
                </a:moveTo>
                <a:cubicBezTo>
                  <a:pt x="63681" y="49553"/>
                  <a:pt x="49444" y="63790"/>
                  <a:pt x="31882" y="63790"/>
                </a:cubicBezTo>
                <a:cubicBezTo>
                  <a:pt x="14320" y="63790"/>
                  <a:pt x="83" y="49553"/>
                  <a:pt x="83" y="31991"/>
                </a:cubicBezTo>
                <a:cubicBezTo>
                  <a:pt x="83" y="14429"/>
                  <a:pt x="14320" y="192"/>
                  <a:pt x="31882" y="192"/>
                </a:cubicBezTo>
                <a:cubicBezTo>
                  <a:pt x="49444" y="192"/>
                  <a:pt x="63681" y="14429"/>
                  <a:pt x="63681" y="3199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94" name="Freeform: Shape 293">
            <a:extLst>
              <a:ext uri="{FF2B5EF4-FFF2-40B4-BE49-F238E27FC236}">
                <a16:creationId xmlns:a16="http://schemas.microsoft.com/office/drawing/2014/main" id="{526C08CF-0CE1-0F71-6377-48B7B8D357FE}"/>
              </a:ext>
            </a:extLst>
          </p:cNvPr>
          <p:cNvSpPr/>
          <p:nvPr/>
        </p:nvSpPr>
        <p:spPr>
          <a:xfrm>
            <a:off x="1413417" y="3194533"/>
            <a:ext cx="73249" cy="57291"/>
          </a:xfrm>
          <a:custGeom>
            <a:avLst/>
            <a:gdLst>
              <a:gd name="connsiteX0" fmla="*/ 63631 w 63597"/>
              <a:gd name="connsiteY0" fmla="*/ 31991 h 63597"/>
              <a:gd name="connsiteX1" fmla="*/ 31832 w 63597"/>
              <a:gd name="connsiteY1" fmla="*/ 63790 h 63597"/>
              <a:gd name="connsiteX2" fmla="*/ 33 w 63597"/>
              <a:gd name="connsiteY2" fmla="*/ 31991 h 63597"/>
              <a:gd name="connsiteX3" fmla="*/ 31832 w 63597"/>
              <a:gd name="connsiteY3" fmla="*/ 192 h 63597"/>
              <a:gd name="connsiteX4" fmla="*/ 63631 w 63597"/>
              <a:gd name="connsiteY4" fmla="*/ 31991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1" y="31991"/>
                </a:moveTo>
                <a:cubicBezTo>
                  <a:pt x="63631" y="49553"/>
                  <a:pt x="49394" y="63790"/>
                  <a:pt x="31832" y="63790"/>
                </a:cubicBezTo>
                <a:cubicBezTo>
                  <a:pt x="14270" y="63790"/>
                  <a:pt x="33" y="49553"/>
                  <a:pt x="33" y="31991"/>
                </a:cubicBezTo>
                <a:cubicBezTo>
                  <a:pt x="33" y="14429"/>
                  <a:pt x="14270" y="192"/>
                  <a:pt x="31832" y="192"/>
                </a:cubicBezTo>
                <a:cubicBezTo>
                  <a:pt x="49394" y="192"/>
                  <a:pt x="63631" y="14429"/>
                  <a:pt x="63631" y="31991"/>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95" name="Freeform: Shape 294">
            <a:extLst>
              <a:ext uri="{FF2B5EF4-FFF2-40B4-BE49-F238E27FC236}">
                <a16:creationId xmlns:a16="http://schemas.microsoft.com/office/drawing/2014/main" id="{562328A9-0240-F48F-469C-993588C70B43}"/>
              </a:ext>
            </a:extLst>
          </p:cNvPr>
          <p:cNvSpPr/>
          <p:nvPr/>
        </p:nvSpPr>
        <p:spPr>
          <a:xfrm>
            <a:off x="1423233" y="3392875"/>
            <a:ext cx="73249" cy="57291"/>
          </a:xfrm>
          <a:custGeom>
            <a:avLst/>
            <a:gdLst>
              <a:gd name="connsiteX0" fmla="*/ 63631 w 63597"/>
              <a:gd name="connsiteY0" fmla="*/ 32008 h 63597"/>
              <a:gd name="connsiteX1" fmla="*/ 31833 w 63597"/>
              <a:gd name="connsiteY1" fmla="*/ 63807 h 63597"/>
              <a:gd name="connsiteX2" fmla="*/ 34 w 63597"/>
              <a:gd name="connsiteY2" fmla="*/ 32008 h 63597"/>
              <a:gd name="connsiteX3" fmla="*/ 31833 w 63597"/>
              <a:gd name="connsiteY3" fmla="*/ 209 h 63597"/>
              <a:gd name="connsiteX4" fmla="*/ 63631 w 63597"/>
              <a:gd name="connsiteY4" fmla="*/ 32008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1" y="32008"/>
                </a:moveTo>
                <a:cubicBezTo>
                  <a:pt x="63631" y="49570"/>
                  <a:pt x="49395" y="63807"/>
                  <a:pt x="31833" y="63807"/>
                </a:cubicBezTo>
                <a:cubicBezTo>
                  <a:pt x="14270" y="63807"/>
                  <a:pt x="34" y="49570"/>
                  <a:pt x="34" y="32008"/>
                </a:cubicBezTo>
                <a:cubicBezTo>
                  <a:pt x="34" y="14446"/>
                  <a:pt x="14270" y="209"/>
                  <a:pt x="31833" y="209"/>
                </a:cubicBezTo>
                <a:cubicBezTo>
                  <a:pt x="49395" y="209"/>
                  <a:pt x="63631" y="14446"/>
                  <a:pt x="63631" y="32008"/>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96" name="Freeform: Shape 295">
            <a:extLst>
              <a:ext uri="{FF2B5EF4-FFF2-40B4-BE49-F238E27FC236}">
                <a16:creationId xmlns:a16="http://schemas.microsoft.com/office/drawing/2014/main" id="{94444BE9-8D9D-8DCD-F1DC-1BC8EAB92452}"/>
              </a:ext>
            </a:extLst>
          </p:cNvPr>
          <p:cNvSpPr/>
          <p:nvPr/>
        </p:nvSpPr>
        <p:spPr>
          <a:xfrm>
            <a:off x="2058466" y="3392875"/>
            <a:ext cx="73249" cy="57291"/>
          </a:xfrm>
          <a:custGeom>
            <a:avLst/>
            <a:gdLst>
              <a:gd name="connsiteX0" fmla="*/ 63675 w 63597"/>
              <a:gd name="connsiteY0" fmla="*/ 32008 h 63597"/>
              <a:gd name="connsiteX1" fmla="*/ 31876 w 63597"/>
              <a:gd name="connsiteY1" fmla="*/ 63807 h 63597"/>
              <a:gd name="connsiteX2" fmla="*/ 77 w 63597"/>
              <a:gd name="connsiteY2" fmla="*/ 32008 h 63597"/>
              <a:gd name="connsiteX3" fmla="*/ 31876 w 63597"/>
              <a:gd name="connsiteY3" fmla="*/ 209 h 63597"/>
              <a:gd name="connsiteX4" fmla="*/ 63675 w 63597"/>
              <a:gd name="connsiteY4" fmla="*/ 32008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75" y="32008"/>
                </a:moveTo>
                <a:cubicBezTo>
                  <a:pt x="63675" y="49570"/>
                  <a:pt x="49438" y="63807"/>
                  <a:pt x="31876" y="63807"/>
                </a:cubicBezTo>
                <a:cubicBezTo>
                  <a:pt x="14314" y="63807"/>
                  <a:pt x="77" y="49570"/>
                  <a:pt x="77" y="32008"/>
                </a:cubicBezTo>
                <a:cubicBezTo>
                  <a:pt x="77" y="14446"/>
                  <a:pt x="14314" y="209"/>
                  <a:pt x="31876" y="209"/>
                </a:cubicBezTo>
                <a:cubicBezTo>
                  <a:pt x="49438" y="209"/>
                  <a:pt x="63675" y="14446"/>
                  <a:pt x="63675" y="32008"/>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97" name="Freeform: Shape 296">
            <a:extLst>
              <a:ext uri="{FF2B5EF4-FFF2-40B4-BE49-F238E27FC236}">
                <a16:creationId xmlns:a16="http://schemas.microsoft.com/office/drawing/2014/main" id="{EF663E25-3480-E0E8-8FA4-16EE5C35C10A}"/>
              </a:ext>
            </a:extLst>
          </p:cNvPr>
          <p:cNvSpPr/>
          <p:nvPr/>
        </p:nvSpPr>
        <p:spPr>
          <a:xfrm>
            <a:off x="2701316" y="3392875"/>
            <a:ext cx="73249" cy="57291"/>
          </a:xfrm>
          <a:custGeom>
            <a:avLst/>
            <a:gdLst>
              <a:gd name="connsiteX0" fmla="*/ 63719 w 63597"/>
              <a:gd name="connsiteY0" fmla="*/ 32008 h 63597"/>
              <a:gd name="connsiteX1" fmla="*/ 31920 w 63597"/>
              <a:gd name="connsiteY1" fmla="*/ 63807 h 63597"/>
              <a:gd name="connsiteX2" fmla="*/ 121 w 63597"/>
              <a:gd name="connsiteY2" fmla="*/ 32008 h 63597"/>
              <a:gd name="connsiteX3" fmla="*/ 31920 w 63597"/>
              <a:gd name="connsiteY3" fmla="*/ 209 h 63597"/>
              <a:gd name="connsiteX4" fmla="*/ 63719 w 63597"/>
              <a:gd name="connsiteY4" fmla="*/ 32008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19" y="32008"/>
                </a:moveTo>
                <a:cubicBezTo>
                  <a:pt x="63719" y="49570"/>
                  <a:pt x="49482" y="63807"/>
                  <a:pt x="31920" y="63807"/>
                </a:cubicBezTo>
                <a:cubicBezTo>
                  <a:pt x="14358" y="63807"/>
                  <a:pt x="121" y="49570"/>
                  <a:pt x="121" y="32008"/>
                </a:cubicBezTo>
                <a:cubicBezTo>
                  <a:pt x="121" y="14446"/>
                  <a:pt x="14358" y="209"/>
                  <a:pt x="31920" y="209"/>
                </a:cubicBezTo>
                <a:cubicBezTo>
                  <a:pt x="49482" y="209"/>
                  <a:pt x="63719" y="14446"/>
                  <a:pt x="63719" y="32008"/>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98" name="Freeform: Shape 297">
            <a:extLst>
              <a:ext uri="{FF2B5EF4-FFF2-40B4-BE49-F238E27FC236}">
                <a16:creationId xmlns:a16="http://schemas.microsoft.com/office/drawing/2014/main" id="{5C186088-EFEB-DE32-CE8F-C1293F971B1D}"/>
              </a:ext>
            </a:extLst>
          </p:cNvPr>
          <p:cNvSpPr/>
          <p:nvPr/>
        </p:nvSpPr>
        <p:spPr>
          <a:xfrm>
            <a:off x="2942018" y="3591103"/>
            <a:ext cx="73249" cy="57291"/>
          </a:xfrm>
          <a:custGeom>
            <a:avLst/>
            <a:gdLst>
              <a:gd name="connsiteX0" fmla="*/ 63735 w 63597"/>
              <a:gd name="connsiteY0" fmla="*/ 32025 h 63597"/>
              <a:gd name="connsiteX1" fmla="*/ 31936 w 63597"/>
              <a:gd name="connsiteY1" fmla="*/ 63824 h 63597"/>
              <a:gd name="connsiteX2" fmla="*/ 137 w 63597"/>
              <a:gd name="connsiteY2" fmla="*/ 32025 h 63597"/>
              <a:gd name="connsiteX3" fmla="*/ 31936 w 63597"/>
              <a:gd name="connsiteY3" fmla="*/ 227 h 63597"/>
              <a:gd name="connsiteX4" fmla="*/ 63735 w 63597"/>
              <a:gd name="connsiteY4" fmla="*/ 3202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35" y="32025"/>
                </a:moveTo>
                <a:cubicBezTo>
                  <a:pt x="63735" y="49587"/>
                  <a:pt x="49498" y="63824"/>
                  <a:pt x="31936" y="63824"/>
                </a:cubicBezTo>
                <a:cubicBezTo>
                  <a:pt x="14374" y="63824"/>
                  <a:pt x="137" y="49587"/>
                  <a:pt x="137" y="32025"/>
                </a:cubicBezTo>
                <a:cubicBezTo>
                  <a:pt x="137" y="14463"/>
                  <a:pt x="14374" y="227"/>
                  <a:pt x="31936" y="227"/>
                </a:cubicBezTo>
                <a:cubicBezTo>
                  <a:pt x="49498" y="227"/>
                  <a:pt x="63735" y="14463"/>
                  <a:pt x="63735" y="3202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299" name="Freeform: Shape 298">
            <a:extLst>
              <a:ext uri="{FF2B5EF4-FFF2-40B4-BE49-F238E27FC236}">
                <a16:creationId xmlns:a16="http://schemas.microsoft.com/office/drawing/2014/main" id="{5D4F5CAA-7D03-688A-3D26-B48975E42B13}"/>
              </a:ext>
            </a:extLst>
          </p:cNvPr>
          <p:cNvSpPr/>
          <p:nvPr/>
        </p:nvSpPr>
        <p:spPr>
          <a:xfrm>
            <a:off x="2312648" y="3591103"/>
            <a:ext cx="73249" cy="57291"/>
          </a:xfrm>
          <a:custGeom>
            <a:avLst/>
            <a:gdLst>
              <a:gd name="connsiteX0" fmla="*/ 63692 w 63597"/>
              <a:gd name="connsiteY0" fmla="*/ 32025 h 63597"/>
              <a:gd name="connsiteX1" fmla="*/ 31893 w 63597"/>
              <a:gd name="connsiteY1" fmla="*/ 63824 h 63597"/>
              <a:gd name="connsiteX2" fmla="*/ 94 w 63597"/>
              <a:gd name="connsiteY2" fmla="*/ 32025 h 63597"/>
              <a:gd name="connsiteX3" fmla="*/ 31893 w 63597"/>
              <a:gd name="connsiteY3" fmla="*/ 227 h 63597"/>
              <a:gd name="connsiteX4" fmla="*/ 63692 w 63597"/>
              <a:gd name="connsiteY4" fmla="*/ 3202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92" y="32025"/>
                </a:moveTo>
                <a:cubicBezTo>
                  <a:pt x="63692" y="49587"/>
                  <a:pt x="49455" y="63824"/>
                  <a:pt x="31893" y="63824"/>
                </a:cubicBezTo>
                <a:cubicBezTo>
                  <a:pt x="14331" y="63824"/>
                  <a:pt x="94" y="49587"/>
                  <a:pt x="94" y="32025"/>
                </a:cubicBezTo>
                <a:cubicBezTo>
                  <a:pt x="94" y="14463"/>
                  <a:pt x="14331" y="227"/>
                  <a:pt x="31893" y="227"/>
                </a:cubicBezTo>
                <a:cubicBezTo>
                  <a:pt x="49455" y="227"/>
                  <a:pt x="63692" y="14463"/>
                  <a:pt x="63692" y="3202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00" name="Freeform: Shape 299">
            <a:extLst>
              <a:ext uri="{FF2B5EF4-FFF2-40B4-BE49-F238E27FC236}">
                <a16:creationId xmlns:a16="http://schemas.microsoft.com/office/drawing/2014/main" id="{B5CCDF5C-2893-96D2-31CA-1AD7A1E78C89}"/>
              </a:ext>
            </a:extLst>
          </p:cNvPr>
          <p:cNvSpPr/>
          <p:nvPr/>
        </p:nvSpPr>
        <p:spPr>
          <a:xfrm>
            <a:off x="2152960" y="3789332"/>
            <a:ext cx="73249" cy="57291"/>
          </a:xfrm>
          <a:custGeom>
            <a:avLst/>
            <a:gdLst>
              <a:gd name="connsiteX0" fmla="*/ 63681 w 63597"/>
              <a:gd name="connsiteY0" fmla="*/ 32043 h 63597"/>
              <a:gd name="connsiteX1" fmla="*/ 31882 w 63597"/>
              <a:gd name="connsiteY1" fmla="*/ 63842 h 63597"/>
              <a:gd name="connsiteX2" fmla="*/ 83 w 63597"/>
              <a:gd name="connsiteY2" fmla="*/ 32043 h 63597"/>
              <a:gd name="connsiteX3" fmla="*/ 31882 w 63597"/>
              <a:gd name="connsiteY3" fmla="*/ 244 h 63597"/>
              <a:gd name="connsiteX4" fmla="*/ 63681 w 63597"/>
              <a:gd name="connsiteY4" fmla="*/ 32043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81" y="32043"/>
                </a:moveTo>
                <a:cubicBezTo>
                  <a:pt x="63681" y="49605"/>
                  <a:pt x="49444" y="63842"/>
                  <a:pt x="31882" y="63842"/>
                </a:cubicBezTo>
                <a:cubicBezTo>
                  <a:pt x="14320" y="63842"/>
                  <a:pt x="83" y="49605"/>
                  <a:pt x="83" y="32043"/>
                </a:cubicBezTo>
                <a:cubicBezTo>
                  <a:pt x="83" y="14481"/>
                  <a:pt x="14320" y="244"/>
                  <a:pt x="31882" y="244"/>
                </a:cubicBezTo>
                <a:cubicBezTo>
                  <a:pt x="49444" y="244"/>
                  <a:pt x="63681" y="14481"/>
                  <a:pt x="63681" y="32043"/>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01" name="Freeform: Shape 300">
            <a:extLst>
              <a:ext uri="{FF2B5EF4-FFF2-40B4-BE49-F238E27FC236}">
                <a16:creationId xmlns:a16="http://schemas.microsoft.com/office/drawing/2014/main" id="{DA5911D8-DE3F-E788-3746-F88D0CC9D3AF}"/>
              </a:ext>
            </a:extLst>
          </p:cNvPr>
          <p:cNvSpPr/>
          <p:nvPr/>
        </p:nvSpPr>
        <p:spPr>
          <a:xfrm>
            <a:off x="1438764" y="3987559"/>
            <a:ext cx="73249" cy="57291"/>
          </a:xfrm>
          <a:custGeom>
            <a:avLst/>
            <a:gdLst>
              <a:gd name="connsiteX0" fmla="*/ 63632 w 63597"/>
              <a:gd name="connsiteY0" fmla="*/ 32060 h 63597"/>
              <a:gd name="connsiteX1" fmla="*/ 31834 w 63597"/>
              <a:gd name="connsiteY1" fmla="*/ 63859 h 63597"/>
              <a:gd name="connsiteX2" fmla="*/ 35 w 63597"/>
              <a:gd name="connsiteY2" fmla="*/ 32060 h 63597"/>
              <a:gd name="connsiteX3" fmla="*/ 31834 w 63597"/>
              <a:gd name="connsiteY3" fmla="*/ 261 h 63597"/>
              <a:gd name="connsiteX4" fmla="*/ 63632 w 63597"/>
              <a:gd name="connsiteY4" fmla="*/ 32060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2" y="32060"/>
                </a:moveTo>
                <a:cubicBezTo>
                  <a:pt x="63632" y="49622"/>
                  <a:pt x="49396" y="63859"/>
                  <a:pt x="31834" y="63859"/>
                </a:cubicBezTo>
                <a:cubicBezTo>
                  <a:pt x="14272" y="63859"/>
                  <a:pt x="35" y="49622"/>
                  <a:pt x="35" y="32060"/>
                </a:cubicBezTo>
                <a:cubicBezTo>
                  <a:pt x="35" y="14498"/>
                  <a:pt x="14272" y="261"/>
                  <a:pt x="31834" y="261"/>
                </a:cubicBezTo>
                <a:cubicBezTo>
                  <a:pt x="49396" y="261"/>
                  <a:pt x="63632" y="14498"/>
                  <a:pt x="63632" y="32060"/>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02" name="Freeform: Shape 301">
            <a:extLst>
              <a:ext uri="{FF2B5EF4-FFF2-40B4-BE49-F238E27FC236}">
                <a16:creationId xmlns:a16="http://schemas.microsoft.com/office/drawing/2014/main" id="{44950EBD-3037-C65A-CF74-175D7BD74B4E}"/>
              </a:ext>
            </a:extLst>
          </p:cNvPr>
          <p:cNvSpPr/>
          <p:nvPr/>
        </p:nvSpPr>
        <p:spPr>
          <a:xfrm>
            <a:off x="1438764" y="4185901"/>
            <a:ext cx="73249" cy="57291"/>
          </a:xfrm>
          <a:custGeom>
            <a:avLst/>
            <a:gdLst>
              <a:gd name="connsiteX0" fmla="*/ 63632 w 63597"/>
              <a:gd name="connsiteY0" fmla="*/ 32077 h 63597"/>
              <a:gd name="connsiteX1" fmla="*/ 31834 w 63597"/>
              <a:gd name="connsiteY1" fmla="*/ 63876 h 63597"/>
              <a:gd name="connsiteX2" fmla="*/ 35 w 63597"/>
              <a:gd name="connsiteY2" fmla="*/ 32077 h 63597"/>
              <a:gd name="connsiteX3" fmla="*/ 31834 w 63597"/>
              <a:gd name="connsiteY3" fmla="*/ 279 h 63597"/>
              <a:gd name="connsiteX4" fmla="*/ 63632 w 63597"/>
              <a:gd name="connsiteY4" fmla="*/ 32077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2" y="32077"/>
                </a:moveTo>
                <a:cubicBezTo>
                  <a:pt x="63632" y="49639"/>
                  <a:pt x="49396" y="63876"/>
                  <a:pt x="31834" y="63876"/>
                </a:cubicBezTo>
                <a:cubicBezTo>
                  <a:pt x="14272" y="63876"/>
                  <a:pt x="35" y="49639"/>
                  <a:pt x="35" y="32077"/>
                </a:cubicBezTo>
                <a:cubicBezTo>
                  <a:pt x="35" y="14515"/>
                  <a:pt x="14272" y="279"/>
                  <a:pt x="31834" y="279"/>
                </a:cubicBezTo>
                <a:cubicBezTo>
                  <a:pt x="49396" y="279"/>
                  <a:pt x="63632" y="14515"/>
                  <a:pt x="63632" y="32077"/>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03" name="Freeform: Shape 302">
            <a:extLst>
              <a:ext uri="{FF2B5EF4-FFF2-40B4-BE49-F238E27FC236}">
                <a16:creationId xmlns:a16="http://schemas.microsoft.com/office/drawing/2014/main" id="{B5C08189-3AF7-4CE2-982D-D1C29DE7D693}"/>
              </a:ext>
            </a:extLst>
          </p:cNvPr>
          <p:cNvSpPr/>
          <p:nvPr/>
        </p:nvSpPr>
        <p:spPr>
          <a:xfrm>
            <a:off x="1951665" y="4185901"/>
            <a:ext cx="73249" cy="57291"/>
          </a:xfrm>
          <a:custGeom>
            <a:avLst/>
            <a:gdLst>
              <a:gd name="connsiteX0" fmla="*/ 63667 w 63597"/>
              <a:gd name="connsiteY0" fmla="*/ 32077 h 63597"/>
              <a:gd name="connsiteX1" fmla="*/ 31869 w 63597"/>
              <a:gd name="connsiteY1" fmla="*/ 63876 h 63597"/>
              <a:gd name="connsiteX2" fmla="*/ 70 w 63597"/>
              <a:gd name="connsiteY2" fmla="*/ 32077 h 63597"/>
              <a:gd name="connsiteX3" fmla="*/ 31869 w 63597"/>
              <a:gd name="connsiteY3" fmla="*/ 279 h 63597"/>
              <a:gd name="connsiteX4" fmla="*/ 63667 w 63597"/>
              <a:gd name="connsiteY4" fmla="*/ 32077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67" y="32077"/>
                </a:moveTo>
                <a:cubicBezTo>
                  <a:pt x="63667" y="49639"/>
                  <a:pt x="49431" y="63876"/>
                  <a:pt x="31869" y="63876"/>
                </a:cubicBezTo>
                <a:cubicBezTo>
                  <a:pt x="14307" y="63876"/>
                  <a:pt x="70" y="49639"/>
                  <a:pt x="70" y="32077"/>
                </a:cubicBezTo>
                <a:cubicBezTo>
                  <a:pt x="70" y="14515"/>
                  <a:pt x="14307" y="279"/>
                  <a:pt x="31869" y="279"/>
                </a:cubicBezTo>
                <a:cubicBezTo>
                  <a:pt x="49431" y="279"/>
                  <a:pt x="63667" y="14515"/>
                  <a:pt x="63667" y="32077"/>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04" name="Freeform: Shape 303">
            <a:extLst>
              <a:ext uri="{FF2B5EF4-FFF2-40B4-BE49-F238E27FC236}">
                <a16:creationId xmlns:a16="http://schemas.microsoft.com/office/drawing/2014/main" id="{04EABF96-B023-FD1A-8BF3-5BE62A9AAA52}"/>
              </a:ext>
            </a:extLst>
          </p:cNvPr>
          <p:cNvSpPr/>
          <p:nvPr/>
        </p:nvSpPr>
        <p:spPr>
          <a:xfrm>
            <a:off x="1423233" y="4384128"/>
            <a:ext cx="73249" cy="57291"/>
          </a:xfrm>
          <a:custGeom>
            <a:avLst/>
            <a:gdLst>
              <a:gd name="connsiteX0" fmla="*/ 63631 w 63597"/>
              <a:gd name="connsiteY0" fmla="*/ 32095 h 63597"/>
              <a:gd name="connsiteX1" fmla="*/ 31833 w 63597"/>
              <a:gd name="connsiteY1" fmla="*/ 63894 h 63597"/>
              <a:gd name="connsiteX2" fmla="*/ 34 w 63597"/>
              <a:gd name="connsiteY2" fmla="*/ 32095 h 63597"/>
              <a:gd name="connsiteX3" fmla="*/ 31833 w 63597"/>
              <a:gd name="connsiteY3" fmla="*/ 296 h 63597"/>
              <a:gd name="connsiteX4" fmla="*/ 63631 w 63597"/>
              <a:gd name="connsiteY4" fmla="*/ 32095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631" y="32095"/>
                </a:moveTo>
                <a:cubicBezTo>
                  <a:pt x="63631" y="49657"/>
                  <a:pt x="49395" y="63894"/>
                  <a:pt x="31833" y="63894"/>
                </a:cubicBezTo>
                <a:cubicBezTo>
                  <a:pt x="14270" y="63894"/>
                  <a:pt x="34" y="49657"/>
                  <a:pt x="34" y="32095"/>
                </a:cubicBezTo>
                <a:cubicBezTo>
                  <a:pt x="34" y="14533"/>
                  <a:pt x="14270" y="296"/>
                  <a:pt x="31833" y="296"/>
                </a:cubicBezTo>
                <a:cubicBezTo>
                  <a:pt x="49395" y="296"/>
                  <a:pt x="63631" y="14533"/>
                  <a:pt x="63631" y="32095"/>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05" name="Freeform: Shape 304">
            <a:extLst>
              <a:ext uri="{FF2B5EF4-FFF2-40B4-BE49-F238E27FC236}">
                <a16:creationId xmlns:a16="http://schemas.microsoft.com/office/drawing/2014/main" id="{9C109468-7118-A62B-B33D-96E9D8B7EDE0}"/>
              </a:ext>
            </a:extLst>
          </p:cNvPr>
          <p:cNvSpPr/>
          <p:nvPr/>
        </p:nvSpPr>
        <p:spPr>
          <a:xfrm>
            <a:off x="4028477" y="1806823"/>
            <a:ext cx="73249" cy="57291"/>
          </a:xfrm>
          <a:custGeom>
            <a:avLst/>
            <a:gdLst>
              <a:gd name="connsiteX0" fmla="*/ 63809 w 63597"/>
              <a:gd name="connsiteY0" fmla="*/ 31870 h 63597"/>
              <a:gd name="connsiteX1" fmla="*/ 32010 w 63597"/>
              <a:gd name="connsiteY1" fmla="*/ 63669 h 63597"/>
              <a:gd name="connsiteX2" fmla="*/ 212 w 63597"/>
              <a:gd name="connsiteY2" fmla="*/ 31870 h 63597"/>
              <a:gd name="connsiteX3" fmla="*/ 32010 w 63597"/>
              <a:gd name="connsiteY3" fmla="*/ 71 h 63597"/>
              <a:gd name="connsiteX4" fmla="*/ 63809 w 63597"/>
              <a:gd name="connsiteY4" fmla="*/ 31870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809" y="31870"/>
                </a:moveTo>
                <a:cubicBezTo>
                  <a:pt x="63809" y="49432"/>
                  <a:pt x="49572" y="63669"/>
                  <a:pt x="32010" y="63669"/>
                </a:cubicBezTo>
                <a:cubicBezTo>
                  <a:pt x="14448" y="63669"/>
                  <a:pt x="212" y="49432"/>
                  <a:pt x="212" y="31870"/>
                </a:cubicBezTo>
                <a:cubicBezTo>
                  <a:pt x="212" y="14308"/>
                  <a:pt x="14448" y="71"/>
                  <a:pt x="32010" y="71"/>
                </a:cubicBezTo>
                <a:cubicBezTo>
                  <a:pt x="49572" y="71"/>
                  <a:pt x="63809" y="14308"/>
                  <a:pt x="63809" y="31870"/>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06" name="Freeform: Shape 305">
            <a:extLst>
              <a:ext uri="{FF2B5EF4-FFF2-40B4-BE49-F238E27FC236}">
                <a16:creationId xmlns:a16="http://schemas.microsoft.com/office/drawing/2014/main" id="{321F63D8-8AD6-3069-41D8-8FD061AD9466}"/>
              </a:ext>
            </a:extLst>
          </p:cNvPr>
          <p:cNvSpPr/>
          <p:nvPr/>
        </p:nvSpPr>
        <p:spPr>
          <a:xfrm>
            <a:off x="4584013" y="1806823"/>
            <a:ext cx="73249" cy="57291"/>
          </a:xfrm>
          <a:custGeom>
            <a:avLst/>
            <a:gdLst>
              <a:gd name="connsiteX0" fmla="*/ 63847 w 63597"/>
              <a:gd name="connsiteY0" fmla="*/ 31870 h 63597"/>
              <a:gd name="connsiteX1" fmla="*/ 32048 w 63597"/>
              <a:gd name="connsiteY1" fmla="*/ 63669 h 63597"/>
              <a:gd name="connsiteX2" fmla="*/ 249 w 63597"/>
              <a:gd name="connsiteY2" fmla="*/ 31870 h 63597"/>
              <a:gd name="connsiteX3" fmla="*/ 32048 w 63597"/>
              <a:gd name="connsiteY3" fmla="*/ 71 h 63597"/>
              <a:gd name="connsiteX4" fmla="*/ 63847 w 63597"/>
              <a:gd name="connsiteY4" fmla="*/ 31870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847" y="31870"/>
                </a:moveTo>
                <a:cubicBezTo>
                  <a:pt x="63847" y="49432"/>
                  <a:pt x="49610" y="63669"/>
                  <a:pt x="32048" y="63669"/>
                </a:cubicBezTo>
                <a:cubicBezTo>
                  <a:pt x="14486" y="63669"/>
                  <a:pt x="249" y="49432"/>
                  <a:pt x="249" y="31870"/>
                </a:cubicBezTo>
                <a:cubicBezTo>
                  <a:pt x="249" y="14308"/>
                  <a:pt x="14486" y="71"/>
                  <a:pt x="32048" y="71"/>
                </a:cubicBezTo>
                <a:cubicBezTo>
                  <a:pt x="49610" y="71"/>
                  <a:pt x="63847" y="14308"/>
                  <a:pt x="63847" y="31870"/>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07" name="Freeform: Shape 306">
            <a:extLst>
              <a:ext uri="{FF2B5EF4-FFF2-40B4-BE49-F238E27FC236}">
                <a16:creationId xmlns:a16="http://schemas.microsoft.com/office/drawing/2014/main" id="{DE55DD87-9EE1-1EE8-D85B-3815F06D9A21}"/>
              </a:ext>
            </a:extLst>
          </p:cNvPr>
          <p:cNvSpPr/>
          <p:nvPr/>
        </p:nvSpPr>
        <p:spPr>
          <a:xfrm>
            <a:off x="3834069" y="1608596"/>
            <a:ext cx="73249" cy="57291"/>
          </a:xfrm>
          <a:custGeom>
            <a:avLst/>
            <a:gdLst>
              <a:gd name="connsiteX0" fmla="*/ 63796 w 63597"/>
              <a:gd name="connsiteY0" fmla="*/ 31852 h 63597"/>
              <a:gd name="connsiteX1" fmla="*/ 31997 w 63597"/>
              <a:gd name="connsiteY1" fmla="*/ 63651 h 63597"/>
              <a:gd name="connsiteX2" fmla="*/ 198 w 63597"/>
              <a:gd name="connsiteY2" fmla="*/ 31852 h 63597"/>
              <a:gd name="connsiteX3" fmla="*/ 31997 w 63597"/>
              <a:gd name="connsiteY3" fmla="*/ 54 h 63597"/>
              <a:gd name="connsiteX4" fmla="*/ 63796 w 63597"/>
              <a:gd name="connsiteY4" fmla="*/ 3185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796" y="31852"/>
                </a:moveTo>
                <a:cubicBezTo>
                  <a:pt x="63796" y="49414"/>
                  <a:pt x="49559" y="63651"/>
                  <a:pt x="31997" y="63651"/>
                </a:cubicBezTo>
                <a:cubicBezTo>
                  <a:pt x="14435" y="63651"/>
                  <a:pt x="198" y="49414"/>
                  <a:pt x="198" y="31852"/>
                </a:cubicBezTo>
                <a:cubicBezTo>
                  <a:pt x="198" y="14290"/>
                  <a:pt x="14435" y="54"/>
                  <a:pt x="31997" y="54"/>
                </a:cubicBezTo>
                <a:cubicBezTo>
                  <a:pt x="49559" y="54"/>
                  <a:pt x="63796" y="14290"/>
                  <a:pt x="63796" y="3185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08" name="Freeform: Shape 307">
            <a:extLst>
              <a:ext uri="{FF2B5EF4-FFF2-40B4-BE49-F238E27FC236}">
                <a16:creationId xmlns:a16="http://schemas.microsoft.com/office/drawing/2014/main" id="{30023286-C141-F4F0-26DB-4D64B3F4D704}"/>
              </a:ext>
            </a:extLst>
          </p:cNvPr>
          <p:cNvSpPr/>
          <p:nvPr/>
        </p:nvSpPr>
        <p:spPr>
          <a:xfrm>
            <a:off x="4360597" y="1608596"/>
            <a:ext cx="73249" cy="57291"/>
          </a:xfrm>
          <a:custGeom>
            <a:avLst/>
            <a:gdLst>
              <a:gd name="connsiteX0" fmla="*/ 63832 w 63597"/>
              <a:gd name="connsiteY0" fmla="*/ 31852 h 63597"/>
              <a:gd name="connsiteX1" fmla="*/ 32033 w 63597"/>
              <a:gd name="connsiteY1" fmla="*/ 63651 h 63597"/>
              <a:gd name="connsiteX2" fmla="*/ 234 w 63597"/>
              <a:gd name="connsiteY2" fmla="*/ 31852 h 63597"/>
              <a:gd name="connsiteX3" fmla="*/ 32033 w 63597"/>
              <a:gd name="connsiteY3" fmla="*/ 54 h 63597"/>
              <a:gd name="connsiteX4" fmla="*/ 63832 w 63597"/>
              <a:gd name="connsiteY4" fmla="*/ 3185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832" y="31852"/>
                </a:moveTo>
                <a:cubicBezTo>
                  <a:pt x="63832" y="49414"/>
                  <a:pt x="49595" y="63651"/>
                  <a:pt x="32033" y="63651"/>
                </a:cubicBezTo>
                <a:cubicBezTo>
                  <a:pt x="14471" y="63651"/>
                  <a:pt x="234" y="49414"/>
                  <a:pt x="234" y="31852"/>
                </a:cubicBezTo>
                <a:cubicBezTo>
                  <a:pt x="234" y="14290"/>
                  <a:pt x="14471" y="54"/>
                  <a:pt x="32033" y="54"/>
                </a:cubicBezTo>
                <a:cubicBezTo>
                  <a:pt x="49595" y="54"/>
                  <a:pt x="63832" y="14290"/>
                  <a:pt x="63832" y="3185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09" name="Freeform: Shape 308">
            <a:extLst>
              <a:ext uri="{FF2B5EF4-FFF2-40B4-BE49-F238E27FC236}">
                <a16:creationId xmlns:a16="http://schemas.microsoft.com/office/drawing/2014/main" id="{126087E7-06C2-2139-C1BB-4FD2984F01FA}"/>
              </a:ext>
            </a:extLst>
          </p:cNvPr>
          <p:cNvSpPr/>
          <p:nvPr/>
        </p:nvSpPr>
        <p:spPr>
          <a:xfrm>
            <a:off x="4990848" y="1608596"/>
            <a:ext cx="73249" cy="57291"/>
          </a:xfrm>
          <a:custGeom>
            <a:avLst/>
            <a:gdLst>
              <a:gd name="connsiteX0" fmla="*/ 63875 w 63597"/>
              <a:gd name="connsiteY0" fmla="*/ 31852 h 63597"/>
              <a:gd name="connsiteX1" fmla="*/ 32076 w 63597"/>
              <a:gd name="connsiteY1" fmla="*/ 63651 h 63597"/>
              <a:gd name="connsiteX2" fmla="*/ 277 w 63597"/>
              <a:gd name="connsiteY2" fmla="*/ 31852 h 63597"/>
              <a:gd name="connsiteX3" fmla="*/ 32076 w 63597"/>
              <a:gd name="connsiteY3" fmla="*/ 54 h 63597"/>
              <a:gd name="connsiteX4" fmla="*/ 63875 w 63597"/>
              <a:gd name="connsiteY4" fmla="*/ 3185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875" y="31852"/>
                </a:moveTo>
                <a:cubicBezTo>
                  <a:pt x="63875" y="49414"/>
                  <a:pt x="49638" y="63651"/>
                  <a:pt x="32076" y="63651"/>
                </a:cubicBezTo>
                <a:cubicBezTo>
                  <a:pt x="14514" y="63651"/>
                  <a:pt x="277" y="49414"/>
                  <a:pt x="277" y="31852"/>
                </a:cubicBezTo>
                <a:cubicBezTo>
                  <a:pt x="277" y="14290"/>
                  <a:pt x="14514" y="54"/>
                  <a:pt x="32076" y="54"/>
                </a:cubicBezTo>
                <a:cubicBezTo>
                  <a:pt x="49638" y="54"/>
                  <a:pt x="63875" y="14290"/>
                  <a:pt x="63875" y="3185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10" name="Freeform: Shape 309">
            <a:extLst>
              <a:ext uri="{FF2B5EF4-FFF2-40B4-BE49-F238E27FC236}">
                <a16:creationId xmlns:a16="http://schemas.microsoft.com/office/drawing/2014/main" id="{DE113223-1110-64CD-BB0F-CAD58442A04A}"/>
              </a:ext>
            </a:extLst>
          </p:cNvPr>
          <p:cNvSpPr/>
          <p:nvPr/>
        </p:nvSpPr>
        <p:spPr>
          <a:xfrm>
            <a:off x="5610110" y="1608596"/>
            <a:ext cx="73249" cy="57291"/>
          </a:xfrm>
          <a:custGeom>
            <a:avLst/>
            <a:gdLst>
              <a:gd name="connsiteX0" fmla="*/ 63917 w 63597"/>
              <a:gd name="connsiteY0" fmla="*/ 31852 h 63597"/>
              <a:gd name="connsiteX1" fmla="*/ 32118 w 63597"/>
              <a:gd name="connsiteY1" fmla="*/ 63651 h 63597"/>
              <a:gd name="connsiteX2" fmla="*/ 319 w 63597"/>
              <a:gd name="connsiteY2" fmla="*/ 31852 h 63597"/>
              <a:gd name="connsiteX3" fmla="*/ 32118 w 63597"/>
              <a:gd name="connsiteY3" fmla="*/ 54 h 63597"/>
              <a:gd name="connsiteX4" fmla="*/ 63917 w 63597"/>
              <a:gd name="connsiteY4" fmla="*/ 3185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917" y="31852"/>
                </a:moveTo>
                <a:cubicBezTo>
                  <a:pt x="63917" y="49414"/>
                  <a:pt x="49680" y="63651"/>
                  <a:pt x="32118" y="63651"/>
                </a:cubicBezTo>
                <a:cubicBezTo>
                  <a:pt x="14556" y="63651"/>
                  <a:pt x="319" y="49414"/>
                  <a:pt x="319" y="31852"/>
                </a:cubicBezTo>
                <a:cubicBezTo>
                  <a:pt x="319" y="14290"/>
                  <a:pt x="14556" y="54"/>
                  <a:pt x="32118" y="54"/>
                </a:cubicBezTo>
                <a:cubicBezTo>
                  <a:pt x="49680" y="54"/>
                  <a:pt x="63917" y="14290"/>
                  <a:pt x="63917" y="31852"/>
                </a:cubicBezTo>
                <a:close/>
              </a:path>
            </a:pathLst>
          </a:custGeom>
          <a:solidFill>
            <a:schemeClr val="accent6"/>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11" name="Freeform: Shape 310">
            <a:extLst>
              <a:ext uri="{FF2B5EF4-FFF2-40B4-BE49-F238E27FC236}">
                <a16:creationId xmlns:a16="http://schemas.microsoft.com/office/drawing/2014/main" id="{C32F6A0A-3556-F68A-C8D7-D2F5554801F5}"/>
              </a:ext>
            </a:extLst>
          </p:cNvPr>
          <p:cNvSpPr/>
          <p:nvPr/>
        </p:nvSpPr>
        <p:spPr>
          <a:xfrm>
            <a:off x="1539859" y="1187649"/>
            <a:ext cx="82928" cy="97291"/>
          </a:xfrm>
          <a:custGeom>
            <a:avLst/>
            <a:gdLst>
              <a:gd name="connsiteX0" fmla="*/ 23700 w 47189"/>
              <a:gd name="connsiteY0" fmla="*/ 73410 h 73391"/>
              <a:gd name="connsiteX1" fmla="*/ 42 w 47189"/>
              <a:gd name="connsiteY1" fmla="*/ 36651 h 73391"/>
              <a:gd name="connsiteX2" fmla="*/ 23700 w 47189"/>
              <a:gd name="connsiteY2" fmla="*/ 19 h 73391"/>
              <a:gd name="connsiteX3" fmla="*/ 47232 w 47189"/>
              <a:gd name="connsiteY3" fmla="*/ 36651 h 73391"/>
              <a:gd name="connsiteX4" fmla="*/ 23700 w 47189"/>
              <a:gd name="connsiteY4" fmla="*/ 73410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3700" y="73410"/>
                </a:moveTo>
                <a:lnTo>
                  <a:pt x="42" y="36651"/>
                </a:lnTo>
                <a:lnTo>
                  <a:pt x="23700" y="19"/>
                </a:lnTo>
                <a:lnTo>
                  <a:pt x="47232" y="36651"/>
                </a:lnTo>
                <a:lnTo>
                  <a:pt x="23700" y="73410"/>
                </a:lnTo>
                <a:close/>
              </a:path>
            </a:pathLst>
          </a:custGeom>
          <a:solidFill>
            <a:srgbClr val="FF99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12" name="Freeform: Shape 311">
            <a:extLst>
              <a:ext uri="{FF2B5EF4-FFF2-40B4-BE49-F238E27FC236}">
                <a16:creationId xmlns:a16="http://schemas.microsoft.com/office/drawing/2014/main" id="{6D80FAFF-D267-43F2-014C-C0DC8564A5FB}"/>
              </a:ext>
            </a:extLst>
          </p:cNvPr>
          <p:cNvSpPr/>
          <p:nvPr/>
        </p:nvSpPr>
        <p:spPr>
          <a:xfrm>
            <a:off x="1530481" y="1782448"/>
            <a:ext cx="82928" cy="97291"/>
          </a:xfrm>
          <a:custGeom>
            <a:avLst/>
            <a:gdLst>
              <a:gd name="connsiteX0" fmla="*/ 23700 w 47189"/>
              <a:gd name="connsiteY0" fmla="*/ 73462 h 73391"/>
              <a:gd name="connsiteX1" fmla="*/ 41 w 47189"/>
              <a:gd name="connsiteY1" fmla="*/ 36703 h 73391"/>
              <a:gd name="connsiteX2" fmla="*/ 23700 w 47189"/>
              <a:gd name="connsiteY2" fmla="*/ 71 h 73391"/>
              <a:gd name="connsiteX3" fmla="*/ 47231 w 47189"/>
              <a:gd name="connsiteY3" fmla="*/ 36703 h 73391"/>
              <a:gd name="connsiteX4" fmla="*/ 23700 w 47189"/>
              <a:gd name="connsiteY4" fmla="*/ 73462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3700" y="73462"/>
                </a:moveTo>
                <a:lnTo>
                  <a:pt x="41" y="36703"/>
                </a:lnTo>
                <a:lnTo>
                  <a:pt x="23700" y="71"/>
                </a:lnTo>
                <a:lnTo>
                  <a:pt x="47231" y="36703"/>
                </a:lnTo>
                <a:lnTo>
                  <a:pt x="23700" y="73462"/>
                </a:lnTo>
                <a:close/>
              </a:path>
            </a:pathLst>
          </a:custGeom>
          <a:solidFill>
            <a:srgbClr val="FF99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13" name="Freeform: Shape 312">
            <a:extLst>
              <a:ext uri="{FF2B5EF4-FFF2-40B4-BE49-F238E27FC236}">
                <a16:creationId xmlns:a16="http://schemas.microsoft.com/office/drawing/2014/main" id="{73FC0F9E-F762-E500-C778-B338869E3A73}"/>
              </a:ext>
            </a:extLst>
          </p:cNvPr>
          <p:cNvSpPr/>
          <p:nvPr/>
        </p:nvSpPr>
        <p:spPr>
          <a:xfrm>
            <a:off x="2185347" y="1782448"/>
            <a:ext cx="82928" cy="97291"/>
          </a:xfrm>
          <a:custGeom>
            <a:avLst/>
            <a:gdLst>
              <a:gd name="connsiteX0" fmla="*/ 23745 w 47189"/>
              <a:gd name="connsiteY0" fmla="*/ 73462 h 73391"/>
              <a:gd name="connsiteX1" fmla="*/ 86 w 47189"/>
              <a:gd name="connsiteY1" fmla="*/ 36703 h 73391"/>
              <a:gd name="connsiteX2" fmla="*/ 23745 w 47189"/>
              <a:gd name="connsiteY2" fmla="*/ 71 h 73391"/>
              <a:gd name="connsiteX3" fmla="*/ 47276 w 47189"/>
              <a:gd name="connsiteY3" fmla="*/ 36703 h 73391"/>
              <a:gd name="connsiteX4" fmla="*/ 23745 w 47189"/>
              <a:gd name="connsiteY4" fmla="*/ 73462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3745" y="73462"/>
                </a:moveTo>
                <a:lnTo>
                  <a:pt x="86" y="36703"/>
                </a:lnTo>
                <a:lnTo>
                  <a:pt x="23745" y="71"/>
                </a:lnTo>
                <a:lnTo>
                  <a:pt x="47276" y="36703"/>
                </a:lnTo>
                <a:lnTo>
                  <a:pt x="23745" y="73462"/>
                </a:lnTo>
                <a:close/>
              </a:path>
            </a:pathLst>
          </a:custGeom>
          <a:solidFill>
            <a:srgbClr val="FF99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14" name="Freeform: Shape 313">
            <a:extLst>
              <a:ext uri="{FF2B5EF4-FFF2-40B4-BE49-F238E27FC236}">
                <a16:creationId xmlns:a16="http://schemas.microsoft.com/office/drawing/2014/main" id="{26FA8E64-A108-D38B-25E4-C2F067DACD98}"/>
              </a:ext>
            </a:extLst>
          </p:cNvPr>
          <p:cNvSpPr/>
          <p:nvPr/>
        </p:nvSpPr>
        <p:spPr>
          <a:xfrm>
            <a:off x="2801532" y="1782448"/>
            <a:ext cx="82928" cy="97291"/>
          </a:xfrm>
          <a:custGeom>
            <a:avLst/>
            <a:gdLst>
              <a:gd name="connsiteX0" fmla="*/ 23787 w 47189"/>
              <a:gd name="connsiteY0" fmla="*/ 73462 h 73391"/>
              <a:gd name="connsiteX1" fmla="*/ 128 w 47189"/>
              <a:gd name="connsiteY1" fmla="*/ 36703 h 73391"/>
              <a:gd name="connsiteX2" fmla="*/ 23787 w 47189"/>
              <a:gd name="connsiteY2" fmla="*/ 71 h 73391"/>
              <a:gd name="connsiteX3" fmla="*/ 47318 w 47189"/>
              <a:gd name="connsiteY3" fmla="*/ 36703 h 73391"/>
              <a:gd name="connsiteX4" fmla="*/ 23787 w 47189"/>
              <a:gd name="connsiteY4" fmla="*/ 73462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3787" y="73462"/>
                </a:moveTo>
                <a:lnTo>
                  <a:pt x="128" y="36703"/>
                </a:lnTo>
                <a:lnTo>
                  <a:pt x="23787" y="71"/>
                </a:lnTo>
                <a:lnTo>
                  <a:pt x="47318" y="36703"/>
                </a:lnTo>
                <a:lnTo>
                  <a:pt x="23787" y="73462"/>
                </a:lnTo>
                <a:close/>
              </a:path>
            </a:pathLst>
          </a:custGeom>
          <a:solidFill>
            <a:srgbClr val="FF99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15" name="Freeform: Shape 314">
            <a:extLst>
              <a:ext uri="{FF2B5EF4-FFF2-40B4-BE49-F238E27FC236}">
                <a16:creationId xmlns:a16="http://schemas.microsoft.com/office/drawing/2014/main" id="{8A5189D4-480F-925E-FF1A-5DEDF0DECA73}"/>
              </a:ext>
            </a:extLst>
          </p:cNvPr>
          <p:cNvSpPr/>
          <p:nvPr/>
        </p:nvSpPr>
        <p:spPr>
          <a:xfrm>
            <a:off x="1684456" y="3566728"/>
            <a:ext cx="82928" cy="97291"/>
          </a:xfrm>
          <a:custGeom>
            <a:avLst/>
            <a:gdLst>
              <a:gd name="connsiteX0" fmla="*/ 23710 w 47189"/>
              <a:gd name="connsiteY0" fmla="*/ 73618 h 73391"/>
              <a:gd name="connsiteX1" fmla="*/ 52 w 47189"/>
              <a:gd name="connsiteY1" fmla="*/ 36859 h 73391"/>
              <a:gd name="connsiteX2" fmla="*/ 23710 w 47189"/>
              <a:gd name="connsiteY2" fmla="*/ 226 h 73391"/>
              <a:gd name="connsiteX3" fmla="*/ 47241 w 47189"/>
              <a:gd name="connsiteY3" fmla="*/ 36859 h 73391"/>
              <a:gd name="connsiteX4" fmla="*/ 23710 w 47189"/>
              <a:gd name="connsiteY4" fmla="*/ 73618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3710" y="73618"/>
                </a:moveTo>
                <a:lnTo>
                  <a:pt x="52" y="36859"/>
                </a:lnTo>
                <a:lnTo>
                  <a:pt x="23710" y="226"/>
                </a:lnTo>
                <a:lnTo>
                  <a:pt x="47241" y="36859"/>
                </a:lnTo>
                <a:lnTo>
                  <a:pt x="23710" y="73618"/>
                </a:lnTo>
                <a:close/>
              </a:path>
            </a:pathLst>
          </a:custGeom>
          <a:solidFill>
            <a:srgbClr val="FF99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16" name="Freeform: Shape 315">
            <a:extLst>
              <a:ext uri="{FF2B5EF4-FFF2-40B4-BE49-F238E27FC236}">
                <a16:creationId xmlns:a16="http://schemas.microsoft.com/office/drawing/2014/main" id="{9ED72D85-707A-CD26-F0AD-70595C16D98F}"/>
              </a:ext>
            </a:extLst>
          </p:cNvPr>
          <p:cNvSpPr/>
          <p:nvPr/>
        </p:nvSpPr>
        <p:spPr>
          <a:xfrm>
            <a:off x="1532388" y="3764956"/>
            <a:ext cx="82928" cy="97291"/>
          </a:xfrm>
          <a:custGeom>
            <a:avLst/>
            <a:gdLst>
              <a:gd name="connsiteX0" fmla="*/ 23700 w 47189"/>
              <a:gd name="connsiteY0" fmla="*/ 73635 h 73391"/>
              <a:gd name="connsiteX1" fmla="*/ 42 w 47189"/>
              <a:gd name="connsiteY1" fmla="*/ 36876 h 73391"/>
              <a:gd name="connsiteX2" fmla="*/ 23700 w 47189"/>
              <a:gd name="connsiteY2" fmla="*/ 244 h 73391"/>
              <a:gd name="connsiteX3" fmla="*/ 47231 w 47189"/>
              <a:gd name="connsiteY3" fmla="*/ 36876 h 73391"/>
              <a:gd name="connsiteX4" fmla="*/ 23700 w 47189"/>
              <a:gd name="connsiteY4" fmla="*/ 73635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3700" y="73635"/>
                </a:moveTo>
                <a:lnTo>
                  <a:pt x="42" y="36876"/>
                </a:lnTo>
                <a:lnTo>
                  <a:pt x="23700" y="244"/>
                </a:lnTo>
                <a:lnTo>
                  <a:pt x="47231" y="36876"/>
                </a:lnTo>
                <a:lnTo>
                  <a:pt x="23700" y="73635"/>
                </a:lnTo>
                <a:close/>
              </a:path>
            </a:pathLst>
          </a:custGeom>
          <a:solidFill>
            <a:srgbClr val="FF99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17" name="Freeform: Shape 316">
            <a:extLst>
              <a:ext uri="{FF2B5EF4-FFF2-40B4-BE49-F238E27FC236}">
                <a16:creationId xmlns:a16="http://schemas.microsoft.com/office/drawing/2014/main" id="{59EF42D3-3006-546F-93DF-5C23BBEDC03B}"/>
              </a:ext>
            </a:extLst>
          </p:cNvPr>
          <p:cNvSpPr/>
          <p:nvPr/>
        </p:nvSpPr>
        <p:spPr>
          <a:xfrm>
            <a:off x="2130848" y="1187649"/>
            <a:ext cx="82928" cy="97291"/>
          </a:xfrm>
          <a:custGeom>
            <a:avLst/>
            <a:gdLst>
              <a:gd name="connsiteX0" fmla="*/ 23741 w 47189"/>
              <a:gd name="connsiteY0" fmla="*/ 73410 h 73391"/>
              <a:gd name="connsiteX1" fmla="*/ 82 w 47189"/>
              <a:gd name="connsiteY1" fmla="*/ 36651 h 73391"/>
              <a:gd name="connsiteX2" fmla="*/ 23741 w 47189"/>
              <a:gd name="connsiteY2" fmla="*/ 19 h 73391"/>
              <a:gd name="connsiteX3" fmla="*/ 47272 w 47189"/>
              <a:gd name="connsiteY3" fmla="*/ 36651 h 73391"/>
              <a:gd name="connsiteX4" fmla="*/ 23741 w 47189"/>
              <a:gd name="connsiteY4" fmla="*/ 73410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3741" y="73410"/>
                </a:moveTo>
                <a:lnTo>
                  <a:pt x="82" y="36651"/>
                </a:lnTo>
                <a:lnTo>
                  <a:pt x="23741" y="19"/>
                </a:lnTo>
                <a:lnTo>
                  <a:pt x="47272" y="36651"/>
                </a:lnTo>
                <a:lnTo>
                  <a:pt x="23741" y="73410"/>
                </a:lnTo>
                <a:close/>
              </a:path>
            </a:pathLst>
          </a:custGeom>
          <a:solidFill>
            <a:srgbClr val="FF99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18" name="Freeform: Shape 317">
            <a:extLst>
              <a:ext uri="{FF2B5EF4-FFF2-40B4-BE49-F238E27FC236}">
                <a16:creationId xmlns:a16="http://schemas.microsoft.com/office/drawing/2014/main" id="{FE880BCD-1C23-4367-00DA-BA4AD430BAF9}"/>
              </a:ext>
            </a:extLst>
          </p:cNvPr>
          <p:cNvSpPr/>
          <p:nvPr/>
        </p:nvSpPr>
        <p:spPr>
          <a:xfrm>
            <a:off x="2779997" y="1187649"/>
            <a:ext cx="82928" cy="97291"/>
          </a:xfrm>
          <a:custGeom>
            <a:avLst/>
            <a:gdLst>
              <a:gd name="connsiteX0" fmla="*/ 23785 w 47189"/>
              <a:gd name="connsiteY0" fmla="*/ 73410 h 73391"/>
              <a:gd name="connsiteX1" fmla="*/ 127 w 47189"/>
              <a:gd name="connsiteY1" fmla="*/ 36651 h 73391"/>
              <a:gd name="connsiteX2" fmla="*/ 23785 w 47189"/>
              <a:gd name="connsiteY2" fmla="*/ 19 h 73391"/>
              <a:gd name="connsiteX3" fmla="*/ 47316 w 47189"/>
              <a:gd name="connsiteY3" fmla="*/ 36651 h 73391"/>
              <a:gd name="connsiteX4" fmla="*/ 23785 w 47189"/>
              <a:gd name="connsiteY4" fmla="*/ 73410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3785" y="73410"/>
                </a:moveTo>
                <a:lnTo>
                  <a:pt x="127" y="36651"/>
                </a:lnTo>
                <a:lnTo>
                  <a:pt x="23785" y="19"/>
                </a:lnTo>
                <a:lnTo>
                  <a:pt x="47316" y="36651"/>
                </a:lnTo>
                <a:lnTo>
                  <a:pt x="23785" y="73410"/>
                </a:lnTo>
                <a:close/>
              </a:path>
            </a:pathLst>
          </a:custGeom>
          <a:solidFill>
            <a:srgbClr val="FF99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19" name="Freeform: Shape 318">
            <a:extLst>
              <a:ext uri="{FF2B5EF4-FFF2-40B4-BE49-F238E27FC236}">
                <a16:creationId xmlns:a16="http://schemas.microsoft.com/office/drawing/2014/main" id="{7CE186A8-BC38-4293-A24C-AFBC793F5C20}"/>
              </a:ext>
            </a:extLst>
          </p:cNvPr>
          <p:cNvSpPr/>
          <p:nvPr/>
        </p:nvSpPr>
        <p:spPr>
          <a:xfrm>
            <a:off x="3421089" y="1187649"/>
            <a:ext cx="82928" cy="97291"/>
          </a:xfrm>
          <a:custGeom>
            <a:avLst/>
            <a:gdLst>
              <a:gd name="connsiteX0" fmla="*/ 23829 w 47189"/>
              <a:gd name="connsiteY0" fmla="*/ 73410 h 73391"/>
              <a:gd name="connsiteX1" fmla="*/ 171 w 47189"/>
              <a:gd name="connsiteY1" fmla="*/ 36651 h 73391"/>
              <a:gd name="connsiteX2" fmla="*/ 23829 w 47189"/>
              <a:gd name="connsiteY2" fmla="*/ 19 h 73391"/>
              <a:gd name="connsiteX3" fmla="*/ 47360 w 47189"/>
              <a:gd name="connsiteY3" fmla="*/ 36651 h 73391"/>
              <a:gd name="connsiteX4" fmla="*/ 23829 w 47189"/>
              <a:gd name="connsiteY4" fmla="*/ 73410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3829" y="73410"/>
                </a:moveTo>
                <a:lnTo>
                  <a:pt x="171" y="36651"/>
                </a:lnTo>
                <a:lnTo>
                  <a:pt x="23829" y="19"/>
                </a:lnTo>
                <a:lnTo>
                  <a:pt x="47360" y="36651"/>
                </a:lnTo>
                <a:lnTo>
                  <a:pt x="23829" y="73410"/>
                </a:lnTo>
                <a:close/>
              </a:path>
            </a:pathLst>
          </a:custGeom>
          <a:solidFill>
            <a:srgbClr val="FF99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20" name="Freeform: Shape 319">
            <a:extLst>
              <a:ext uri="{FF2B5EF4-FFF2-40B4-BE49-F238E27FC236}">
                <a16:creationId xmlns:a16="http://schemas.microsoft.com/office/drawing/2014/main" id="{2D42F3CA-D0AE-C895-B756-B369868CAF5F}"/>
              </a:ext>
            </a:extLst>
          </p:cNvPr>
          <p:cNvSpPr/>
          <p:nvPr/>
        </p:nvSpPr>
        <p:spPr>
          <a:xfrm>
            <a:off x="4660056" y="1187649"/>
            <a:ext cx="82928" cy="97291"/>
          </a:xfrm>
          <a:custGeom>
            <a:avLst/>
            <a:gdLst>
              <a:gd name="connsiteX0" fmla="*/ 23913 w 47189"/>
              <a:gd name="connsiteY0" fmla="*/ 73410 h 73391"/>
              <a:gd name="connsiteX1" fmla="*/ 255 w 47189"/>
              <a:gd name="connsiteY1" fmla="*/ 36651 h 73391"/>
              <a:gd name="connsiteX2" fmla="*/ 23913 w 47189"/>
              <a:gd name="connsiteY2" fmla="*/ 19 h 73391"/>
              <a:gd name="connsiteX3" fmla="*/ 47445 w 47189"/>
              <a:gd name="connsiteY3" fmla="*/ 36651 h 73391"/>
              <a:gd name="connsiteX4" fmla="*/ 23913 w 47189"/>
              <a:gd name="connsiteY4" fmla="*/ 73410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3913" y="73410"/>
                </a:moveTo>
                <a:lnTo>
                  <a:pt x="255" y="36651"/>
                </a:lnTo>
                <a:lnTo>
                  <a:pt x="23913" y="19"/>
                </a:lnTo>
                <a:lnTo>
                  <a:pt x="47445" y="36651"/>
                </a:lnTo>
                <a:lnTo>
                  <a:pt x="23913" y="73410"/>
                </a:lnTo>
                <a:close/>
              </a:path>
            </a:pathLst>
          </a:custGeom>
          <a:solidFill>
            <a:srgbClr val="FF99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21" name="Freeform: Shape 320">
            <a:extLst>
              <a:ext uri="{FF2B5EF4-FFF2-40B4-BE49-F238E27FC236}">
                <a16:creationId xmlns:a16="http://schemas.microsoft.com/office/drawing/2014/main" id="{E049C8DE-8413-160B-A43F-C17997B7E4B1}"/>
              </a:ext>
            </a:extLst>
          </p:cNvPr>
          <p:cNvSpPr/>
          <p:nvPr/>
        </p:nvSpPr>
        <p:spPr>
          <a:xfrm>
            <a:off x="5945611" y="1187649"/>
            <a:ext cx="82928" cy="97291"/>
          </a:xfrm>
          <a:custGeom>
            <a:avLst/>
            <a:gdLst>
              <a:gd name="connsiteX0" fmla="*/ 24001 w 47189"/>
              <a:gd name="connsiteY0" fmla="*/ 73410 h 73391"/>
              <a:gd name="connsiteX1" fmla="*/ 343 w 47189"/>
              <a:gd name="connsiteY1" fmla="*/ 36651 h 73391"/>
              <a:gd name="connsiteX2" fmla="*/ 24001 w 47189"/>
              <a:gd name="connsiteY2" fmla="*/ 19 h 73391"/>
              <a:gd name="connsiteX3" fmla="*/ 47532 w 47189"/>
              <a:gd name="connsiteY3" fmla="*/ 36651 h 73391"/>
              <a:gd name="connsiteX4" fmla="*/ 24001 w 47189"/>
              <a:gd name="connsiteY4" fmla="*/ 73410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4001" y="73410"/>
                </a:moveTo>
                <a:lnTo>
                  <a:pt x="343" y="36651"/>
                </a:lnTo>
                <a:lnTo>
                  <a:pt x="24001" y="19"/>
                </a:lnTo>
                <a:lnTo>
                  <a:pt x="47532" y="36651"/>
                </a:lnTo>
                <a:lnTo>
                  <a:pt x="24001" y="73410"/>
                </a:lnTo>
                <a:close/>
              </a:path>
            </a:pathLst>
          </a:custGeom>
          <a:solidFill>
            <a:srgbClr val="FF99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22" name="Freeform: Shape 321">
            <a:extLst>
              <a:ext uri="{FF2B5EF4-FFF2-40B4-BE49-F238E27FC236}">
                <a16:creationId xmlns:a16="http://schemas.microsoft.com/office/drawing/2014/main" id="{11B728B3-72A8-6CCC-5688-3D56ADB7E000}"/>
              </a:ext>
            </a:extLst>
          </p:cNvPr>
          <p:cNvSpPr/>
          <p:nvPr/>
        </p:nvSpPr>
        <p:spPr>
          <a:xfrm>
            <a:off x="7000414" y="1212025"/>
            <a:ext cx="73249" cy="57291"/>
          </a:xfrm>
          <a:custGeom>
            <a:avLst/>
            <a:gdLst>
              <a:gd name="connsiteX0" fmla="*/ 414 w 63597"/>
              <a:gd name="connsiteY0" fmla="*/ 19 h 63597"/>
              <a:gd name="connsiteX1" fmla="*/ 64012 w 63597"/>
              <a:gd name="connsiteY1" fmla="*/ 19 h 63597"/>
              <a:gd name="connsiteX2" fmla="*/ 64012 w 63597"/>
              <a:gd name="connsiteY2" fmla="*/ 63617 h 63597"/>
              <a:gd name="connsiteX3" fmla="*/ 414 w 63597"/>
              <a:gd name="connsiteY3" fmla="*/ 63617 h 63597"/>
            </a:gdLst>
            <a:ahLst/>
            <a:cxnLst>
              <a:cxn ang="0">
                <a:pos x="connsiteX0" y="connsiteY0"/>
              </a:cxn>
              <a:cxn ang="0">
                <a:pos x="connsiteX1" y="connsiteY1"/>
              </a:cxn>
              <a:cxn ang="0">
                <a:pos x="connsiteX2" y="connsiteY2"/>
              </a:cxn>
              <a:cxn ang="0">
                <a:pos x="connsiteX3" y="connsiteY3"/>
              </a:cxn>
            </a:cxnLst>
            <a:rect l="l" t="t" r="r" b="b"/>
            <a:pathLst>
              <a:path w="63597" h="63597">
                <a:moveTo>
                  <a:pt x="414" y="19"/>
                </a:moveTo>
                <a:lnTo>
                  <a:pt x="64012" y="19"/>
                </a:lnTo>
                <a:lnTo>
                  <a:pt x="64012" y="63617"/>
                </a:lnTo>
                <a:lnTo>
                  <a:pt x="414" y="63617"/>
                </a:lnTo>
                <a:close/>
              </a:path>
            </a:pathLst>
          </a:custGeom>
          <a:solidFill>
            <a:srgbClr val="FF00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23" name="Freeform: Shape 322">
            <a:extLst>
              <a:ext uri="{FF2B5EF4-FFF2-40B4-BE49-F238E27FC236}">
                <a16:creationId xmlns:a16="http://schemas.microsoft.com/office/drawing/2014/main" id="{E486DDE8-D3FB-9A9D-998B-44B8A813EE5B}"/>
              </a:ext>
            </a:extLst>
          </p:cNvPr>
          <p:cNvSpPr/>
          <p:nvPr/>
        </p:nvSpPr>
        <p:spPr>
          <a:xfrm>
            <a:off x="3309005" y="3392875"/>
            <a:ext cx="73249" cy="57291"/>
          </a:xfrm>
          <a:custGeom>
            <a:avLst/>
            <a:gdLst>
              <a:gd name="connsiteX0" fmla="*/ 162 w 63597"/>
              <a:gd name="connsiteY0" fmla="*/ 209 h 63597"/>
              <a:gd name="connsiteX1" fmla="*/ 63760 w 63597"/>
              <a:gd name="connsiteY1" fmla="*/ 209 h 63597"/>
              <a:gd name="connsiteX2" fmla="*/ 63760 w 63597"/>
              <a:gd name="connsiteY2" fmla="*/ 63807 h 63597"/>
              <a:gd name="connsiteX3" fmla="*/ 162 w 63597"/>
              <a:gd name="connsiteY3" fmla="*/ 63807 h 63597"/>
            </a:gdLst>
            <a:ahLst/>
            <a:cxnLst>
              <a:cxn ang="0">
                <a:pos x="connsiteX0" y="connsiteY0"/>
              </a:cxn>
              <a:cxn ang="0">
                <a:pos x="connsiteX1" y="connsiteY1"/>
              </a:cxn>
              <a:cxn ang="0">
                <a:pos x="connsiteX2" y="connsiteY2"/>
              </a:cxn>
              <a:cxn ang="0">
                <a:pos x="connsiteX3" y="connsiteY3"/>
              </a:cxn>
            </a:cxnLst>
            <a:rect l="l" t="t" r="r" b="b"/>
            <a:pathLst>
              <a:path w="63597" h="63597">
                <a:moveTo>
                  <a:pt x="162" y="209"/>
                </a:moveTo>
                <a:lnTo>
                  <a:pt x="63760" y="209"/>
                </a:lnTo>
                <a:lnTo>
                  <a:pt x="63760" y="63807"/>
                </a:lnTo>
                <a:lnTo>
                  <a:pt x="162" y="63807"/>
                </a:lnTo>
                <a:close/>
              </a:path>
            </a:pathLst>
          </a:custGeom>
          <a:solidFill>
            <a:srgbClr val="FF00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24" name="Freeform: Shape 323">
            <a:extLst>
              <a:ext uri="{FF2B5EF4-FFF2-40B4-BE49-F238E27FC236}">
                <a16:creationId xmlns:a16="http://schemas.microsoft.com/office/drawing/2014/main" id="{F068D38D-6D5F-3648-BCAC-6B5D1A722830}"/>
              </a:ext>
            </a:extLst>
          </p:cNvPr>
          <p:cNvSpPr/>
          <p:nvPr/>
        </p:nvSpPr>
        <p:spPr>
          <a:xfrm>
            <a:off x="2683882" y="3789332"/>
            <a:ext cx="73249" cy="57291"/>
          </a:xfrm>
          <a:custGeom>
            <a:avLst/>
            <a:gdLst>
              <a:gd name="connsiteX0" fmla="*/ 120 w 63597"/>
              <a:gd name="connsiteY0" fmla="*/ 244 h 63597"/>
              <a:gd name="connsiteX1" fmla="*/ 63717 w 63597"/>
              <a:gd name="connsiteY1" fmla="*/ 244 h 63597"/>
              <a:gd name="connsiteX2" fmla="*/ 63717 w 63597"/>
              <a:gd name="connsiteY2" fmla="*/ 63842 h 63597"/>
              <a:gd name="connsiteX3" fmla="*/ 120 w 63597"/>
              <a:gd name="connsiteY3" fmla="*/ 63842 h 63597"/>
            </a:gdLst>
            <a:ahLst/>
            <a:cxnLst>
              <a:cxn ang="0">
                <a:pos x="connsiteX0" y="connsiteY0"/>
              </a:cxn>
              <a:cxn ang="0">
                <a:pos x="connsiteX1" y="connsiteY1"/>
              </a:cxn>
              <a:cxn ang="0">
                <a:pos x="connsiteX2" y="connsiteY2"/>
              </a:cxn>
              <a:cxn ang="0">
                <a:pos x="connsiteX3" y="connsiteY3"/>
              </a:cxn>
            </a:cxnLst>
            <a:rect l="l" t="t" r="r" b="b"/>
            <a:pathLst>
              <a:path w="63597" h="63597">
                <a:moveTo>
                  <a:pt x="120" y="244"/>
                </a:moveTo>
                <a:lnTo>
                  <a:pt x="63717" y="244"/>
                </a:lnTo>
                <a:lnTo>
                  <a:pt x="63717" y="63842"/>
                </a:lnTo>
                <a:lnTo>
                  <a:pt x="120" y="63842"/>
                </a:lnTo>
                <a:close/>
              </a:path>
            </a:pathLst>
          </a:custGeom>
          <a:solidFill>
            <a:srgbClr val="FF0000"/>
          </a:solidFill>
          <a:ln w="12706" cap="flat">
            <a:noFill/>
            <a:prstDash val="solid"/>
            <a:miter/>
          </a:ln>
        </p:spPr>
        <p:txBody>
          <a:bodyPr rtlCol="0" anchor="ctr"/>
          <a:lstStyle/>
          <a:p>
            <a:pPr defTabSz="1219170">
              <a:defRPr/>
            </a:pPr>
            <a:endParaRPr lang="en-GB" sz="1600">
              <a:solidFill>
                <a:schemeClr val="accent6"/>
              </a:solidFill>
              <a:latin typeface="Arial" panose="020B0604020202020204"/>
            </a:endParaRPr>
          </a:p>
        </p:txBody>
      </p:sp>
      <p:sp>
        <p:nvSpPr>
          <p:cNvPr id="325" name="Freeform: Shape 324">
            <a:extLst>
              <a:ext uri="{FF2B5EF4-FFF2-40B4-BE49-F238E27FC236}">
                <a16:creationId xmlns:a16="http://schemas.microsoft.com/office/drawing/2014/main" id="{297A05D1-619C-C700-F67E-BFAEFCB2A667}"/>
              </a:ext>
            </a:extLst>
          </p:cNvPr>
          <p:cNvSpPr/>
          <p:nvPr/>
        </p:nvSpPr>
        <p:spPr>
          <a:xfrm>
            <a:off x="8162760" y="1042443"/>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600">
              <a:solidFill>
                <a:schemeClr val="accent6"/>
              </a:solidFill>
              <a:latin typeface="Arial" panose="020B0604020202020204"/>
            </a:endParaRPr>
          </a:p>
        </p:txBody>
      </p:sp>
      <p:sp>
        <p:nvSpPr>
          <p:cNvPr id="326" name="Freeform: Shape 325">
            <a:extLst>
              <a:ext uri="{FF2B5EF4-FFF2-40B4-BE49-F238E27FC236}">
                <a16:creationId xmlns:a16="http://schemas.microsoft.com/office/drawing/2014/main" id="{80224F53-84D1-F5D2-7064-8BE7D40968DE}"/>
              </a:ext>
            </a:extLst>
          </p:cNvPr>
          <p:cNvSpPr/>
          <p:nvPr/>
        </p:nvSpPr>
        <p:spPr>
          <a:xfrm>
            <a:off x="7529285" y="1438899"/>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600">
              <a:solidFill>
                <a:schemeClr val="accent6"/>
              </a:solidFill>
              <a:latin typeface="Arial" panose="020B0604020202020204"/>
            </a:endParaRPr>
          </a:p>
        </p:txBody>
      </p:sp>
      <p:sp>
        <p:nvSpPr>
          <p:cNvPr id="327" name="Freeform: Shape 326">
            <a:extLst>
              <a:ext uri="{FF2B5EF4-FFF2-40B4-BE49-F238E27FC236}">
                <a16:creationId xmlns:a16="http://schemas.microsoft.com/office/drawing/2014/main" id="{F8A655EC-5C53-7B6C-7C81-C058808DB780}"/>
              </a:ext>
            </a:extLst>
          </p:cNvPr>
          <p:cNvSpPr/>
          <p:nvPr/>
        </p:nvSpPr>
        <p:spPr>
          <a:xfrm>
            <a:off x="6521059" y="1637241"/>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600">
              <a:solidFill>
                <a:schemeClr val="accent6"/>
              </a:solidFill>
              <a:latin typeface="Arial" panose="020B0604020202020204"/>
            </a:endParaRPr>
          </a:p>
        </p:txBody>
      </p:sp>
      <p:sp>
        <p:nvSpPr>
          <p:cNvPr id="328" name="Freeform: Shape 327">
            <a:extLst>
              <a:ext uri="{FF2B5EF4-FFF2-40B4-BE49-F238E27FC236}">
                <a16:creationId xmlns:a16="http://schemas.microsoft.com/office/drawing/2014/main" id="{67DFFECA-CE97-F379-A34D-F6F50492D13A}"/>
              </a:ext>
            </a:extLst>
          </p:cNvPr>
          <p:cNvSpPr/>
          <p:nvPr/>
        </p:nvSpPr>
        <p:spPr>
          <a:xfrm>
            <a:off x="5675744" y="1835469"/>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600">
              <a:solidFill>
                <a:schemeClr val="accent6"/>
              </a:solidFill>
              <a:latin typeface="Arial" panose="020B0604020202020204"/>
            </a:endParaRPr>
          </a:p>
        </p:txBody>
      </p:sp>
      <p:sp>
        <p:nvSpPr>
          <p:cNvPr id="329" name="Freeform: Shape 328">
            <a:extLst>
              <a:ext uri="{FF2B5EF4-FFF2-40B4-BE49-F238E27FC236}">
                <a16:creationId xmlns:a16="http://schemas.microsoft.com/office/drawing/2014/main" id="{0602F053-2EB7-4CE6-12A5-AA9EC17BCFC5}"/>
              </a:ext>
            </a:extLst>
          </p:cNvPr>
          <p:cNvSpPr/>
          <p:nvPr/>
        </p:nvSpPr>
        <p:spPr>
          <a:xfrm>
            <a:off x="4294084" y="2033697"/>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600">
              <a:solidFill>
                <a:schemeClr val="accent6"/>
              </a:solidFill>
              <a:latin typeface="Arial" panose="020B0604020202020204"/>
            </a:endParaRPr>
          </a:p>
        </p:txBody>
      </p:sp>
      <p:sp>
        <p:nvSpPr>
          <p:cNvPr id="330" name="Freeform: Shape 329">
            <a:extLst>
              <a:ext uri="{FF2B5EF4-FFF2-40B4-BE49-F238E27FC236}">
                <a16:creationId xmlns:a16="http://schemas.microsoft.com/office/drawing/2014/main" id="{6F7B9FC8-24E0-8696-FA05-BC4DF9F20B02}"/>
              </a:ext>
            </a:extLst>
          </p:cNvPr>
          <p:cNvSpPr/>
          <p:nvPr/>
        </p:nvSpPr>
        <p:spPr>
          <a:xfrm>
            <a:off x="4125753" y="2231924"/>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600">
              <a:solidFill>
                <a:schemeClr val="accent6"/>
              </a:solidFill>
              <a:latin typeface="Arial" panose="020B0604020202020204"/>
            </a:endParaRPr>
          </a:p>
        </p:txBody>
      </p:sp>
      <p:sp>
        <p:nvSpPr>
          <p:cNvPr id="331" name="Freeform: Shape 330">
            <a:extLst>
              <a:ext uri="{FF2B5EF4-FFF2-40B4-BE49-F238E27FC236}">
                <a16:creationId xmlns:a16="http://schemas.microsoft.com/office/drawing/2014/main" id="{0CD676DB-B663-9210-7F61-629AEEF64AD4}"/>
              </a:ext>
            </a:extLst>
          </p:cNvPr>
          <p:cNvSpPr/>
          <p:nvPr/>
        </p:nvSpPr>
        <p:spPr>
          <a:xfrm>
            <a:off x="4018807" y="2430267"/>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600">
              <a:solidFill>
                <a:schemeClr val="accent6"/>
              </a:solidFill>
              <a:latin typeface="Arial" panose="020B0604020202020204"/>
            </a:endParaRPr>
          </a:p>
        </p:txBody>
      </p:sp>
      <p:sp>
        <p:nvSpPr>
          <p:cNvPr id="332" name="Freeform: Shape 331">
            <a:extLst>
              <a:ext uri="{FF2B5EF4-FFF2-40B4-BE49-F238E27FC236}">
                <a16:creationId xmlns:a16="http://schemas.microsoft.com/office/drawing/2014/main" id="{1E48438C-2A2D-15BC-FCDD-EDDB7C468C86}"/>
              </a:ext>
            </a:extLst>
          </p:cNvPr>
          <p:cNvSpPr/>
          <p:nvPr/>
        </p:nvSpPr>
        <p:spPr>
          <a:xfrm>
            <a:off x="3993756" y="2628496"/>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600">
              <a:solidFill>
                <a:schemeClr val="accent6"/>
              </a:solidFill>
              <a:latin typeface="Arial" panose="020B0604020202020204"/>
            </a:endParaRPr>
          </a:p>
        </p:txBody>
      </p:sp>
      <p:sp>
        <p:nvSpPr>
          <p:cNvPr id="333" name="Freeform: Shape 332">
            <a:extLst>
              <a:ext uri="{FF2B5EF4-FFF2-40B4-BE49-F238E27FC236}">
                <a16:creationId xmlns:a16="http://schemas.microsoft.com/office/drawing/2014/main" id="{41A095B1-00F8-CD4D-831D-9A051DA5C5F6}"/>
              </a:ext>
            </a:extLst>
          </p:cNvPr>
          <p:cNvSpPr/>
          <p:nvPr/>
        </p:nvSpPr>
        <p:spPr>
          <a:xfrm>
            <a:off x="4001665" y="2826723"/>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600">
              <a:solidFill>
                <a:schemeClr val="accent6"/>
              </a:solidFill>
              <a:latin typeface="Arial" panose="020B0604020202020204"/>
            </a:endParaRPr>
          </a:p>
        </p:txBody>
      </p:sp>
      <p:sp>
        <p:nvSpPr>
          <p:cNvPr id="334" name="Freeform: Shape 333">
            <a:extLst>
              <a:ext uri="{FF2B5EF4-FFF2-40B4-BE49-F238E27FC236}">
                <a16:creationId xmlns:a16="http://schemas.microsoft.com/office/drawing/2014/main" id="{359384FD-32A3-EB05-8E2A-BBF21A1B4336}"/>
              </a:ext>
            </a:extLst>
          </p:cNvPr>
          <p:cNvSpPr/>
          <p:nvPr/>
        </p:nvSpPr>
        <p:spPr>
          <a:xfrm>
            <a:off x="3985844" y="3024951"/>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600">
              <a:solidFill>
                <a:schemeClr val="accent6"/>
              </a:solidFill>
              <a:latin typeface="Arial" panose="020B0604020202020204"/>
            </a:endParaRPr>
          </a:p>
        </p:txBody>
      </p:sp>
      <p:sp>
        <p:nvSpPr>
          <p:cNvPr id="335" name="Freeform: Shape 334">
            <a:extLst>
              <a:ext uri="{FF2B5EF4-FFF2-40B4-BE49-F238E27FC236}">
                <a16:creationId xmlns:a16="http://schemas.microsoft.com/office/drawing/2014/main" id="{B68A5834-A23A-CFA8-C0A6-0F8BCAA680B3}"/>
              </a:ext>
            </a:extLst>
          </p:cNvPr>
          <p:cNvSpPr/>
          <p:nvPr/>
        </p:nvSpPr>
        <p:spPr>
          <a:xfrm>
            <a:off x="3791875" y="3223179"/>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600">
              <a:solidFill>
                <a:schemeClr val="accent6"/>
              </a:solidFill>
              <a:latin typeface="Arial" panose="020B0604020202020204"/>
            </a:endParaRPr>
          </a:p>
        </p:txBody>
      </p:sp>
      <p:sp>
        <p:nvSpPr>
          <p:cNvPr id="336" name="Freeform: Shape 335">
            <a:extLst>
              <a:ext uri="{FF2B5EF4-FFF2-40B4-BE49-F238E27FC236}">
                <a16:creationId xmlns:a16="http://schemas.microsoft.com/office/drawing/2014/main" id="{5267703B-575E-72A8-59C9-BFB396AB1E24}"/>
              </a:ext>
            </a:extLst>
          </p:cNvPr>
          <p:cNvSpPr/>
          <p:nvPr/>
        </p:nvSpPr>
        <p:spPr>
          <a:xfrm>
            <a:off x="2737941" y="4016204"/>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37" name="Freeform: Shape 336">
            <a:extLst>
              <a:ext uri="{FF2B5EF4-FFF2-40B4-BE49-F238E27FC236}">
                <a16:creationId xmlns:a16="http://schemas.microsoft.com/office/drawing/2014/main" id="{D80412D8-EBE6-45B1-3B78-D7C79325AE3C}"/>
              </a:ext>
            </a:extLst>
          </p:cNvPr>
          <p:cNvSpPr/>
          <p:nvPr/>
        </p:nvSpPr>
        <p:spPr>
          <a:xfrm>
            <a:off x="2460760" y="4214547"/>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38" name="Freeform: Shape 337">
            <a:extLst>
              <a:ext uri="{FF2B5EF4-FFF2-40B4-BE49-F238E27FC236}">
                <a16:creationId xmlns:a16="http://schemas.microsoft.com/office/drawing/2014/main" id="{E9A5C72A-A22A-EAD2-5FA7-5B5DEB0C97B1}"/>
              </a:ext>
            </a:extLst>
          </p:cNvPr>
          <p:cNvSpPr/>
          <p:nvPr/>
        </p:nvSpPr>
        <p:spPr>
          <a:xfrm>
            <a:off x="2343997" y="4412775"/>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grpSp>
        <p:nvGrpSpPr>
          <p:cNvPr id="339" name="Group 338">
            <a:extLst>
              <a:ext uri="{FF2B5EF4-FFF2-40B4-BE49-F238E27FC236}">
                <a16:creationId xmlns:a16="http://schemas.microsoft.com/office/drawing/2014/main" id="{73CD90AC-6576-25D9-A9FC-3D109803D552}"/>
              </a:ext>
            </a:extLst>
          </p:cNvPr>
          <p:cNvGrpSpPr/>
          <p:nvPr/>
        </p:nvGrpSpPr>
        <p:grpSpPr>
          <a:xfrm>
            <a:off x="5672374" y="3058173"/>
            <a:ext cx="2914215" cy="1392481"/>
            <a:chOff x="5445095" y="3962741"/>
            <a:chExt cx="2313623" cy="1071388"/>
          </a:xfrm>
        </p:grpSpPr>
        <p:sp>
          <p:nvSpPr>
            <p:cNvPr id="340" name="TextBox 339">
              <a:extLst>
                <a:ext uri="{FF2B5EF4-FFF2-40B4-BE49-F238E27FC236}">
                  <a16:creationId xmlns:a16="http://schemas.microsoft.com/office/drawing/2014/main" id="{3EA834DA-7D13-6161-2C54-8B870D5265D2}"/>
                </a:ext>
              </a:extLst>
            </p:cNvPr>
            <p:cNvSpPr txBox="1"/>
            <p:nvPr/>
          </p:nvSpPr>
          <p:spPr>
            <a:xfrm>
              <a:off x="5445095" y="3962741"/>
              <a:ext cx="2313623" cy="221069"/>
            </a:xfrm>
            <a:prstGeom prst="rect">
              <a:avLst/>
            </a:prstGeom>
            <a:noFill/>
          </p:spPr>
          <p:txBody>
            <a:bodyPr wrap="square" lIns="0" tIns="0" rIns="0" bIns="0" rtlCol="0">
              <a:spAutoFit/>
            </a:bodyPr>
            <a:lstStyle/>
            <a:p>
              <a:pPr defTabSz="1219170">
                <a:defRPr/>
              </a:pPr>
              <a:r>
                <a:rPr lang="en-GB" sz="1867" b="1" dirty="0" err="1">
                  <a:solidFill>
                    <a:schemeClr val="accent6"/>
                  </a:solidFill>
                </a:rPr>
                <a:t>Tumor</a:t>
              </a:r>
              <a:r>
                <a:rPr lang="en-GB" sz="1867" b="1" dirty="0">
                  <a:solidFill>
                    <a:schemeClr val="accent6"/>
                  </a:solidFill>
                </a:rPr>
                <a:t> response and status</a:t>
              </a:r>
            </a:p>
          </p:txBody>
        </p:sp>
        <p:sp>
          <p:nvSpPr>
            <p:cNvPr id="341" name="TextBox 340">
              <a:extLst>
                <a:ext uri="{FF2B5EF4-FFF2-40B4-BE49-F238E27FC236}">
                  <a16:creationId xmlns:a16="http://schemas.microsoft.com/office/drawing/2014/main" id="{D4A4B1F8-6C5C-ACD6-4528-F6DB249A25D2}"/>
                </a:ext>
              </a:extLst>
            </p:cNvPr>
            <p:cNvSpPr txBox="1"/>
            <p:nvPr/>
          </p:nvSpPr>
          <p:spPr>
            <a:xfrm>
              <a:off x="5605256" y="4424460"/>
              <a:ext cx="1976795" cy="221069"/>
            </a:xfrm>
            <a:prstGeom prst="rect">
              <a:avLst/>
            </a:prstGeom>
            <a:noFill/>
          </p:spPr>
          <p:txBody>
            <a:bodyPr wrap="square" lIns="0" tIns="0" rIns="0" bIns="0" rtlCol="0">
              <a:spAutoFit/>
            </a:bodyPr>
            <a:lstStyle/>
            <a:p>
              <a:pPr defTabSz="1219170">
                <a:defRPr/>
              </a:pPr>
              <a:r>
                <a:rPr lang="en-GB" sz="1867" b="1" dirty="0">
                  <a:solidFill>
                    <a:schemeClr val="accent6"/>
                  </a:solidFill>
                </a:rPr>
                <a:t>Partial response</a:t>
              </a:r>
            </a:p>
          </p:txBody>
        </p:sp>
        <p:sp>
          <p:nvSpPr>
            <p:cNvPr id="342" name="TextBox 341">
              <a:extLst>
                <a:ext uri="{FF2B5EF4-FFF2-40B4-BE49-F238E27FC236}">
                  <a16:creationId xmlns:a16="http://schemas.microsoft.com/office/drawing/2014/main" id="{E6478FE2-CA25-0D17-29BD-87936F5D905E}"/>
                </a:ext>
              </a:extLst>
            </p:cNvPr>
            <p:cNvSpPr txBox="1"/>
            <p:nvPr/>
          </p:nvSpPr>
          <p:spPr>
            <a:xfrm>
              <a:off x="5605256" y="4813060"/>
              <a:ext cx="2043934" cy="221069"/>
            </a:xfrm>
            <a:prstGeom prst="rect">
              <a:avLst/>
            </a:prstGeom>
            <a:noFill/>
          </p:spPr>
          <p:txBody>
            <a:bodyPr wrap="square" lIns="0" tIns="0" rIns="0" bIns="0" rtlCol="0">
              <a:spAutoFit/>
            </a:bodyPr>
            <a:lstStyle/>
            <a:p>
              <a:pPr defTabSz="1219170">
                <a:defRPr/>
              </a:pPr>
              <a:r>
                <a:rPr lang="en-GB" sz="1867" b="1" dirty="0">
                  <a:solidFill>
                    <a:schemeClr val="accent6"/>
                  </a:solidFill>
                </a:rPr>
                <a:t>Disease progression</a:t>
              </a:r>
            </a:p>
          </p:txBody>
        </p:sp>
        <p:sp>
          <p:nvSpPr>
            <p:cNvPr id="343" name="TextBox 342">
              <a:extLst>
                <a:ext uri="{FF2B5EF4-FFF2-40B4-BE49-F238E27FC236}">
                  <a16:creationId xmlns:a16="http://schemas.microsoft.com/office/drawing/2014/main" id="{9AF53389-AD8D-BDB5-B539-05ABE4F67D25}"/>
                </a:ext>
              </a:extLst>
            </p:cNvPr>
            <p:cNvSpPr txBox="1"/>
            <p:nvPr/>
          </p:nvSpPr>
          <p:spPr>
            <a:xfrm>
              <a:off x="5605256" y="4618376"/>
              <a:ext cx="1372066" cy="221069"/>
            </a:xfrm>
            <a:prstGeom prst="rect">
              <a:avLst/>
            </a:prstGeom>
            <a:noFill/>
          </p:spPr>
          <p:txBody>
            <a:bodyPr wrap="square" lIns="0" tIns="0" rIns="0" bIns="0" rtlCol="0">
              <a:spAutoFit/>
            </a:bodyPr>
            <a:lstStyle/>
            <a:p>
              <a:pPr defTabSz="1219170">
                <a:defRPr/>
              </a:pPr>
              <a:r>
                <a:rPr lang="en-GB" sz="1867" b="1">
                  <a:solidFill>
                    <a:schemeClr val="accent6"/>
                  </a:solidFill>
                </a:rPr>
                <a:t>Stable disease</a:t>
              </a:r>
            </a:p>
          </p:txBody>
        </p:sp>
        <p:sp>
          <p:nvSpPr>
            <p:cNvPr id="344" name="Freeform: Shape 343">
              <a:extLst>
                <a:ext uri="{FF2B5EF4-FFF2-40B4-BE49-F238E27FC236}">
                  <a16:creationId xmlns:a16="http://schemas.microsoft.com/office/drawing/2014/main" id="{D065061C-3706-541C-865E-164BECCD30F1}"/>
                </a:ext>
              </a:extLst>
            </p:cNvPr>
            <p:cNvSpPr/>
            <p:nvPr/>
          </p:nvSpPr>
          <p:spPr>
            <a:xfrm>
              <a:off x="5482538" y="4500383"/>
              <a:ext cx="63597" cy="63597"/>
            </a:xfrm>
            <a:custGeom>
              <a:avLst/>
              <a:gdLst>
                <a:gd name="connsiteX0" fmla="*/ 63917 w 63597"/>
                <a:gd name="connsiteY0" fmla="*/ 31852 h 63597"/>
                <a:gd name="connsiteX1" fmla="*/ 32118 w 63597"/>
                <a:gd name="connsiteY1" fmla="*/ 63651 h 63597"/>
                <a:gd name="connsiteX2" fmla="*/ 319 w 63597"/>
                <a:gd name="connsiteY2" fmla="*/ 31852 h 63597"/>
                <a:gd name="connsiteX3" fmla="*/ 32118 w 63597"/>
                <a:gd name="connsiteY3" fmla="*/ 54 h 63597"/>
                <a:gd name="connsiteX4" fmla="*/ 63917 w 63597"/>
                <a:gd name="connsiteY4" fmla="*/ 31852 h 6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7" h="63597">
                  <a:moveTo>
                    <a:pt x="63917" y="31852"/>
                  </a:moveTo>
                  <a:cubicBezTo>
                    <a:pt x="63917" y="49414"/>
                    <a:pt x="49680" y="63651"/>
                    <a:pt x="32118" y="63651"/>
                  </a:cubicBezTo>
                  <a:cubicBezTo>
                    <a:pt x="14556" y="63651"/>
                    <a:pt x="319" y="49414"/>
                    <a:pt x="319" y="31852"/>
                  </a:cubicBezTo>
                  <a:cubicBezTo>
                    <a:pt x="319" y="14290"/>
                    <a:pt x="14556" y="54"/>
                    <a:pt x="32118" y="54"/>
                  </a:cubicBezTo>
                  <a:cubicBezTo>
                    <a:pt x="49680" y="54"/>
                    <a:pt x="63917" y="14290"/>
                    <a:pt x="63917" y="31852"/>
                  </a:cubicBezTo>
                  <a:close/>
                </a:path>
              </a:pathLst>
            </a:custGeom>
            <a:solidFill>
              <a:schemeClr val="accent6"/>
            </a:solidFill>
            <a:ln w="12706" cap="flat">
              <a:noFill/>
              <a:prstDash val="solid"/>
              <a:miter/>
            </a:ln>
          </p:spPr>
          <p:txBody>
            <a:bodyPr rtlCol="0" anchor="ctr"/>
            <a:lstStyle/>
            <a:p>
              <a:pPr defTabSz="1219170">
                <a:defRPr/>
              </a:pPr>
              <a:endParaRPr lang="en-GB" sz="2400">
                <a:solidFill>
                  <a:schemeClr val="accent6"/>
                </a:solidFill>
              </a:endParaRPr>
            </a:p>
          </p:txBody>
        </p:sp>
        <p:sp>
          <p:nvSpPr>
            <p:cNvPr id="345" name="Freeform: Shape 344">
              <a:extLst>
                <a:ext uri="{FF2B5EF4-FFF2-40B4-BE49-F238E27FC236}">
                  <a16:creationId xmlns:a16="http://schemas.microsoft.com/office/drawing/2014/main" id="{B02ED2EE-B34A-93D4-FC63-CCE5318460A7}"/>
                </a:ext>
              </a:extLst>
            </p:cNvPr>
            <p:cNvSpPr/>
            <p:nvPr/>
          </p:nvSpPr>
          <p:spPr>
            <a:xfrm>
              <a:off x="5478336" y="4672482"/>
              <a:ext cx="72000" cy="108000"/>
            </a:xfrm>
            <a:custGeom>
              <a:avLst/>
              <a:gdLst>
                <a:gd name="connsiteX0" fmla="*/ 23913 w 47189"/>
                <a:gd name="connsiteY0" fmla="*/ 73410 h 73391"/>
                <a:gd name="connsiteX1" fmla="*/ 255 w 47189"/>
                <a:gd name="connsiteY1" fmla="*/ 36651 h 73391"/>
                <a:gd name="connsiteX2" fmla="*/ 23913 w 47189"/>
                <a:gd name="connsiteY2" fmla="*/ 19 h 73391"/>
                <a:gd name="connsiteX3" fmla="*/ 47445 w 47189"/>
                <a:gd name="connsiteY3" fmla="*/ 36651 h 73391"/>
                <a:gd name="connsiteX4" fmla="*/ 23913 w 47189"/>
                <a:gd name="connsiteY4" fmla="*/ 73410 h 73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89" h="73391">
                  <a:moveTo>
                    <a:pt x="23913" y="73410"/>
                  </a:moveTo>
                  <a:lnTo>
                    <a:pt x="255" y="36651"/>
                  </a:lnTo>
                  <a:lnTo>
                    <a:pt x="23913" y="19"/>
                  </a:lnTo>
                  <a:lnTo>
                    <a:pt x="47445" y="36651"/>
                  </a:lnTo>
                  <a:lnTo>
                    <a:pt x="23913" y="73410"/>
                  </a:lnTo>
                  <a:close/>
                </a:path>
              </a:pathLst>
            </a:custGeom>
            <a:solidFill>
              <a:srgbClr val="FF9900"/>
            </a:solidFill>
            <a:ln w="12706" cap="flat">
              <a:noFill/>
              <a:prstDash val="solid"/>
              <a:miter/>
            </a:ln>
          </p:spPr>
          <p:txBody>
            <a:bodyPr rtlCol="0" anchor="ctr"/>
            <a:lstStyle/>
            <a:p>
              <a:pPr defTabSz="1219170">
                <a:defRPr/>
              </a:pPr>
              <a:endParaRPr lang="en-GB" sz="2400">
                <a:solidFill>
                  <a:schemeClr val="accent6"/>
                </a:solidFill>
              </a:endParaRPr>
            </a:p>
          </p:txBody>
        </p:sp>
        <p:sp>
          <p:nvSpPr>
            <p:cNvPr id="346" name="Freeform: Shape 345">
              <a:extLst>
                <a:ext uri="{FF2B5EF4-FFF2-40B4-BE49-F238E27FC236}">
                  <a16:creationId xmlns:a16="http://schemas.microsoft.com/office/drawing/2014/main" id="{87E536A2-1E9F-3ED9-B65C-C712ADA7B142}"/>
                </a:ext>
              </a:extLst>
            </p:cNvPr>
            <p:cNvSpPr/>
            <p:nvPr/>
          </p:nvSpPr>
          <p:spPr>
            <a:xfrm>
              <a:off x="5482538" y="4888983"/>
              <a:ext cx="63597" cy="63597"/>
            </a:xfrm>
            <a:custGeom>
              <a:avLst/>
              <a:gdLst>
                <a:gd name="connsiteX0" fmla="*/ 414 w 63597"/>
                <a:gd name="connsiteY0" fmla="*/ 19 h 63597"/>
                <a:gd name="connsiteX1" fmla="*/ 64012 w 63597"/>
                <a:gd name="connsiteY1" fmla="*/ 19 h 63597"/>
                <a:gd name="connsiteX2" fmla="*/ 64012 w 63597"/>
                <a:gd name="connsiteY2" fmla="*/ 63617 h 63597"/>
                <a:gd name="connsiteX3" fmla="*/ 414 w 63597"/>
                <a:gd name="connsiteY3" fmla="*/ 63617 h 63597"/>
              </a:gdLst>
              <a:ahLst/>
              <a:cxnLst>
                <a:cxn ang="0">
                  <a:pos x="connsiteX0" y="connsiteY0"/>
                </a:cxn>
                <a:cxn ang="0">
                  <a:pos x="connsiteX1" y="connsiteY1"/>
                </a:cxn>
                <a:cxn ang="0">
                  <a:pos x="connsiteX2" y="connsiteY2"/>
                </a:cxn>
                <a:cxn ang="0">
                  <a:pos x="connsiteX3" y="connsiteY3"/>
                </a:cxn>
              </a:cxnLst>
              <a:rect l="l" t="t" r="r" b="b"/>
              <a:pathLst>
                <a:path w="63597" h="63597">
                  <a:moveTo>
                    <a:pt x="414" y="19"/>
                  </a:moveTo>
                  <a:lnTo>
                    <a:pt x="64012" y="19"/>
                  </a:lnTo>
                  <a:lnTo>
                    <a:pt x="64012" y="63617"/>
                  </a:lnTo>
                  <a:lnTo>
                    <a:pt x="414" y="63617"/>
                  </a:lnTo>
                  <a:close/>
                </a:path>
              </a:pathLst>
            </a:custGeom>
            <a:solidFill>
              <a:srgbClr val="FF0000"/>
            </a:solidFill>
            <a:ln w="12706" cap="flat">
              <a:noFill/>
              <a:prstDash val="solid"/>
              <a:miter/>
            </a:ln>
          </p:spPr>
          <p:txBody>
            <a:bodyPr rtlCol="0" anchor="ctr"/>
            <a:lstStyle/>
            <a:p>
              <a:pPr defTabSz="1219170">
                <a:defRPr/>
              </a:pPr>
              <a:endParaRPr lang="en-GB" sz="2400">
                <a:solidFill>
                  <a:schemeClr val="accent6"/>
                </a:solidFill>
              </a:endParaRPr>
            </a:p>
          </p:txBody>
        </p:sp>
        <p:sp>
          <p:nvSpPr>
            <p:cNvPr id="347" name="TextBox 346">
              <a:extLst>
                <a:ext uri="{FF2B5EF4-FFF2-40B4-BE49-F238E27FC236}">
                  <a16:creationId xmlns:a16="http://schemas.microsoft.com/office/drawing/2014/main" id="{EB4FB86A-8DA2-59D1-BAAE-F435719470C0}"/>
                </a:ext>
              </a:extLst>
            </p:cNvPr>
            <p:cNvSpPr txBox="1"/>
            <p:nvPr/>
          </p:nvSpPr>
          <p:spPr>
            <a:xfrm>
              <a:off x="5605256" y="4208253"/>
              <a:ext cx="1976795" cy="221069"/>
            </a:xfrm>
            <a:prstGeom prst="rect">
              <a:avLst/>
            </a:prstGeom>
            <a:noFill/>
          </p:spPr>
          <p:txBody>
            <a:bodyPr wrap="square" lIns="0" tIns="0" rIns="0" bIns="0" rtlCol="0">
              <a:spAutoFit/>
            </a:bodyPr>
            <a:lstStyle/>
            <a:p>
              <a:pPr defTabSz="1219170">
                <a:defRPr/>
              </a:pPr>
              <a:r>
                <a:rPr lang="en-GB" sz="1867" b="1" dirty="0">
                  <a:solidFill>
                    <a:schemeClr val="accent6"/>
                  </a:solidFill>
                </a:rPr>
                <a:t>Response ongoing</a:t>
              </a:r>
            </a:p>
          </p:txBody>
        </p:sp>
        <p:sp>
          <p:nvSpPr>
            <p:cNvPr id="348" name="Freeform: Shape 347">
              <a:extLst>
                <a:ext uri="{FF2B5EF4-FFF2-40B4-BE49-F238E27FC236}">
                  <a16:creationId xmlns:a16="http://schemas.microsoft.com/office/drawing/2014/main" id="{FF6BCF1F-F8EC-4E51-445B-1F3F671E0B2E}"/>
                </a:ext>
              </a:extLst>
            </p:cNvPr>
            <p:cNvSpPr/>
            <p:nvPr/>
          </p:nvSpPr>
          <p:spPr>
            <a:xfrm>
              <a:off x="5467527" y="4315974"/>
              <a:ext cx="123761"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2400">
                <a:solidFill>
                  <a:schemeClr val="accent6"/>
                </a:solidFill>
              </a:endParaRPr>
            </a:p>
          </p:txBody>
        </p:sp>
      </p:grpSp>
      <p:grpSp>
        <p:nvGrpSpPr>
          <p:cNvPr id="372" name="Group 371">
            <a:extLst>
              <a:ext uri="{FF2B5EF4-FFF2-40B4-BE49-F238E27FC236}">
                <a16:creationId xmlns:a16="http://schemas.microsoft.com/office/drawing/2014/main" id="{69697B2D-D69A-D658-C1FF-C671FE5A039B}"/>
              </a:ext>
            </a:extLst>
          </p:cNvPr>
          <p:cNvGrpSpPr/>
          <p:nvPr/>
        </p:nvGrpSpPr>
        <p:grpSpPr>
          <a:xfrm>
            <a:off x="8077621" y="908676"/>
            <a:ext cx="1207012" cy="3710778"/>
            <a:chOff x="7823441" y="1148688"/>
            <a:chExt cx="610388" cy="4062259"/>
          </a:xfrm>
        </p:grpSpPr>
        <p:cxnSp>
          <p:nvCxnSpPr>
            <p:cNvPr id="352" name="Straight Connector 351">
              <a:extLst>
                <a:ext uri="{FF2B5EF4-FFF2-40B4-BE49-F238E27FC236}">
                  <a16:creationId xmlns:a16="http://schemas.microsoft.com/office/drawing/2014/main" id="{B8CA12D4-B46E-459E-4A2B-59F60AD7F73B}"/>
                </a:ext>
              </a:extLst>
            </p:cNvPr>
            <p:cNvCxnSpPr>
              <a:cxnSpLocks/>
            </p:cNvCxnSpPr>
            <p:nvPr/>
          </p:nvCxnSpPr>
          <p:spPr>
            <a:xfrm>
              <a:off x="7852848" y="5152343"/>
              <a:ext cx="0" cy="586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3" name="TextBox 352">
              <a:extLst>
                <a:ext uri="{FF2B5EF4-FFF2-40B4-BE49-F238E27FC236}">
                  <a16:creationId xmlns:a16="http://schemas.microsoft.com/office/drawing/2014/main" id="{E47B05B5-C62E-2052-DE3E-F8221FFA1EAF}"/>
                </a:ext>
              </a:extLst>
            </p:cNvPr>
            <p:cNvSpPr txBox="1"/>
            <p:nvPr/>
          </p:nvSpPr>
          <p:spPr>
            <a:xfrm>
              <a:off x="7918711" y="1148688"/>
              <a:ext cx="269295"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13.1</a:t>
              </a:r>
            </a:p>
          </p:txBody>
        </p:sp>
        <p:sp>
          <p:nvSpPr>
            <p:cNvPr id="354" name="TextBox 353">
              <a:extLst>
                <a:ext uri="{FF2B5EF4-FFF2-40B4-BE49-F238E27FC236}">
                  <a16:creationId xmlns:a16="http://schemas.microsoft.com/office/drawing/2014/main" id="{C46398BA-137E-206D-1E7C-7DF735D3EAB1}"/>
                </a:ext>
              </a:extLst>
            </p:cNvPr>
            <p:cNvSpPr txBox="1"/>
            <p:nvPr/>
          </p:nvSpPr>
          <p:spPr>
            <a:xfrm>
              <a:off x="7918711" y="1367649"/>
              <a:ext cx="219036" cy="235851"/>
            </a:xfrm>
            <a:prstGeom prst="rect">
              <a:avLst/>
            </a:prstGeom>
            <a:noFill/>
          </p:spPr>
          <p:txBody>
            <a:bodyPr wrap="none" tIns="0" bIns="0" rtlCol="0">
              <a:spAutoFit/>
            </a:bodyPr>
            <a:lstStyle/>
            <a:p>
              <a:pPr defTabSz="1219170">
                <a:defRPr/>
              </a:pPr>
              <a:r>
                <a:rPr lang="en-GB" sz="1400" dirty="0">
                  <a:solidFill>
                    <a:schemeClr val="accent6"/>
                  </a:solidFill>
                  <a:latin typeface="Arial" panose="020B0604020202020204"/>
                </a:rPr>
                <a:t>6.7</a:t>
              </a:r>
            </a:p>
          </p:txBody>
        </p:sp>
        <p:sp>
          <p:nvSpPr>
            <p:cNvPr id="355" name="TextBox 354">
              <a:extLst>
                <a:ext uri="{FF2B5EF4-FFF2-40B4-BE49-F238E27FC236}">
                  <a16:creationId xmlns:a16="http://schemas.microsoft.com/office/drawing/2014/main" id="{115E7CDF-18A6-3393-7301-69EB87315E2B}"/>
                </a:ext>
              </a:extLst>
            </p:cNvPr>
            <p:cNvSpPr txBox="1"/>
            <p:nvPr/>
          </p:nvSpPr>
          <p:spPr>
            <a:xfrm>
              <a:off x="7918711" y="1590740"/>
              <a:ext cx="269295"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10.7</a:t>
              </a:r>
            </a:p>
          </p:txBody>
        </p:sp>
        <p:sp>
          <p:nvSpPr>
            <p:cNvPr id="356" name="TextBox 355">
              <a:extLst>
                <a:ext uri="{FF2B5EF4-FFF2-40B4-BE49-F238E27FC236}">
                  <a16:creationId xmlns:a16="http://schemas.microsoft.com/office/drawing/2014/main" id="{DCFB9568-5D2F-CB15-39CF-91C9B40FF308}"/>
                </a:ext>
              </a:extLst>
            </p:cNvPr>
            <p:cNvSpPr txBox="1"/>
            <p:nvPr/>
          </p:nvSpPr>
          <p:spPr>
            <a:xfrm>
              <a:off x="7918711" y="1813829"/>
              <a:ext cx="219036"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9.4</a:t>
              </a:r>
            </a:p>
          </p:txBody>
        </p:sp>
        <p:sp>
          <p:nvSpPr>
            <p:cNvPr id="357" name="TextBox 356">
              <a:extLst>
                <a:ext uri="{FF2B5EF4-FFF2-40B4-BE49-F238E27FC236}">
                  <a16:creationId xmlns:a16="http://schemas.microsoft.com/office/drawing/2014/main" id="{BB44A3E3-6052-8184-24E0-9A187E568BA7}"/>
                </a:ext>
              </a:extLst>
            </p:cNvPr>
            <p:cNvSpPr txBox="1"/>
            <p:nvPr/>
          </p:nvSpPr>
          <p:spPr>
            <a:xfrm>
              <a:off x="7918711" y="2036921"/>
              <a:ext cx="219036"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2.8</a:t>
              </a:r>
            </a:p>
          </p:txBody>
        </p:sp>
        <p:sp>
          <p:nvSpPr>
            <p:cNvPr id="358" name="TextBox 357">
              <a:extLst>
                <a:ext uri="{FF2B5EF4-FFF2-40B4-BE49-F238E27FC236}">
                  <a16:creationId xmlns:a16="http://schemas.microsoft.com/office/drawing/2014/main" id="{79DD7DCB-32AF-6362-6AB2-546FDF3ED0E1}"/>
                </a:ext>
              </a:extLst>
            </p:cNvPr>
            <p:cNvSpPr txBox="1"/>
            <p:nvPr/>
          </p:nvSpPr>
          <p:spPr>
            <a:xfrm>
              <a:off x="7918711" y="2260010"/>
              <a:ext cx="219036"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4.7</a:t>
              </a:r>
            </a:p>
          </p:txBody>
        </p:sp>
        <p:sp>
          <p:nvSpPr>
            <p:cNvPr id="359" name="TextBox 358">
              <a:extLst>
                <a:ext uri="{FF2B5EF4-FFF2-40B4-BE49-F238E27FC236}">
                  <a16:creationId xmlns:a16="http://schemas.microsoft.com/office/drawing/2014/main" id="{3F6A867F-6AF9-F6B2-D3D6-B6E22FF1A92C}"/>
                </a:ext>
              </a:extLst>
            </p:cNvPr>
            <p:cNvSpPr txBox="1"/>
            <p:nvPr/>
          </p:nvSpPr>
          <p:spPr>
            <a:xfrm>
              <a:off x="7918711" y="2483100"/>
              <a:ext cx="219036"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4.0</a:t>
              </a:r>
            </a:p>
          </p:txBody>
        </p:sp>
        <p:sp>
          <p:nvSpPr>
            <p:cNvPr id="360" name="TextBox 359">
              <a:extLst>
                <a:ext uri="{FF2B5EF4-FFF2-40B4-BE49-F238E27FC236}">
                  <a16:creationId xmlns:a16="http://schemas.microsoft.com/office/drawing/2014/main" id="{45D4ABEA-AA19-FB7A-F04F-3F0229154A44}"/>
                </a:ext>
              </a:extLst>
            </p:cNvPr>
            <p:cNvSpPr txBox="1"/>
            <p:nvPr/>
          </p:nvSpPr>
          <p:spPr>
            <a:xfrm>
              <a:off x="7918711" y="2706190"/>
              <a:ext cx="219036" cy="235851"/>
            </a:xfrm>
            <a:prstGeom prst="rect">
              <a:avLst/>
            </a:prstGeom>
            <a:noFill/>
          </p:spPr>
          <p:txBody>
            <a:bodyPr wrap="none" tIns="0" bIns="0" rtlCol="0">
              <a:spAutoFit/>
            </a:bodyPr>
            <a:lstStyle/>
            <a:p>
              <a:pPr defTabSz="1219170">
                <a:defRPr/>
              </a:pPr>
              <a:r>
                <a:rPr lang="en-GB" sz="1400" dirty="0">
                  <a:solidFill>
                    <a:schemeClr val="accent6"/>
                  </a:solidFill>
                  <a:latin typeface="Arial" panose="020B0604020202020204"/>
                </a:rPr>
                <a:t>4.0</a:t>
              </a:r>
            </a:p>
          </p:txBody>
        </p:sp>
        <p:sp>
          <p:nvSpPr>
            <p:cNvPr id="361" name="TextBox 360">
              <a:extLst>
                <a:ext uri="{FF2B5EF4-FFF2-40B4-BE49-F238E27FC236}">
                  <a16:creationId xmlns:a16="http://schemas.microsoft.com/office/drawing/2014/main" id="{F54A74C9-555B-AD74-6FC2-07634D05852F}"/>
                </a:ext>
              </a:extLst>
            </p:cNvPr>
            <p:cNvSpPr txBox="1"/>
            <p:nvPr/>
          </p:nvSpPr>
          <p:spPr>
            <a:xfrm>
              <a:off x="7918711" y="2929279"/>
              <a:ext cx="219036"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4.0</a:t>
              </a:r>
            </a:p>
          </p:txBody>
        </p:sp>
        <p:sp>
          <p:nvSpPr>
            <p:cNvPr id="362" name="TextBox 361">
              <a:extLst>
                <a:ext uri="{FF2B5EF4-FFF2-40B4-BE49-F238E27FC236}">
                  <a16:creationId xmlns:a16="http://schemas.microsoft.com/office/drawing/2014/main" id="{3780FE83-9E45-6968-9ADF-E5AFBC3CA7D7}"/>
                </a:ext>
              </a:extLst>
            </p:cNvPr>
            <p:cNvSpPr txBox="1"/>
            <p:nvPr/>
          </p:nvSpPr>
          <p:spPr>
            <a:xfrm>
              <a:off x="7918711" y="3152370"/>
              <a:ext cx="219036"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4.6</a:t>
              </a:r>
            </a:p>
          </p:txBody>
        </p:sp>
        <p:sp>
          <p:nvSpPr>
            <p:cNvPr id="363" name="TextBox 362">
              <a:extLst>
                <a:ext uri="{FF2B5EF4-FFF2-40B4-BE49-F238E27FC236}">
                  <a16:creationId xmlns:a16="http://schemas.microsoft.com/office/drawing/2014/main" id="{A28994AB-9434-C571-4D2F-5D1FAC5B5A6E}"/>
                </a:ext>
              </a:extLst>
            </p:cNvPr>
            <p:cNvSpPr txBox="1"/>
            <p:nvPr/>
          </p:nvSpPr>
          <p:spPr>
            <a:xfrm>
              <a:off x="7918711" y="3375459"/>
              <a:ext cx="219036" cy="235851"/>
            </a:xfrm>
            <a:prstGeom prst="rect">
              <a:avLst/>
            </a:prstGeom>
            <a:noFill/>
          </p:spPr>
          <p:txBody>
            <a:bodyPr wrap="none" tIns="0" bIns="0" rtlCol="0">
              <a:spAutoFit/>
            </a:bodyPr>
            <a:lstStyle/>
            <a:p>
              <a:pPr defTabSz="1219170">
                <a:defRPr/>
              </a:pPr>
              <a:r>
                <a:rPr lang="en-GB" sz="1400" dirty="0">
                  <a:solidFill>
                    <a:schemeClr val="accent6"/>
                  </a:solidFill>
                  <a:latin typeface="Arial" panose="020B0604020202020204"/>
                </a:rPr>
                <a:t>4.0</a:t>
              </a:r>
            </a:p>
          </p:txBody>
        </p:sp>
        <p:sp>
          <p:nvSpPr>
            <p:cNvPr id="364" name="TextBox 363">
              <a:extLst>
                <a:ext uri="{FF2B5EF4-FFF2-40B4-BE49-F238E27FC236}">
                  <a16:creationId xmlns:a16="http://schemas.microsoft.com/office/drawing/2014/main" id="{73B1FD47-637B-6A30-C7D7-631F9062C99C}"/>
                </a:ext>
              </a:extLst>
            </p:cNvPr>
            <p:cNvSpPr txBox="1"/>
            <p:nvPr/>
          </p:nvSpPr>
          <p:spPr>
            <a:xfrm>
              <a:off x="7918711" y="3598550"/>
              <a:ext cx="515118" cy="235851"/>
            </a:xfrm>
            <a:prstGeom prst="rect">
              <a:avLst/>
            </a:prstGeom>
            <a:noFill/>
            <a:ln>
              <a:noFill/>
            </a:ln>
          </p:spPr>
          <p:txBody>
            <a:bodyPr wrap="square" tIns="0" bIns="0" rtlCol="0">
              <a:spAutoFit/>
            </a:bodyPr>
            <a:lstStyle/>
            <a:p>
              <a:pPr defTabSz="1219170">
                <a:defRPr/>
              </a:pPr>
              <a:r>
                <a:rPr lang="en-GB" sz="1400">
                  <a:solidFill>
                    <a:schemeClr val="accent6"/>
                  </a:solidFill>
                  <a:latin typeface="Arial" panose="020B0604020202020204"/>
                </a:rPr>
                <a:t>3.1</a:t>
              </a:r>
            </a:p>
          </p:txBody>
        </p:sp>
        <p:sp>
          <p:nvSpPr>
            <p:cNvPr id="365" name="TextBox 364">
              <a:extLst>
                <a:ext uri="{FF2B5EF4-FFF2-40B4-BE49-F238E27FC236}">
                  <a16:creationId xmlns:a16="http://schemas.microsoft.com/office/drawing/2014/main" id="{1C890DE9-254F-966A-8581-8F03FE1A4093}"/>
                </a:ext>
              </a:extLst>
            </p:cNvPr>
            <p:cNvSpPr txBox="1"/>
            <p:nvPr/>
          </p:nvSpPr>
          <p:spPr>
            <a:xfrm>
              <a:off x="7918711" y="3821641"/>
              <a:ext cx="219036"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4.2</a:t>
              </a:r>
            </a:p>
          </p:txBody>
        </p:sp>
        <p:sp>
          <p:nvSpPr>
            <p:cNvPr id="366" name="TextBox 365">
              <a:extLst>
                <a:ext uri="{FF2B5EF4-FFF2-40B4-BE49-F238E27FC236}">
                  <a16:creationId xmlns:a16="http://schemas.microsoft.com/office/drawing/2014/main" id="{F085C715-CEDA-AF78-17AA-B2755E2F1D32}"/>
                </a:ext>
              </a:extLst>
            </p:cNvPr>
            <p:cNvSpPr txBox="1"/>
            <p:nvPr/>
          </p:nvSpPr>
          <p:spPr>
            <a:xfrm>
              <a:off x="7918711" y="4044730"/>
              <a:ext cx="219036"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1.4</a:t>
              </a:r>
            </a:p>
          </p:txBody>
        </p:sp>
        <p:sp>
          <p:nvSpPr>
            <p:cNvPr id="367" name="TextBox 366">
              <a:extLst>
                <a:ext uri="{FF2B5EF4-FFF2-40B4-BE49-F238E27FC236}">
                  <a16:creationId xmlns:a16="http://schemas.microsoft.com/office/drawing/2014/main" id="{511D7164-FA62-1727-7725-98038E21ADF6}"/>
                </a:ext>
              </a:extLst>
            </p:cNvPr>
            <p:cNvSpPr txBox="1"/>
            <p:nvPr/>
          </p:nvSpPr>
          <p:spPr>
            <a:xfrm>
              <a:off x="7918711" y="4267820"/>
              <a:ext cx="219036"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1.2</a:t>
              </a:r>
            </a:p>
          </p:txBody>
        </p:sp>
        <p:sp>
          <p:nvSpPr>
            <p:cNvPr id="368" name="TextBox 367">
              <a:extLst>
                <a:ext uri="{FF2B5EF4-FFF2-40B4-BE49-F238E27FC236}">
                  <a16:creationId xmlns:a16="http://schemas.microsoft.com/office/drawing/2014/main" id="{12B5A895-D857-47C6-FE2F-CA2DCF6C09C5}"/>
                </a:ext>
              </a:extLst>
            </p:cNvPr>
            <p:cNvSpPr txBox="1"/>
            <p:nvPr/>
          </p:nvSpPr>
          <p:spPr>
            <a:xfrm>
              <a:off x="7918711" y="4490909"/>
              <a:ext cx="196338"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&lt;1</a:t>
              </a:r>
            </a:p>
          </p:txBody>
        </p:sp>
        <p:sp>
          <p:nvSpPr>
            <p:cNvPr id="369" name="TextBox 368">
              <a:extLst>
                <a:ext uri="{FF2B5EF4-FFF2-40B4-BE49-F238E27FC236}">
                  <a16:creationId xmlns:a16="http://schemas.microsoft.com/office/drawing/2014/main" id="{92ACB84A-B0CB-C019-90DF-5DBAA791AF6A}"/>
                </a:ext>
              </a:extLst>
            </p:cNvPr>
            <p:cNvSpPr txBox="1"/>
            <p:nvPr/>
          </p:nvSpPr>
          <p:spPr>
            <a:xfrm>
              <a:off x="7918711" y="4713999"/>
              <a:ext cx="219036"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1.2</a:t>
              </a:r>
            </a:p>
          </p:txBody>
        </p:sp>
        <p:sp>
          <p:nvSpPr>
            <p:cNvPr id="370" name="TextBox 369">
              <a:extLst>
                <a:ext uri="{FF2B5EF4-FFF2-40B4-BE49-F238E27FC236}">
                  <a16:creationId xmlns:a16="http://schemas.microsoft.com/office/drawing/2014/main" id="{E58CFC63-CDEE-6C50-E7B6-E67E92982D33}"/>
                </a:ext>
              </a:extLst>
            </p:cNvPr>
            <p:cNvSpPr txBox="1"/>
            <p:nvPr/>
          </p:nvSpPr>
          <p:spPr>
            <a:xfrm>
              <a:off x="7918711" y="4937088"/>
              <a:ext cx="196338" cy="235851"/>
            </a:xfrm>
            <a:prstGeom prst="rect">
              <a:avLst/>
            </a:prstGeom>
            <a:noFill/>
          </p:spPr>
          <p:txBody>
            <a:bodyPr wrap="none" tIns="0" bIns="0" rtlCol="0">
              <a:spAutoFit/>
            </a:bodyPr>
            <a:lstStyle/>
            <a:p>
              <a:pPr defTabSz="1219170">
                <a:defRPr/>
              </a:pPr>
              <a:r>
                <a:rPr lang="en-GB" sz="1400">
                  <a:solidFill>
                    <a:schemeClr val="accent6"/>
                  </a:solidFill>
                  <a:latin typeface="Arial" panose="020B0604020202020204"/>
                </a:rPr>
                <a:t>&lt;1</a:t>
              </a:r>
            </a:p>
          </p:txBody>
        </p:sp>
        <p:sp>
          <p:nvSpPr>
            <p:cNvPr id="371" name="Freeform: Shape 370">
              <a:extLst>
                <a:ext uri="{FF2B5EF4-FFF2-40B4-BE49-F238E27FC236}">
                  <a16:creationId xmlns:a16="http://schemas.microsoft.com/office/drawing/2014/main" id="{C7B46764-A6D2-1884-7B09-EC42E22B2C81}"/>
                </a:ext>
              </a:extLst>
            </p:cNvPr>
            <p:cNvSpPr/>
            <p:nvPr/>
          </p:nvSpPr>
          <p:spPr>
            <a:xfrm>
              <a:off x="7823441" y="1255057"/>
              <a:ext cx="123761"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w="12706" cap="flat">
              <a:solidFill>
                <a:schemeClr val="bg1"/>
              </a:solidFill>
              <a:prstDash val="solid"/>
              <a:miter/>
              <a:tailEnd type="triangle" w="med" len="sm"/>
            </a:ln>
          </p:spPr>
          <p:txBody>
            <a:bodyPr rtlCol="0" anchor="ctr"/>
            <a:lstStyle/>
            <a:p>
              <a:pPr defTabSz="1219170">
                <a:defRPr/>
              </a:pPr>
              <a:endParaRPr lang="en-GB" sz="1400">
                <a:solidFill>
                  <a:schemeClr val="accent6"/>
                </a:solidFill>
                <a:latin typeface="Arial" panose="020B0604020202020204"/>
              </a:endParaRPr>
            </a:p>
          </p:txBody>
        </p:sp>
      </p:grpSp>
      <p:sp>
        <p:nvSpPr>
          <p:cNvPr id="373" name="Freeform: Shape 372">
            <a:extLst>
              <a:ext uri="{FF2B5EF4-FFF2-40B4-BE49-F238E27FC236}">
                <a16:creationId xmlns:a16="http://schemas.microsoft.com/office/drawing/2014/main" id="{143D2740-975C-EBFD-A6EC-9B3828C83528}"/>
              </a:ext>
            </a:extLst>
          </p:cNvPr>
          <p:cNvSpPr/>
          <p:nvPr/>
        </p:nvSpPr>
        <p:spPr>
          <a:xfrm>
            <a:off x="876459" y="960786"/>
            <a:ext cx="7415107" cy="3608717"/>
          </a:xfrm>
          <a:custGeom>
            <a:avLst/>
            <a:gdLst>
              <a:gd name="connsiteX0" fmla="*/ 0 w 6308725"/>
              <a:gd name="connsiteY0" fmla="*/ 0 h 4445000"/>
              <a:gd name="connsiteX1" fmla="*/ 0 w 6308725"/>
              <a:gd name="connsiteY1" fmla="*/ 4445000 h 4445000"/>
              <a:gd name="connsiteX2" fmla="*/ 6308725 w 6308725"/>
              <a:gd name="connsiteY2" fmla="*/ 4445000 h 4445000"/>
            </a:gdLst>
            <a:ahLst/>
            <a:cxnLst>
              <a:cxn ang="0">
                <a:pos x="connsiteX0" y="connsiteY0"/>
              </a:cxn>
              <a:cxn ang="0">
                <a:pos x="connsiteX1" y="connsiteY1"/>
              </a:cxn>
              <a:cxn ang="0">
                <a:pos x="connsiteX2" y="connsiteY2"/>
              </a:cxn>
            </a:cxnLst>
            <a:rect l="l" t="t" r="r" b="b"/>
            <a:pathLst>
              <a:path w="6308725" h="4445000">
                <a:moveTo>
                  <a:pt x="0" y="0"/>
                </a:moveTo>
                <a:lnTo>
                  <a:pt x="0" y="4445000"/>
                </a:lnTo>
                <a:lnTo>
                  <a:pt x="6308725" y="4445000"/>
                </a:lnTo>
              </a:path>
            </a:pathLst>
          </a:custGeom>
          <a:noFill/>
          <a:ln w="12700" cap="sq" cmpd="sng" algn="ctr">
            <a:solidFill>
              <a:srgbClr val="FDC027"/>
            </a:solidFill>
            <a:prstDash val="solid"/>
            <a:miter lim="800000"/>
          </a:ln>
          <a:effectLst/>
        </p:spPr>
        <p:txBody>
          <a:bodyPr rtlCol="0" anchor="ctr"/>
          <a:lstStyle/>
          <a:p>
            <a:pPr algn="ctr" defTabSz="1219170">
              <a:defRPr/>
            </a:pPr>
            <a:endParaRPr lang="en-GB" sz="2400" kern="0">
              <a:solidFill>
                <a:schemeClr val="accent6"/>
              </a:solidFill>
              <a:latin typeface="Arial" panose="020B0604020202020204"/>
            </a:endParaRPr>
          </a:p>
        </p:txBody>
      </p:sp>
      <p:sp>
        <p:nvSpPr>
          <p:cNvPr id="380" name="Freeform: Shape 379">
            <a:extLst>
              <a:ext uri="{FF2B5EF4-FFF2-40B4-BE49-F238E27FC236}">
                <a16:creationId xmlns:a16="http://schemas.microsoft.com/office/drawing/2014/main" id="{813399AE-D9FE-AE11-1922-D071E39EB6D5}"/>
              </a:ext>
            </a:extLst>
          </p:cNvPr>
          <p:cNvSpPr/>
          <p:nvPr/>
        </p:nvSpPr>
        <p:spPr>
          <a:xfrm>
            <a:off x="3746985" y="3223179"/>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81" name="Freeform: Shape 380">
            <a:extLst>
              <a:ext uri="{FF2B5EF4-FFF2-40B4-BE49-F238E27FC236}">
                <a16:creationId xmlns:a16="http://schemas.microsoft.com/office/drawing/2014/main" id="{10F5A7C9-8AB3-1709-0ACE-C51016834DC3}"/>
              </a:ext>
            </a:extLst>
          </p:cNvPr>
          <p:cNvSpPr/>
          <p:nvPr/>
        </p:nvSpPr>
        <p:spPr>
          <a:xfrm>
            <a:off x="3970241" y="2996305"/>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82" name="Freeform: Shape 381">
            <a:extLst>
              <a:ext uri="{FF2B5EF4-FFF2-40B4-BE49-F238E27FC236}">
                <a16:creationId xmlns:a16="http://schemas.microsoft.com/office/drawing/2014/main" id="{71E9AA0A-09EA-8483-D3FF-C348586DDCCE}"/>
              </a:ext>
            </a:extLst>
          </p:cNvPr>
          <p:cNvSpPr/>
          <p:nvPr/>
        </p:nvSpPr>
        <p:spPr>
          <a:xfrm>
            <a:off x="3988129" y="2798077"/>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83" name="Freeform: Shape 382">
            <a:extLst>
              <a:ext uri="{FF2B5EF4-FFF2-40B4-BE49-F238E27FC236}">
                <a16:creationId xmlns:a16="http://schemas.microsoft.com/office/drawing/2014/main" id="{0BE57309-3FA6-E3CF-B440-729C5D7E1465}"/>
              </a:ext>
            </a:extLst>
          </p:cNvPr>
          <p:cNvSpPr/>
          <p:nvPr/>
        </p:nvSpPr>
        <p:spPr>
          <a:xfrm>
            <a:off x="3987984" y="2624588"/>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84" name="Freeform: Shape 383">
            <a:extLst>
              <a:ext uri="{FF2B5EF4-FFF2-40B4-BE49-F238E27FC236}">
                <a16:creationId xmlns:a16="http://schemas.microsoft.com/office/drawing/2014/main" id="{7974A0BA-C3DD-F102-137C-9207E801A890}"/>
              </a:ext>
            </a:extLst>
          </p:cNvPr>
          <p:cNvSpPr/>
          <p:nvPr/>
        </p:nvSpPr>
        <p:spPr>
          <a:xfrm>
            <a:off x="3986209" y="2442791"/>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85" name="Freeform: Shape 384">
            <a:extLst>
              <a:ext uri="{FF2B5EF4-FFF2-40B4-BE49-F238E27FC236}">
                <a16:creationId xmlns:a16="http://schemas.microsoft.com/office/drawing/2014/main" id="{EDA1D2ED-BFB6-629B-43CF-379170A3DF45}"/>
              </a:ext>
            </a:extLst>
          </p:cNvPr>
          <p:cNvSpPr/>
          <p:nvPr/>
        </p:nvSpPr>
        <p:spPr>
          <a:xfrm>
            <a:off x="4075447" y="2251051"/>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86" name="Freeform: Shape 385">
            <a:extLst>
              <a:ext uri="{FF2B5EF4-FFF2-40B4-BE49-F238E27FC236}">
                <a16:creationId xmlns:a16="http://schemas.microsoft.com/office/drawing/2014/main" id="{31821F36-B69E-2BA7-1461-C1C379D544D9}"/>
              </a:ext>
            </a:extLst>
          </p:cNvPr>
          <p:cNvSpPr/>
          <p:nvPr/>
        </p:nvSpPr>
        <p:spPr>
          <a:xfrm>
            <a:off x="4268300" y="2062343"/>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87" name="Freeform: Shape 386">
            <a:extLst>
              <a:ext uri="{FF2B5EF4-FFF2-40B4-BE49-F238E27FC236}">
                <a16:creationId xmlns:a16="http://schemas.microsoft.com/office/drawing/2014/main" id="{7919C97D-5DAE-7CEC-A236-3A62DF4F4FAF}"/>
              </a:ext>
            </a:extLst>
          </p:cNvPr>
          <p:cNvSpPr/>
          <p:nvPr/>
        </p:nvSpPr>
        <p:spPr>
          <a:xfrm>
            <a:off x="5657096" y="1817465"/>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88" name="Freeform: Shape 387">
            <a:extLst>
              <a:ext uri="{FF2B5EF4-FFF2-40B4-BE49-F238E27FC236}">
                <a16:creationId xmlns:a16="http://schemas.microsoft.com/office/drawing/2014/main" id="{C5A8E7ED-27A3-EDB4-0C2E-D836C6043C4F}"/>
              </a:ext>
            </a:extLst>
          </p:cNvPr>
          <p:cNvSpPr/>
          <p:nvPr/>
        </p:nvSpPr>
        <p:spPr>
          <a:xfrm>
            <a:off x="6479139" y="1661079"/>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89" name="Freeform: Shape 388">
            <a:extLst>
              <a:ext uri="{FF2B5EF4-FFF2-40B4-BE49-F238E27FC236}">
                <a16:creationId xmlns:a16="http://schemas.microsoft.com/office/drawing/2014/main" id="{C06DCF77-A8EB-EF10-2FB4-242C1AA8986D}"/>
              </a:ext>
            </a:extLst>
          </p:cNvPr>
          <p:cNvSpPr/>
          <p:nvPr/>
        </p:nvSpPr>
        <p:spPr>
          <a:xfrm>
            <a:off x="7452167" y="1438899"/>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90" name="Freeform: Shape 389">
            <a:extLst>
              <a:ext uri="{FF2B5EF4-FFF2-40B4-BE49-F238E27FC236}">
                <a16:creationId xmlns:a16="http://schemas.microsoft.com/office/drawing/2014/main" id="{52A5AAFA-DAB4-7B17-D9E0-19EE81D49ADD}"/>
              </a:ext>
            </a:extLst>
          </p:cNvPr>
          <p:cNvSpPr/>
          <p:nvPr/>
        </p:nvSpPr>
        <p:spPr>
          <a:xfrm>
            <a:off x="8123465" y="1029837"/>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
        <p:nvSpPr>
          <p:cNvPr id="391" name="TextBox 390">
            <a:extLst>
              <a:ext uri="{FF2B5EF4-FFF2-40B4-BE49-F238E27FC236}">
                <a16:creationId xmlns:a16="http://schemas.microsoft.com/office/drawing/2014/main" id="{4EDEF144-56BC-4A37-F436-5C542C4C52E6}"/>
              </a:ext>
            </a:extLst>
          </p:cNvPr>
          <p:cNvSpPr txBox="1"/>
          <p:nvPr/>
        </p:nvSpPr>
        <p:spPr>
          <a:xfrm>
            <a:off x="8266012" y="298482"/>
            <a:ext cx="4806603" cy="535531"/>
          </a:xfrm>
          <a:prstGeom prst="rect">
            <a:avLst/>
          </a:prstGeom>
          <a:noFill/>
        </p:spPr>
        <p:txBody>
          <a:bodyPr wrap="square" rtlCol="0">
            <a:spAutoFit/>
          </a:bodyPr>
          <a:lstStyle/>
          <a:p>
            <a:pPr defTabSz="1219170">
              <a:lnSpc>
                <a:spcPct val="90000"/>
              </a:lnSpc>
              <a:defRPr/>
            </a:pPr>
            <a:r>
              <a:rPr lang="en-GB" sz="1600" dirty="0">
                <a:solidFill>
                  <a:srgbClr val="005030"/>
                </a:solidFill>
              </a:rPr>
              <a:t>Current duration of </a:t>
            </a:r>
            <a:r>
              <a:rPr lang="en-US" altLang="zh-CN" sz="1600" dirty="0">
                <a:solidFill>
                  <a:srgbClr val="005030"/>
                </a:solidFill>
                <a:ea typeface="黑体" panose="02010609060101010101" pitchFamily="49" charset="-122"/>
              </a:rPr>
              <a:t>objective </a:t>
            </a:r>
            <a:r>
              <a:rPr lang="en-GB" sz="1600" dirty="0">
                <a:solidFill>
                  <a:srgbClr val="005030"/>
                </a:solidFill>
              </a:rPr>
              <a:t>response*      </a:t>
            </a:r>
          </a:p>
          <a:p>
            <a:pPr defTabSz="1219170">
              <a:lnSpc>
                <a:spcPct val="90000"/>
              </a:lnSpc>
              <a:defRPr/>
            </a:pPr>
            <a:r>
              <a:rPr lang="en-GB" sz="1600" dirty="0">
                <a:solidFill>
                  <a:srgbClr val="005030"/>
                </a:solidFill>
              </a:rPr>
              <a:t>   (as of 21 April 2023) </a:t>
            </a:r>
          </a:p>
        </p:txBody>
      </p:sp>
      <p:sp>
        <p:nvSpPr>
          <p:cNvPr id="392" name="Text Placeholder 3">
            <a:extLst>
              <a:ext uri="{FF2B5EF4-FFF2-40B4-BE49-F238E27FC236}">
                <a16:creationId xmlns:a16="http://schemas.microsoft.com/office/drawing/2014/main" id="{9A790C08-446C-0A00-E4D6-F689C98C7BFF}"/>
              </a:ext>
            </a:extLst>
          </p:cNvPr>
          <p:cNvSpPr txBox="1">
            <a:spLocks/>
          </p:cNvSpPr>
          <p:nvPr/>
        </p:nvSpPr>
        <p:spPr>
          <a:xfrm>
            <a:off x="736087" y="5661450"/>
            <a:ext cx="10240859" cy="607645"/>
          </a:xfrm>
          <a:prstGeom prst="rect">
            <a:avLst/>
          </a:prstGeom>
        </p:spPr>
        <p:txBody>
          <a:bodyPr vert="horz" lIns="121920" tIns="60960" rIns="121920" bIns="60960" rtlCol="0">
            <a:noAutofit/>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Clr>
                <a:prstClr val="white"/>
              </a:buClr>
              <a:buNone/>
              <a:defRPr/>
            </a:pPr>
            <a:r>
              <a:rPr lang="en-US" altLang="zh-CN" sz="1067" dirty="0">
                <a:solidFill>
                  <a:schemeClr val="accent6"/>
                </a:solidFill>
                <a:ea typeface="黑体" panose="02010609060101010101" pitchFamily="49" charset="-122"/>
              </a:rPr>
              <a:t>*</a:t>
            </a:r>
            <a:r>
              <a:rPr lang="zh-CN" altLang="zh-CN" sz="1067" dirty="0">
                <a:solidFill>
                  <a:schemeClr val="accent6"/>
                </a:solidFill>
                <a:ea typeface="黑体" panose="02010609060101010101" pitchFamily="49" charset="-122"/>
              </a:rPr>
              <a:t>Duration of objective response (DoR) is defined as the time from first documented complete response (CR) or partial response (PR) until the earliest of disease progression or death among patients with objective response</a:t>
            </a:r>
            <a:r>
              <a:rPr lang="en-US" altLang="zh-CN" sz="1067" dirty="0">
                <a:solidFill>
                  <a:schemeClr val="accent6"/>
                </a:solidFill>
                <a:ea typeface="黑体" panose="02010609060101010101" pitchFamily="49" charset="-122"/>
              </a:rPr>
              <a:t> </a:t>
            </a:r>
            <a:r>
              <a:rPr lang="zh-CN" altLang="zh-CN" sz="1067" dirty="0">
                <a:solidFill>
                  <a:schemeClr val="accent6"/>
                </a:solidFill>
                <a:ea typeface="黑体" panose="02010609060101010101" pitchFamily="49" charset="-122"/>
              </a:rPr>
              <a:t>according to RECIST 1.1</a:t>
            </a:r>
            <a:r>
              <a:rPr lang="en-US" altLang="zh-CN" sz="1067" dirty="0">
                <a:solidFill>
                  <a:schemeClr val="accent6"/>
                </a:solidFill>
                <a:ea typeface="黑体" panose="02010609060101010101" pitchFamily="49" charset="-122"/>
              </a:rPr>
              <a:t> .</a:t>
            </a:r>
            <a:endParaRPr lang="en-GB" sz="1067" dirty="0">
              <a:solidFill>
                <a:schemeClr val="accent6"/>
              </a:solidFill>
            </a:endParaRPr>
          </a:p>
        </p:txBody>
      </p:sp>
      <p:sp>
        <p:nvSpPr>
          <p:cNvPr id="393" name="TextBox 392">
            <a:extLst>
              <a:ext uri="{FF2B5EF4-FFF2-40B4-BE49-F238E27FC236}">
                <a16:creationId xmlns:a16="http://schemas.microsoft.com/office/drawing/2014/main" id="{11B12960-4AAC-C0F6-0040-253D94486420}"/>
              </a:ext>
            </a:extLst>
          </p:cNvPr>
          <p:cNvSpPr txBox="1"/>
          <p:nvPr/>
        </p:nvSpPr>
        <p:spPr>
          <a:xfrm>
            <a:off x="8680939" y="1291226"/>
            <a:ext cx="3691445" cy="3334631"/>
          </a:xfrm>
          <a:prstGeom prst="rect">
            <a:avLst/>
          </a:prstGeom>
          <a:noFill/>
        </p:spPr>
        <p:txBody>
          <a:bodyPr wrap="square" rtlCol="0">
            <a:spAutoFit/>
          </a:bodyPr>
          <a:lstStyle/>
          <a:p>
            <a:pPr marL="380990" indent="-380990" defTabSz="1219170">
              <a:spcAft>
                <a:spcPts val="800"/>
              </a:spcAft>
              <a:buClr>
                <a:srgbClr val="FFC000"/>
              </a:buClr>
              <a:buFont typeface="Arial" panose="020B0604020202020204" pitchFamily="34" charset="0"/>
              <a:buChar char="•"/>
              <a:defRPr/>
            </a:pPr>
            <a:r>
              <a:rPr lang="en-US" sz="1867" b="1" dirty="0">
                <a:solidFill>
                  <a:srgbClr val="005030"/>
                </a:solidFill>
              </a:rPr>
              <a:t>Responses are ongoing in 14/18 responders</a:t>
            </a:r>
          </a:p>
          <a:p>
            <a:pPr marL="380990" indent="-380990" defTabSz="1219170">
              <a:spcAft>
                <a:spcPts val="800"/>
              </a:spcAft>
              <a:buClr>
                <a:srgbClr val="FFC000"/>
              </a:buClr>
              <a:buFont typeface="Arial" panose="020B0604020202020204" pitchFamily="34" charset="0"/>
              <a:buChar char="•"/>
              <a:defRPr/>
            </a:pPr>
            <a:r>
              <a:rPr lang="en-US" sz="1867" b="1" dirty="0">
                <a:solidFill>
                  <a:srgbClr val="005030"/>
                </a:solidFill>
              </a:rPr>
              <a:t>Median duration of response has not been reached</a:t>
            </a:r>
          </a:p>
          <a:p>
            <a:pPr marL="380990" indent="-380990" defTabSz="1219170">
              <a:spcAft>
                <a:spcPts val="800"/>
              </a:spcAft>
              <a:buClr>
                <a:srgbClr val="FFC000"/>
              </a:buClr>
              <a:buFont typeface="Arial" panose="020B0604020202020204" pitchFamily="34" charset="0"/>
              <a:buChar char="•"/>
              <a:defRPr/>
            </a:pPr>
            <a:r>
              <a:rPr lang="en-US" sz="1867" b="1" dirty="0">
                <a:solidFill>
                  <a:srgbClr val="005030"/>
                </a:solidFill>
              </a:rPr>
              <a:t>Responses appear to be durable</a:t>
            </a:r>
          </a:p>
          <a:p>
            <a:pPr marL="380990" indent="-380990" defTabSz="1219170">
              <a:spcAft>
                <a:spcPts val="800"/>
              </a:spcAft>
              <a:buClr>
                <a:srgbClr val="FFC000"/>
              </a:buClr>
              <a:buFont typeface="Arial" panose="020B0604020202020204" pitchFamily="34" charset="0"/>
              <a:buChar char="•"/>
              <a:defRPr/>
            </a:pPr>
            <a:endParaRPr lang="en-US" sz="2400" b="1" dirty="0">
              <a:solidFill>
                <a:prstClr val="white"/>
              </a:solidFill>
              <a:latin typeface="Arial" panose="020B0604020202020204"/>
            </a:endParaRPr>
          </a:p>
          <a:p>
            <a:pPr marL="380990" indent="-380990" defTabSz="1219170">
              <a:buFont typeface="Arial" panose="020B0604020202020204" pitchFamily="34" charset="0"/>
              <a:buChar char="•"/>
              <a:defRPr/>
            </a:pPr>
            <a:endParaRPr lang="en-US" sz="2400" dirty="0">
              <a:solidFill>
                <a:prstClr val="white"/>
              </a:solidFill>
              <a:latin typeface="Arial" panose="020B0604020202020204"/>
            </a:endParaRPr>
          </a:p>
          <a:p>
            <a:pPr marL="380990" indent="-380990" defTabSz="1219170">
              <a:buFont typeface="Arial" panose="020B0604020202020204" pitchFamily="34" charset="0"/>
              <a:buChar char="•"/>
              <a:defRPr/>
            </a:pPr>
            <a:endParaRPr lang="en-GB" sz="2400" dirty="0">
              <a:solidFill>
                <a:prstClr val="white"/>
              </a:solidFill>
              <a:latin typeface="Arial" panose="020B0604020202020204"/>
            </a:endParaRPr>
          </a:p>
        </p:txBody>
      </p:sp>
      <p:sp>
        <p:nvSpPr>
          <p:cNvPr id="3" name="Freeform: Shape 2">
            <a:extLst>
              <a:ext uri="{FF2B5EF4-FFF2-40B4-BE49-F238E27FC236}">
                <a16:creationId xmlns:a16="http://schemas.microsoft.com/office/drawing/2014/main" id="{2B76424C-D489-6682-4376-0C5EFB9B5F47}"/>
              </a:ext>
            </a:extLst>
          </p:cNvPr>
          <p:cNvSpPr/>
          <p:nvPr/>
        </p:nvSpPr>
        <p:spPr>
          <a:xfrm>
            <a:off x="5657096" y="3540633"/>
            <a:ext cx="142547" cy="0"/>
          </a:xfrm>
          <a:custGeom>
            <a:avLst/>
            <a:gdLst>
              <a:gd name="connsiteX0" fmla="*/ 0 w 123761"/>
              <a:gd name="connsiteY0" fmla="*/ 0 h 12719"/>
              <a:gd name="connsiteX1" fmla="*/ 123761 w 123761"/>
              <a:gd name="connsiteY1" fmla="*/ 0 h 12719"/>
            </a:gdLst>
            <a:ahLst/>
            <a:cxnLst>
              <a:cxn ang="0">
                <a:pos x="connsiteX0" y="connsiteY0"/>
              </a:cxn>
              <a:cxn ang="0">
                <a:pos x="connsiteX1" y="connsiteY1"/>
              </a:cxn>
            </a:cxnLst>
            <a:rect l="l" t="t" r="r" b="b"/>
            <a:pathLst>
              <a:path w="123761" h="12719">
                <a:moveTo>
                  <a:pt x="0" y="0"/>
                </a:moveTo>
                <a:lnTo>
                  <a:pt x="123761" y="0"/>
                </a:lnTo>
              </a:path>
            </a:pathLst>
          </a:custGeom>
          <a:ln>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defTabSz="1219170">
              <a:defRPr/>
            </a:pPr>
            <a:endParaRPr lang="en-GB" sz="1600">
              <a:solidFill>
                <a:schemeClr val="accent6"/>
              </a:solidFill>
              <a:latin typeface="Arial" panose="020B0604020202020204"/>
            </a:endParaRPr>
          </a:p>
        </p:txBody>
      </p:sp>
    </p:spTree>
    <p:extLst>
      <p:ext uri="{BB962C8B-B14F-4D97-AF65-F5344CB8AC3E}">
        <p14:creationId xmlns:p14="http://schemas.microsoft.com/office/powerpoint/2010/main" val="3741073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747-A337-7FF9-4EF4-F4482B8E904C}"/>
              </a:ext>
            </a:extLst>
          </p:cNvPr>
          <p:cNvSpPr>
            <a:spLocks noGrp="1"/>
          </p:cNvSpPr>
          <p:nvPr>
            <p:ph type="title"/>
          </p:nvPr>
        </p:nvSpPr>
        <p:spPr>
          <a:xfrm>
            <a:off x="419100" y="0"/>
            <a:ext cx="11353800" cy="1325563"/>
          </a:xfrm>
        </p:spPr>
        <p:txBody>
          <a:bodyPr>
            <a:normAutofit/>
          </a:bodyPr>
          <a:lstStyle/>
          <a:p>
            <a:r>
              <a:rPr lang="en-US" sz="3733" dirty="0">
                <a:solidFill>
                  <a:srgbClr val="005030"/>
                </a:solidFill>
                <a:cs typeface="+mn-cs"/>
              </a:rPr>
              <a:t>LCNEC-L case study: current </a:t>
            </a:r>
            <a:r>
              <a:rPr lang="en-US" sz="3733" dirty="0" err="1">
                <a:solidFill>
                  <a:srgbClr val="005030"/>
                </a:solidFill>
                <a:cs typeface="+mn-cs"/>
              </a:rPr>
              <a:t>DoR</a:t>
            </a:r>
            <a:r>
              <a:rPr lang="en-US" sz="3733" dirty="0">
                <a:solidFill>
                  <a:srgbClr val="005030"/>
                </a:solidFill>
                <a:cs typeface="+mn-cs"/>
              </a:rPr>
              <a:t> of 22.1 months and ongoing</a:t>
            </a:r>
            <a:endParaRPr lang="en-US" sz="3733" dirty="0"/>
          </a:p>
        </p:txBody>
      </p:sp>
      <p:pic>
        <p:nvPicPr>
          <p:cNvPr id="3" name="Picture 2">
            <a:extLst>
              <a:ext uri="{FF2B5EF4-FFF2-40B4-BE49-F238E27FC236}">
                <a16:creationId xmlns:a16="http://schemas.microsoft.com/office/drawing/2014/main" id="{DC64CD5E-D0AB-1D09-2478-A60738EA1D3A}"/>
              </a:ext>
            </a:extLst>
          </p:cNvPr>
          <p:cNvPicPr>
            <a:picLocks noChangeAspect="1"/>
          </p:cNvPicPr>
          <p:nvPr/>
        </p:nvPicPr>
        <p:blipFill>
          <a:blip r:embed="rId2"/>
          <a:srcRect t="11832" b="-3281"/>
          <a:stretch/>
        </p:blipFill>
        <p:spPr>
          <a:xfrm>
            <a:off x="838199" y="1325562"/>
            <a:ext cx="10776284" cy="4513764"/>
          </a:xfrm>
          <a:prstGeom prst="rect">
            <a:avLst/>
          </a:prstGeom>
        </p:spPr>
      </p:pic>
    </p:spTree>
    <p:extLst>
      <p:ext uri="{BB962C8B-B14F-4D97-AF65-F5344CB8AC3E}">
        <p14:creationId xmlns:p14="http://schemas.microsoft.com/office/powerpoint/2010/main" val="2271954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2"/>
          </p:nvPr>
        </p:nvPicPr>
        <p:blipFill>
          <a:blip>
            <a:extLst>
              <a:ext uri="{28A0092B-C50C-407E-A947-70E740481C1C}">
                <a14:useLocalDpi xmlns:a14="http://schemas.microsoft.com/office/drawing/2010/main" val="0"/>
              </a:ext>
            </a:extLst>
          </a:blip>
          <a:srcRect t="30262" b="30262"/>
          <a:stretch>
            <a:fillRect/>
          </a:stretch>
        </p:blipFill>
        <p:spPr/>
      </p:pic>
      <p:sp>
        <p:nvSpPr>
          <p:cNvPr id="93" name="Rectangle 92"/>
          <p:cNvSpPr/>
          <p:nvPr/>
        </p:nvSpPr>
        <p:spPr>
          <a:xfrm>
            <a:off x="0" y="3"/>
            <a:ext cx="12192000" cy="2708031"/>
          </a:xfrm>
          <a:prstGeom prst="rect">
            <a:avLst/>
          </a:prstGeom>
          <a:solidFill>
            <a:srgbClr val="FF6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1" b="1" dirty="0">
              <a:latin typeface="DIN Alternate" panose="020B0500000000000000" pitchFamily="34" charset="77"/>
            </a:endParaRPr>
          </a:p>
        </p:txBody>
      </p:sp>
      <p:pic>
        <p:nvPicPr>
          <p:cNvPr id="6" name="Picture 5">
            <a:extLst>
              <a:ext uri="{FF2B5EF4-FFF2-40B4-BE49-F238E27FC236}">
                <a16:creationId xmlns:a16="http://schemas.microsoft.com/office/drawing/2014/main" id="{4E42134A-33E6-F03D-78CD-5A4767AC99CB}"/>
              </a:ext>
            </a:extLst>
          </p:cNvPr>
          <p:cNvPicPr>
            <a:picLocks noChangeAspect="1"/>
          </p:cNvPicPr>
          <p:nvPr/>
        </p:nvPicPr>
        <p:blipFill>
          <a:blip r:embed="rId2"/>
          <a:stretch>
            <a:fillRect/>
          </a:stretch>
        </p:blipFill>
        <p:spPr>
          <a:xfrm>
            <a:off x="0" y="737617"/>
            <a:ext cx="12192000" cy="4609752"/>
          </a:xfrm>
          <a:prstGeom prst="rect">
            <a:avLst/>
          </a:prstGeom>
        </p:spPr>
      </p:pic>
      <p:sp>
        <p:nvSpPr>
          <p:cNvPr id="8" name="Right Arrow 8">
            <a:extLst>
              <a:ext uri="{FF2B5EF4-FFF2-40B4-BE49-F238E27FC236}">
                <a16:creationId xmlns:a16="http://schemas.microsoft.com/office/drawing/2014/main" id="{973536D3-E33B-F2EA-CC38-B4DDA34D5C57}"/>
              </a:ext>
            </a:extLst>
          </p:cNvPr>
          <p:cNvSpPr/>
          <p:nvPr/>
        </p:nvSpPr>
        <p:spPr>
          <a:xfrm>
            <a:off x="171115" y="4321084"/>
            <a:ext cx="449180" cy="384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4">
            <a:extLst>
              <a:ext uri="{FF2B5EF4-FFF2-40B4-BE49-F238E27FC236}">
                <a16:creationId xmlns:a16="http://schemas.microsoft.com/office/drawing/2014/main" id="{1C6BC487-41D2-7909-53B1-154F3DF5E371}"/>
              </a:ext>
            </a:extLst>
          </p:cNvPr>
          <p:cNvSpPr txBox="1">
            <a:spLocks/>
          </p:cNvSpPr>
          <p:nvPr/>
        </p:nvSpPr>
        <p:spPr>
          <a:xfrm>
            <a:off x="659191" y="5943803"/>
            <a:ext cx="10873616" cy="728533"/>
          </a:xfrm>
          <a:prstGeom prst="rect">
            <a:avLst/>
          </a:prstGeom>
          <a:noFill/>
          <a:ln>
            <a:noFill/>
          </a:ln>
        </p:spPr>
        <p:txBody>
          <a:bodyPr spcFirstLastPara="1" vert="horz" wrap="square" lIns="0" tIns="0" rIns="0" bIns="0" rtlCol="0" anchor="ctr" anchorCtr="0">
            <a:spAutoFit/>
          </a:bodyPr>
          <a:lstStyle>
            <a:lvl1pPr marL="609585" marR="0" lvl="0" indent="-304792" algn="l" rtl="0" eaLnBrk="1" fontAlgn="base" hangingPunct="1">
              <a:lnSpc>
                <a:spcPct val="100000"/>
              </a:lnSpc>
              <a:spcBef>
                <a:spcPts val="427"/>
              </a:spcBef>
              <a:spcAft>
                <a:spcPts val="0"/>
              </a:spcAft>
              <a:buClr>
                <a:srgbClr val="05416B"/>
              </a:buClr>
              <a:buSzPts val="1600"/>
              <a:buFont typeface="Noto Sans Symbols"/>
              <a:buNone/>
              <a:defRPr sz="1200" b="1" i="0" u="none" strike="noStrike" kern="1200" cap="none" spc="-10">
                <a:solidFill>
                  <a:srgbClr val="C9473E"/>
                </a:solidFill>
                <a:latin typeface="Arial Narrow"/>
                <a:ea typeface="Arial Narrow"/>
                <a:cs typeface="Arial Narrow"/>
                <a:sym typeface="Arial Narrow"/>
              </a:defRPr>
            </a:lvl1pPr>
            <a:lvl2pPr marL="1219170" marR="0" lvl="1" indent="-440256" algn="l" rtl="0" eaLnBrk="1" fontAlgn="base" hangingPunct="1">
              <a:lnSpc>
                <a:spcPct val="100000"/>
              </a:lnSpc>
              <a:spcBef>
                <a:spcPts val="427"/>
              </a:spcBef>
              <a:spcAft>
                <a:spcPts val="0"/>
              </a:spcAft>
              <a:buClr>
                <a:srgbClr val="05416B"/>
              </a:buClr>
              <a:buSzPts val="1600"/>
              <a:buFont typeface="Noto Sans Symbols"/>
              <a:buChar char="◆"/>
              <a:defRPr sz="2133" b="0" i="0" u="none" strike="noStrike" kern="1200" cap="none" spc="-10">
                <a:solidFill>
                  <a:srgbClr val="05416B"/>
                </a:solidFill>
                <a:latin typeface="Arial Narrow"/>
                <a:ea typeface="Arial Narrow"/>
                <a:cs typeface="Arial Narrow"/>
                <a:sym typeface="Arial Narrow"/>
              </a:defRPr>
            </a:lvl2pPr>
            <a:lvl3pPr marL="1828754" marR="0" lvl="2" indent="-440256" algn="l" rtl="0" eaLnBrk="1" fontAlgn="base" hangingPunct="1">
              <a:lnSpc>
                <a:spcPct val="100000"/>
              </a:lnSpc>
              <a:spcBef>
                <a:spcPts val="427"/>
              </a:spcBef>
              <a:spcAft>
                <a:spcPts val="0"/>
              </a:spcAft>
              <a:buClr>
                <a:srgbClr val="05416B"/>
              </a:buClr>
              <a:buSzPts val="1600"/>
              <a:buFont typeface="Noto Sans Symbols"/>
              <a:buChar char="◆"/>
              <a:defRPr sz="2133" b="0" i="0" u="none" strike="noStrike" kern="1200" cap="none" spc="-10">
                <a:solidFill>
                  <a:srgbClr val="05416B"/>
                </a:solidFill>
                <a:latin typeface="Arial Narrow"/>
                <a:ea typeface="Arial Narrow"/>
                <a:cs typeface="Arial Narrow"/>
                <a:sym typeface="Arial Narrow"/>
              </a:defRPr>
            </a:lvl3pPr>
            <a:lvl4pPr marL="2438339" marR="0" lvl="3" indent="-440256" algn="l" rtl="0" eaLnBrk="1" fontAlgn="base" hangingPunct="1">
              <a:lnSpc>
                <a:spcPct val="100000"/>
              </a:lnSpc>
              <a:spcBef>
                <a:spcPts val="533"/>
              </a:spcBef>
              <a:spcAft>
                <a:spcPts val="0"/>
              </a:spcAft>
              <a:buClr>
                <a:srgbClr val="05416B"/>
              </a:buClr>
              <a:buSzPts val="1600"/>
              <a:buFont typeface="Arial"/>
              <a:buChar char="–"/>
              <a:defRPr sz="2133" b="0" i="0" u="none" strike="noStrike" kern="1200" cap="none" spc="-10">
                <a:solidFill>
                  <a:srgbClr val="05416B"/>
                </a:solidFill>
                <a:latin typeface="Arial Narrow"/>
                <a:ea typeface="Arial Narrow"/>
                <a:cs typeface="Arial Narrow"/>
                <a:sym typeface="Arial Narrow"/>
              </a:defRPr>
            </a:lvl4pPr>
            <a:lvl5pPr marL="3047924" marR="0" lvl="4" indent="-440256" algn="l" rtl="0" eaLnBrk="1" fontAlgn="base" hangingPunct="1">
              <a:lnSpc>
                <a:spcPct val="100000"/>
              </a:lnSpc>
              <a:spcBef>
                <a:spcPts val="533"/>
              </a:spcBef>
              <a:spcAft>
                <a:spcPts val="0"/>
              </a:spcAft>
              <a:buClr>
                <a:srgbClr val="05416B"/>
              </a:buClr>
              <a:buSzPts val="1600"/>
              <a:buFont typeface="Arial"/>
              <a:buChar char="»"/>
              <a:defRPr sz="2133" b="0" i="0" u="none" strike="noStrike" kern="1200" cap="none" spc="-10">
                <a:solidFill>
                  <a:srgbClr val="05416B"/>
                </a:solidFill>
                <a:latin typeface="Arial Narrow"/>
                <a:ea typeface="Arial Narrow"/>
                <a:cs typeface="Arial Narrow"/>
                <a:sym typeface="Arial Narrow"/>
              </a:defRPr>
            </a:lvl5pPr>
            <a:lvl6pPr marL="3657509" marR="0" lvl="5"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6pPr>
            <a:lvl7pPr marL="4267093" marR="0" lvl="6"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7pPr>
            <a:lvl8pPr marL="4876678" marR="0" lvl="7"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8pPr>
            <a:lvl9pPr marL="5486263" marR="0" lvl="8"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9pPr>
          </a:lstStyle>
          <a:p>
            <a:pPr marL="812760" indent="-406379" algn="ctr" defTabSz="1219170">
              <a:spcBef>
                <a:spcPts val="569"/>
              </a:spcBef>
              <a:defRPr/>
            </a:pPr>
            <a:r>
              <a:rPr lang="en-US" sz="1867" spc="-13" dirty="0">
                <a:solidFill>
                  <a:srgbClr val="005030"/>
                </a:solidFill>
                <a:latin typeface="+mn-lt"/>
              </a:rPr>
              <a:t>Noura Choudhury  |  Impact of brain metastases on safety and efficacy of MK-6070 in SCLC; WCLC 2024</a:t>
            </a:r>
          </a:p>
          <a:p>
            <a:pPr marL="812760" indent="-406379" algn="ctr" defTabSz="1219170">
              <a:spcBef>
                <a:spcPts val="569"/>
              </a:spcBef>
              <a:defRPr/>
            </a:pPr>
            <a:endParaRPr lang="en-US" sz="1867" spc="-13" dirty="0">
              <a:latin typeface="+mn-lt"/>
            </a:endParaRPr>
          </a:p>
        </p:txBody>
      </p:sp>
      <p:sp>
        <p:nvSpPr>
          <p:cNvPr id="10" name="Title 2">
            <a:extLst>
              <a:ext uri="{FF2B5EF4-FFF2-40B4-BE49-F238E27FC236}">
                <a16:creationId xmlns:a16="http://schemas.microsoft.com/office/drawing/2014/main" id="{890FE440-A527-32CF-46A9-44A1404432DF}"/>
              </a:ext>
            </a:extLst>
          </p:cNvPr>
          <p:cNvSpPr txBox="1">
            <a:spLocks/>
          </p:cNvSpPr>
          <p:nvPr/>
        </p:nvSpPr>
        <p:spPr>
          <a:xfrm>
            <a:off x="659191" y="0"/>
            <a:ext cx="11555567" cy="768000"/>
          </a:xfrm>
          <a:prstGeom prst="rect">
            <a:avLst/>
          </a:prstGeom>
        </p:spPr>
        <p:txBody>
          <a:bodyPr/>
          <a:lstStyle>
            <a:lvl1pPr algn="l" defTabSz="685800" rtl="0" eaLnBrk="1" latinLnBrk="0" hangingPunct="1">
              <a:lnSpc>
                <a:spcPct val="90000"/>
              </a:lnSpc>
              <a:spcBef>
                <a:spcPct val="0"/>
              </a:spcBef>
              <a:buNone/>
              <a:defRPr sz="3300" b="1" i="0" kern="1200">
                <a:solidFill>
                  <a:schemeClr val="tx1"/>
                </a:solidFill>
                <a:latin typeface="DIN 2014 Bold" panose="020B0504020202020204" pitchFamily="34" charset="77"/>
                <a:ea typeface="DIN 2014 Bold" panose="020B0504020202020204" pitchFamily="34" charset="77"/>
                <a:cs typeface="+mj-cs"/>
              </a:defRPr>
            </a:lvl1pPr>
          </a:lstStyle>
          <a:p>
            <a:r>
              <a:rPr lang="en-US" sz="3200" dirty="0">
                <a:solidFill>
                  <a:srgbClr val="005030"/>
                </a:solidFill>
                <a:latin typeface="+mn-lt"/>
              </a:rPr>
              <a:t>HPN328-4001 (DLL-3 </a:t>
            </a:r>
            <a:r>
              <a:rPr lang="en-US" sz="3200" dirty="0" err="1">
                <a:solidFill>
                  <a:srgbClr val="005030"/>
                </a:solidFill>
                <a:latin typeface="+mn-lt"/>
              </a:rPr>
              <a:t>BiTE</a:t>
            </a:r>
            <a:r>
              <a:rPr lang="en-US" sz="3200" dirty="0">
                <a:solidFill>
                  <a:srgbClr val="005030"/>
                </a:solidFill>
                <a:latin typeface="+mn-lt"/>
              </a:rPr>
              <a:t>) Phase 1 Study; Harpoon Therapeutics</a:t>
            </a:r>
            <a:br>
              <a:rPr lang="en-US" sz="3200" dirty="0">
                <a:solidFill>
                  <a:srgbClr val="005030"/>
                </a:solidFill>
                <a:latin typeface="+mn-lt"/>
              </a:rPr>
            </a:br>
            <a:endParaRPr lang="en-US" sz="3200" dirty="0">
              <a:solidFill>
                <a:srgbClr val="005030"/>
              </a:solidFill>
              <a:latin typeface="+mn-lt"/>
            </a:endParaRPr>
          </a:p>
        </p:txBody>
      </p:sp>
    </p:spTree>
    <p:extLst>
      <p:ext uri="{BB962C8B-B14F-4D97-AF65-F5344CB8AC3E}">
        <p14:creationId xmlns:p14="http://schemas.microsoft.com/office/powerpoint/2010/main" val="93010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up)">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7785E8-B68B-43DD-E0D6-1A6913EEA848}"/>
              </a:ext>
            </a:extLst>
          </p:cNvPr>
          <p:cNvSpPr>
            <a:spLocks noGrp="1"/>
          </p:cNvSpPr>
          <p:nvPr>
            <p:ph type="title"/>
          </p:nvPr>
        </p:nvSpPr>
        <p:spPr/>
        <p:txBody>
          <a:bodyPr vert="horz" lIns="121920" tIns="60960" rIns="121920" bIns="60960" rtlCol="0" anchor="ctr">
            <a:normAutofit/>
          </a:bodyPr>
          <a:lstStyle/>
          <a:p>
            <a:r>
              <a:rPr lang="en-US" b="1" i="0" kern="1200" dirty="0">
                <a:solidFill>
                  <a:srgbClr val="005030"/>
                </a:solidFill>
                <a:latin typeface="+mn-lt"/>
                <a:ea typeface="DIN 2014 Bold" panose="020B0504020202020204" pitchFamily="34" charset="77"/>
                <a:cs typeface="+mj-cs"/>
              </a:rPr>
              <a:t>Future Directions for DLL-3 Targeting</a:t>
            </a:r>
          </a:p>
        </p:txBody>
      </p:sp>
      <p:sp>
        <p:nvSpPr>
          <p:cNvPr id="4" name="Text Placeholder 3">
            <a:extLst>
              <a:ext uri="{FF2B5EF4-FFF2-40B4-BE49-F238E27FC236}">
                <a16:creationId xmlns:a16="http://schemas.microsoft.com/office/drawing/2014/main" id="{D1651F8A-6BE4-4DD3-E096-35B1F25148BB}"/>
              </a:ext>
            </a:extLst>
          </p:cNvPr>
          <p:cNvSpPr txBox="1">
            <a:spLocks/>
          </p:cNvSpPr>
          <p:nvPr/>
        </p:nvSpPr>
        <p:spPr>
          <a:xfrm>
            <a:off x="5817134" y="1883681"/>
            <a:ext cx="6716485" cy="4351339"/>
          </a:xfrm>
          <a:prstGeom prst="rect">
            <a:avLst/>
          </a:prstGeom>
        </p:spPr>
        <p:txBody>
          <a:bodyPr spcFirstLastPara="1" vert="horz" lIns="121920" tIns="60960" rIns="121920" bIns="60960" rtlCol="0" anchor="t" anchorCtr="0">
            <a:normAutofit/>
          </a:bodyPr>
          <a:lstStyle>
            <a:lvl1pPr marL="609585" marR="0" lvl="0" indent="-304792" algn="l" rtl="0" eaLnBrk="1" fontAlgn="base" hangingPunct="1">
              <a:lnSpc>
                <a:spcPct val="100000"/>
              </a:lnSpc>
              <a:spcBef>
                <a:spcPts val="427"/>
              </a:spcBef>
              <a:spcAft>
                <a:spcPts val="0"/>
              </a:spcAft>
              <a:buClr>
                <a:srgbClr val="05416B"/>
              </a:buClr>
              <a:buSzPts val="1600"/>
              <a:buFont typeface="Noto Sans Symbols"/>
              <a:buNone/>
              <a:defRPr sz="2133" b="0" i="0" u="none" strike="noStrike" kern="1200" cap="none" spc="-10">
                <a:solidFill>
                  <a:schemeClr val="tx1">
                    <a:lumMod val="75000"/>
                    <a:lumOff val="25000"/>
                  </a:schemeClr>
                </a:solidFill>
                <a:latin typeface="Arial Narrow"/>
                <a:ea typeface="Arial Narrow"/>
                <a:cs typeface="Arial Narrow"/>
                <a:sym typeface="Arial Narrow"/>
              </a:defRPr>
            </a:lvl1pPr>
            <a:lvl2pPr marL="1219170" marR="0" lvl="1" indent="-440256" algn="l" rtl="0" eaLnBrk="1" fontAlgn="base" hangingPunct="1">
              <a:lnSpc>
                <a:spcPct val="100000"/>
              </a:lnSpc>
              <a:spcBef>
                <a:spcPts val="427"/>
              </a:spcBef>
              <a:spcAft>
                <a:spcPts val="0"/>
              </a:spcAft>
              <a:buClr>
                <a:srgbClr val="05416B"/>
              </a:buClr>
              <a:buSzPts val="1600"/>
              <a:buFont typeface="Noto Sans Symbols"/>
              <a:buChar char="◆"/>
              <a:defRPr sz="2133" b="0" i="0" u="none" strike="noStrike" kern="1200" cap="none" spc="-10">
                <a:solidFill>
                  <a:srgbClr val="05416B"/>
                </a:solidFill>
                <a:latin typeface="Arial Narrow"/>
                <a:ea typeface="Arial Narrow"/>
                <a:cs typeface="Arial Narrow"/>
                <a:sym typeface="Arial Narrow"/>
              </a:defRPr>
            </a:lvl2pPr>
            <a:lvl3pPr marL="1828754" marR="0" lvl="2" indent="-440256" algn="l" rtl="0" eaLnBrk="1" fontAlgn="base" hangingPunct="1">
              <a:lnSpc>
                <a:spcPct val="100000"/>
              </a:lnSpc>
              <a:spcBef>
                <a:spcPts val="427"/>
              </a:spcBef>
              <a:spcAft>
                <a:spcPts val="0"/>
              </a:spcAft>
              <a:buClr>
                <a:srgbClr val="05416B"/>
              </a:buClr>
              <a:buSzPts val="1600"/>
              <a:buFont typeface="Noto Sans Symbols"/>
              <a:buChar char="◆"/>
              <a:defRPr sz="2133" b="0" i="0" u="none" strike="noStrike" kern="1200" cap="none" spc="-10">
                <a:solidFill>
                  <a:srgbClr val="05416B"/>
                </a:solidFill>
                <a:latin typeface="Arial Narrow"/>
                <a:ea typeface="Arial Narrow"/>
                <a:cs typeface="Arial Narrow"/>
                <a:sym typeface="Arial Narrow"/>
              </a:defRPr>
            </a:lvl3pPr>
            <a:lvl4pPr marL="2438339" marR="0" lvl="3" indent="-440256" algn="l" rtl="0" eaLnBrk="1" fontAlgn="base" hangingPunct="1">
              <a:lnSpc>
                <a:spcPct val="100000"/>
              </a:lnSpc>
              <a:spcBef>
                <a:spcPts val="533"/>
              </a:spcBef>
              <a:spcAft>
                <a:spcPts val="0"/>
              </a:spcAft>
              <a:buClr>
                <a:srgbClr val="05416B"/>
              </a:buClr>
              <a:buSzPts val="1600"/>
              <a:buFont typeface="Arial"/>
              <a:buChar char="–"/>
              <a:defRPr sz="2133" b="0" i="0" u="none" strike="noStrike" kern="1200" cap="none" spc="-10">
                <a:solidFill>
                  <a:srgbClr val="05416B"/>
                </a:solidFill>
                <a:latin typeface="Arial Narrow"/>
                <a:ea typeface="Arial Narrow"/>
                <a:cs typeface="Arial Narrow"/>
                <a:sym typeface="Arial Narrow"/>
              </a:defRPr>
            </a:lvl4pPr>
            <a:lvl5pPr marL="3047924" marR="0" lvl="4" indent="-440256" algn="l" rtl="0" eaLnBrk="1" fontAlgn="base" hangingPunct="1">
              <a:lnSpc>
                <a:spcPct val="100000"/>
              </a:lnSpc>
              <a:spcBef>
                <a:spcPts val="533"/>
              </a:spcBef>
              <a:spcAft>
                <a:spcPts val="0"/>
              </a:spcAft>
              <a:buClr>
                <a:srgbClr val="05416B"/>
              </a:buClr>
              <a:buSzPts val="1600"/>
              <a:buFont typeface="Arial"/>
              <a:buChar char="»"/>
              <a:defRPr sz="2133" b="0" i="0" u="none" strike="noStrike" kern="1200" cap="none" spc="-10">
                <a:solidFill>
                  <a:srgbClr val="05416B"/>
                </a:solidFill>
                <a:latin typeface="Arial Narrow"/>
                <a:ea typeface="Arial Narrow"/>
                <a:cs typeface="Arial Narrow"/>
                <a:sym typeface="Arial Narrow"/>
              </a:defRPr>
            </a:lvl5pPr>
            <a:lvl6pPr marL="3657509" marR="0" lvl="5"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6pPr>
            <a:lvl7pPr marL="4267093" marR="0" lvl="6"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7pPr>
            <a:lvl8pPr marL="4876678" marR="0" lvl="7"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8pPr>
            <a:lvl9pPr marL="5486263" marR="0" lvl="8" indent="-440256" algn="l" defTabSz="914400" rtl="0" eaLnBrk="1" latinLnBrk="0" hangingPunct="1">
              <a:lnSpc>
                <a:spcPct val="100000"/>
              </a:lnSpc>
              <a:spcBef>
                <a:spcPts val="533"/>
              </a:spcBef>
              <a:spcAft>
                <a:spcPts val="0"/>
              </a:spcAft>
              <a:buClr>
                <a:srgbClr val="05416B"/>
              </a:buClr>
              <a:buSzPts val="1600"/>
              <a:buFont typeface="Arial"/>
              <a:buChar char="●"/>
              <a:defRPr sz="2133" b="0" i="0" u="none" strike="noStrike" kern="1200" cap="none">
                <a:solidFill>
                  <a:srgbClr val="05416B"/>
                </a:solidFill>
                <a:latin typeface="Arial Narrow"/>
                <a:ea typeface="Arial Narrow"/>
                <a:cs typeface="Arial Narrow"/>
                <a:sym typeface="Arial Narrow"/>
              </a:defRPr>
            </a:lvl9pPr>
          </a:lstStyle>
          <a:p>
            <a:pPr marL="457189" indent="-457189" defTabSz="914377">
              <a:lnSpc>
                <a:spcPct val="90000"/>
              </a:lnSpc>
              <a:spcBef>
                <a:spcPts val="1000"/>
              </a:spcBef>
              <a:spcAft>
                <a:spcPts val="1067"/>
              </a:spcAft>
              <a:buClr>
                <a:srgbClr val="005030"/>
              </a:buClr>
              <a:buSzPct val="100000"/>
              <a:buFont typeface="Arial" panose="020B0604020202020204" pitchFamily="34" charset="0"/>
              <a:buChar char="•"/>
              <a:defRPr/>
            </a:pPr>
            <a:r>
              <a:rPr lang="en-US" sz="2800" b="1" spc="-13" dirty="0">
                <a:solidFill>
                  <a:srgbClr val="005030"/>
                </a:solidFill>
                <a:latin typeface="+mn-lt"/>
                <a:cs typeface="+mn-cs"/>
              </a:rPr>
              <a:t>Radioligand targeting of DLL-3</a:t>
            </a:r>
            <a:endParaRPr lang="en-US" sz="2800" b="1" spc="-13" dirty="0">
              <a:solidFill>
                <a:srgbClr val="005030"/>
              </a:solidFill>
              <a:latin typeface="+mn-lt"/>
              <a:cs typeface="Calibri"/>
            </a:endParaRPr>
          </a:p>
          <a:p>
            <a:pPr marL="457189" indent="-457189" defTabSz="914377">
              <a:lnSpc>
                <a:spcPct val="90000"/>
              </a:lnSpc>
              <a:spcBef>
                <a:spcPts val="1000"/>
              </a:spcBef>
              <a:spcAft>
                <a:spcPts val="1067"/>
              </a:spcAft>
              <a:buClr>
                <a:srgbClr val="005030"/>
              </a:buClr>
              <a:buSzPct val="100000"/>
              <a:buFont typeface="Arial" panose="020B0604020202020204" pitchFamily="34" charset="0"/>
              <a:buChar char="•"/>
              <a:defRPr/>
            </a:pPr>
            <a:r>
              <a:rPr lang="en-US" sz="2800" b="1" spc="-13" dirty="0">
                <a:solidFill>
                  <a:srgbClr val="005030"/>
                </a:solidFill>
                <a:latin typeface="+mn-lt"/>
                <a:cs typeface="+mn-cs"/>
              </a:rPr>
              <a:t>CAR-T targeting of DLL-3</a:t>
            </a:r>
            <a:endParaRPr lang="en-US" sz="2800" b="1" spc="-13" dirty="0">
              <a:solidFill>
                <a:srgbClr val="005030"/>
              </a:solidFill>
              <a:latin typeface="+mn-lt"/>
              <a:cs typeface="Calibri"/>
            </a:endParaRPr>
          </a:p>
          <a:p>
            <a:pPr marL="457189" indent="-457189" defTabSz="914377">
              <a:lnSpc>
                <a:spcPct val="90000"/>
              </a:lnSpc>
              <a:spcBef>
                <a:spcPts val="1000"/>
              </a:spcBef>
              <a:spcAft>
                <a:spcPts val="1067"/>
              </a:spcAft>
              <a:buClr>
                <a:srgbClr val="005030"/>
              </a:buClr>
              <a:buSzPct val="100000"/>
              <a:buFont typeface="Arial" panose="020B0604020202020204" pitchFamily="34" charset="0"/>
              <a:buChar char="•"/>
              <a:defRPr/>
            </a:pPr>
            <a:r>
              <a:rPr lang="en-US" sz="2800" b="1" spc="-13" dirty="0">
                <a:solidFill>
                  <a:srgbClr val="005030"/>
                </a:solidFill>
                <a:latin typeface="+mn-lt"/>
                <a:cs typeface="+mn-cs"/>
              </a:rPr>
              <a:t>DLL-3 </a:t>
            </a:r>
            <a:r>
              <a:rPr lang="en-US" sz="2800" b="1" spc="-13" err="1">
                <a:solidFill>
                  <a:srgbClr val="005030"/>
                </a:solidFill>
                <a:latin typeface="+mn-lt"/>
                <a:cs typeface="+mn-cs"/>
              </a:rPr>
              <a:t>BiTE</a:t>
            </a:r>
            <a:r>
              <a:rPr lang="en-US" sz="2800" b="1" spc="-13" dirty="0">
                <a:solidFill>
                  <a:srgbClr val="005030"/>
                </a:solidFill>
                <a:latin typeface="+mn-lt"/>
                <a:cs typeface="+mn-cs"/>
              </a:rPr>
              <a:t> Targeting </a:t>
            </a:r>
            <a:endParaRPr lang="en-US" sz="2800" b="1" spc="-13" dirty="0">
              <a:solidFill>
                <a:srgbClr val="005030"/>
              </a:solidFill>
              <a:latin typeface="+mn-lt"/>
              <a:cs typeface="Calibri"/>
            </a:endParaRPr>
          </a:p>
          <a:p>
            <a:pPr marL="1269122" lvl="1" indent="-457189" defTabSz="914377">
              <a:lnSpc>
                <a:spcPct val="90000"/>
              </a:lnSpc>
              <a:spcBef>
                <a:spcPts val="1000"/>
              </a:spcBef>
              <a:spcAft>
                <a:spcPts val="1067"/>
              </a:spcAft>
              <a:buClr>
                <a:srgbClr val="005030"/>
              </a:buClr>
              <a:buSzPct val="100000"/>
              <a:buFont typeface="Courier New" panose="02070309020205020404" pitchFamily="49" charset="0"/>
              <a:buChar char="o"/>
              <a:defRPr/>
            </a:pPr>
            <a:r>
              <a:rPr lang="en-US" sz="2800" b="1" spc="-13" dirty="0">
                <a:solidFill>
                  <a:srgbClr val="005030"/>
                </a:solidFill>
                <a:latin typeface="+mn-lt"/>
                <a:cs typeface="+mn-cs"/>
              </a:rPr>
              <a:t>Frontline with chemotherapy</a:t>
            </a:r>
            <a:endParaRPr lang="en-US" sz="2800" b="1" spc="-13" dirty="0">
              <a:solidFill>
                <a:srgbClr val="005030"/>
              </a:solidFill>
              <a:latin typeface="+mn-lt"/>
              <a:cs typeface="Calibri"/>
            </a:endParaRPr>
          </a:p>
          <a:p>
            <a:pPr marL="1269122" lvl="2" indent="-457189" defTabSz="914377">
              <a:lnSpc>
                <a:spcPct val="90000"/>
              </a:lnSpc>
              <a:spcBef>
                <a:spcPts val="1000"/>
              </a:spcBef>
              <a:buClr>
                <a:srgbClr val="005030"/>
              </a:buClr>
              <a:buSzPct val="100000"/>
              <a:buFont typeface="Courier New" panose="02070309020205020404" pitchFamily="49" charset="0"/>
              <a:buChar char="o"/>
              <a:defRPr/>
            </a:pPr>
            <a:r>
              <a:rPr lang="en-US" sz="2800" b="1" spc="-13" dirty="0">
                <a:solidFill>
                  <a:srgbClr val="005030"/>
                </a:solidFill>
                <a:latin typeface="+mn-lt"/>
                <a:cs typeface="+mn-cs"/>
              </a:rPr>
              <a:t>Second line with chemotherapy</a:t>
            </a:r>
            <a:endParaRPr lang="en-US" sz="2800" b="1" spc="-13" dirty="0">
              <a:solidFill>
                <a:srgbClr val="005030"/>
              </a:solidFill>
              <a:latin typeface="+mn-lt"/>
              <a:cs typeface="Calibri"/>
            </a:endParaRPr>
          </a:p>
        </p:txBody>
      </p:sp>
      <p:pic>
        <p:nvPicPr>
          <p:cNvPr id="8" name="Picture 7" descr="Person holding sphere">
            <a:extLst>
              <a:ext uri="{FF2B5EF4-FFF2-40B4-BE49-F238E27FC236}">
                <a16:creationId xmlns:a16="http://schemas.microsoft.com/office/drawing/2014/main" id="{4C2899D7-5CEC-AA86-564E-8F808ABCBD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901" y="2159955"/>
            <a:ext cx="5370233" cy="3007131"/>
          </a:xfrm>
          <a:prstGeom prst="rect">
            <a:avLst/>
          </a:prstGeom>
        </p:spPr>
      </p:pic>
    </p:spTree>
    <p:extLst>
      <p:ext uri="{BB962C8B-B14F-4D97-AF65-F5344CB8AC3E}">
        <p14:creationId xmlns:p14="http://schemas.microsoft.com/office/powerpoint/2010/main" val="3270112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C2B2-6A14-1CCA-B791-E346175F70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741CB3-93BE-357E-0A97-2D52BA723E02}"/>
              </a:ext>
            </a:extLst>
          </p:cNvPr>
          <p:cNvSpPr>
            <a:spLocks noGrp="1"/>
          </p:cNvSpPr>
          <p:nvPr>
            <p:ph idx="1"/>
          </p:nvPr>
        </p:nvSpPr>
        <p:spPr>
          <a:xfrm>
            <a:off x="498475" y="1876425"/>
            <a:ext cx="10953750" cy="4105275"/>
          </a:xfrm>
        </p:spPr>
        <p:txBody>
          <a:bodyPr/>
          <a:lstStyle/>
          <a:p>
            <a:pPr marL="0" indent="0" algn="ctr">
              <a:buNone/>
            </a:pPr>
            <a:r>
              <a:rPr lang="en-US" sz="6000" dirty="0"/>
              <a:t>Any other exciting drugs?</a:t>
            </a:r>
          </a:p>
        </p:txBody>
      </p:sp>
      <p:sp>
        <p:nvSpPr>
          <p:cNvPr id="4" name="Footer Placeholder 3">
            <a:extLst>
              <a:ext uri="{FF2B5EF4-FFF2-40B4-BE49-F238E27FC236}">
                <a16:creationId xmlns:a16="http://schemas.microsoft.com/office/drawing/2014/main" id="{EF1C977A-FBBF-965F-B4DA-D0A4D15CEF2E}"/>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5869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CE7E6-55FC-4F1E-202C-87AC3A6EAE26}"/>
              </a:ext>
            </a:extLst>
          </p:cNvPr>
          <p:cNvSpPr>
            <a:spLocks noGrp="1"/>
          </p:cNvSpPr>
          <p:nvPr>
            <p:ph type="title"/>
          </p:nvPr>
        </p:nvSpPr>
        <p:spPr/>
        <p:txBody>
          <a:bodyPr/>
          <a:lstStyle/>
          <a:p>
            <a:endParaRPr lang="en-US"/>
          </a:p>
        </p:txBody>
      </p:sp>
      <p:pic>
        <p:nvPicPr>
          <p:cNvPr id="6" name="Content Placeholder 5" descr="A graph of a patient&#10;&#10;Description automatically generated with medium confidence">
            <a:extLst>
              <a:ext uri="{FF2B5EF4-FFF2-40B4-BE49-F238E27FC236}">
                <a16:creationId xmlns:a16="http://schemas.microsoft.com/office/drawing/2014/main" id="{DD079239-3307-8F2A-88AB-F6125AF3D9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50" y="663575"/>
            <a:ext cx="12121299" cy="5326743"/>
          </a:xfrm>
        </p:spPr>
      </p:pic>
    </p:spTree>
    <p:extLst>
      <p:ext uri="{BB962C8B-B14F-4D97-AF65-F5344CB8AC3E}">
        <p14:creationId xmlns:p14="http://schemas.microsoft.com/office/powerpoint/2010/main" val="103324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7" y="66738"/>
            <a:ext cx="12920133" cy="1450757"/>
          </a:xfrm>
        </p:spPr>
        <p:txBody>
          <a:bodyPr/>
          <a:lstStyle/>
          <a:p>
            <a:r>
              <a:rPr lang="en-US" dirty="0">
                <a:solidFill>
                  <a:schemeClr val="accent2"/>
                </a:solidFill>
              </a:rPr>
              <a:t>Histopathology: Small Cell/Poorly Differentiated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7768" y="1207214"/>
            <a:ext cx="7848155" cy="5076049"/>
          </a:xfrm>
        </p:spPr>
      </p:pic>
    </p:spTree>
    <p:extLst>
      <p:ext uri="{BB962C8B-B14F-4D97-AF65-F5344CB8AC3E}">
        <p14:creationId xmlns:p14="http://schemas.microsoft.com/office/powerpoint/2010/main" val="38748148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4F3C9-325F-6B17-FFB2-9CC692283A13}"/>
              </a:ext>
            </a:extLst>
          </p:cNvPr>
          <p:cNvSpPr>
            <a:spLocks noGrp="1"/>
          </p:cNvSpPr>
          <p:nvPr>
            <p:ph type="title"/>
          </p:nvPr>
        </p:nvSpPr>
        <p:spPr/>
        <p:txBody>
          <a:bodyPr/>
          <a:lstStyle/>
          <a:p>
            <a:endParaRPr lang="en-US"/>
          </a:p>
        </p:txBody>
      </p:sp>
      <p:pic>
        <p:nvPicPr>
          <p:cNvPr id="6" name="Content Placeholder 5" descr="A close-up of a graph&#10;&#10;Description automatically generated">
            <a:extLst>
              <a:ext uri="{FF2B5EF4-FFF2-40B4-BE49-F238E27FC236}">
                <a16:creationId xmlns:a16="http://schemas.microsoft.com/office/drawing/2014/main" id="{4F07858E-5058-0ECC-E37E-E1423C6B3B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2" y="325368"/>
            <a:ext cx="12195532" cy="6211957"/>
          </a:xfrm>
        </p:spPr>
      </p:pic>
    </p:spTree>
    <p:extLst>
      <p:ext uri="{BB962C8B-B14F-4D97-AF65-F5344CB8AC3E}">
        <p14:creationId xmlns:p14="http://schemas.microsoft.com/office/powerpoint/2010/main" val="3161048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text on a white background&#10;&#10;Description automatically generated">
            <a:extLst>
              <a:ext uri="{FF2B5EF4-FFF2-40B4-BE49-F238E27FC236}">
                <a16:creationId xmlns:a16="http://schemas.microsoft.com/office/drawing/2014/main" id="{E294339C-E2C1-5745-A9F8-5240AE4CF2DB}"/>
              </a:ext>
            </a:extLst>
          </p:cNvPr>
          <p:cNvPicPr>
            <a:picLocks noGrp="1" noChangeAspect="1"/>
          </p:cNvPicPr>
          <p:nvPr>
            <p:ph idx="1"/>
          </p:nvPr>
        </p:nvPicPr>
        <p:blipFill>
          <a:blip r:embed="rId2"/>
          <a:stretch>
            <a:fillRect/>
          </a:stretch>
        </p:blipFill>
        <p:spPr>
          <a:xfrm>
            <a:off x="217260" y="163278"/>
            <a:ext cx="6069240" cy="6531443"/>
          </a:xfrm>
          <a:prstGeom prst="rect">
            <a:avLst/>
          </a:prstGeom>
        </p:spPr>
      </p:pic>
      <p:sp>
        <p:nvSpPr>
          <p:cNvPr id="5" name="TextBox 4">
            <a:extLst>
              <a:ext uri="{FF2B5EF4-FFF2-40B4-BE49-F238E27FC236}">
                <a16:creationId xmlns:a16="http://schemas.microsoft.com/office/drawing/2014/main" id="{ADC68170-9C42-2F4B-89EA-7CA80BD4BEC3}"/>
              </a:ext>
            </a:extLst>
          </p:cNvPr>
          <p:cNvSpPr txBox="1"/>
          <p:nvPr/>
        </p:nvSpPr>
        <p:spPr>
          <a:xfrm>
            <a:off x="7829078" y="6044252"/>
            <a:ext cx="5560561" cy="523220"/>
          </a:xfrm>
          <a:prstGeom prst="rect">
            <a:avLst/>
          </a:prstGeom>
          <a:noFill/>
        </p:spPr>
        <p:txBody>
          <a:bodyPr wrap="square" rtlCol="0">
            <a:spAutoFit/>
          </a:bodyPr>
          <a:lstStyle/>
          <a:p>
            <a:r>
              <a:rPr lang="en-US" sz="2800" b="1" dirty="0">
                <a:solidFill>
                  <a:prstClr val="white"/>
                </a:solidFill>
                <a:latin typeface="Trebuchet MS"/>
              </a:rPr>
              <a:t>Chauhan A. AACR 2023</a:t>
            </a:r>
          </a:p>
        </p:txBody>
      </p:sp>
      <p:sp>
        <p:nvSpPr>
          <p:cNvPr id="3" name="TextBox 2">
            <a:extLst>
              <a:ext uri="{FF2B5EF4-FFF2-40B4-BE49-F238E27FC236}">
                <a16:creationId xmlns:a16="http://schemas.microsoft.com/office/drawing/2014/main" id="{45BFC45B-CAC2-E5E5-29E7-DC578BA1634E}"/>
              </a:ext>
            </a:extLst>
          </p:cNvPr>
          <p:cNvSpPr txBox="1"/>
          <p:nvPr/>
        </p:nvSpPr>
        <p:spPr>
          <a:xfrm>
            <a:off x="6809724" y="800810"/>
            <a:ext cx="4378897" cy="4247317"/>
          </a:xfrm>
          <a:prstGeom prst="rect">
            <a:avLst/>
          </a:prstGeom>
          <a:noFill/>
        </p:spPr>
        <p:txBody>
          <a:bodyPr wrap="square" rtlCol="0">
            <a:spAutoFit/>
          </a:bodyPr>
          <a:lstStyle/>
          <a:p>
            <a:pPr marL="571500" indent="-571500" algn="just">
              <a:buFont typeface="Arial" panose="020B0604020202020204" pitchFamily="34" charset="0"/>
              <a:buChar char="•"/>
            </a:pPr>
            <a:r>
              <a:rPr lang="en-US" sz="1200" dirty="0">
                <a:solidFill>
                  <a:schemeClr val="accent2"/>
                </a:solidFill>
                <a:effectLst/>
                <a:ea typeface="Times New Roman" panose="02020603050405020304" pitchFamily="18" charset="0"/>
              </a:rPr>
              <a:t>A total of 42 patients were consented and 33 met eligibility criteria and were treated. </a:t>
            </a:r>
          </a:p>
          <a:p>
            <a:pPr marL="571500" indent="-571500" algn="just">
              <a:buFont typeface="Arial" panose="020B0604020202020204" pitchFamily="34" charset="0"/>
              <a:buChar char="•"/>
            </a:pPr>
            <a:r>
              <a:rPr lang="en-US" sz="1200" dirty="0">
                <a:solidFill>
                  <a:schemeClr val="accent2"/>
                </a:solidFill>
                <a:effectLst/>
                <a:ea typeface="Times New Roman" panose="02020603050405020304" pitchFamily="18" charset="0"/>
              </a:rPr>
              <a:t>All patients received 4-6 cycles of frontline platinum doublet and had at least a partial response by RECIST at the time of enrollment. </a:t>
            </a:r>
          </a:p>
          <a:p>
            <a:pPr marL="571500" indent="-571500" algn="just">
              <a:buFont typeface="Arial" panose="020B0604020202020204" pitchFamily="34" charset="0"/>
              <a:buChar char="•"/>
            </a:pPr>
            <a:r>
              <a:rPr lang="en-US" sz="1200" dirty="0">
                <a:solidFill>
                  <a:schemeClr val="accent2"/>
                </a:solidFill>
                <a:effectLst/>
                <a:ea typeface="Times New Roman" panose="02020603050405020304" pitchFamily="18" charset="0"/>
              </a:rPr>
              <a:t>The median PFS (</a:t>
            </a:r>
            <a:r>
              <a:rPr lang="en-US" sz="1200" dirty="0" err="1">
                <a:solidFill>
                  <a:schemeClr val="accent2"/>
                </a:solidFill>
                <a:effectLst/>
                <a:ea typeface="Times New Roman" panose="02020603050405020304" pitchFamily="18" charset="0"/>
              </a:rPr>
              <a:t>mPFS</a:t>
            </a:r>
            <a:r>
              <a:rPr lang="en-US" sz="1200" dirty="0">
                <a:solidFill>
                  <a:schemeClr val="accent2"/>
                </a:solidFill>
                <a:effectLst/>
                <a:ea typeface="Times New Roman" panose="02020603050405020304" pitchFamily="18" charset="0"/>
              </a:rPr>
              <a:t>) was 3 months from time of enrollment on frontline maintenance (post platinum doublet). </a:t>
            </a:r>
          </a:p>
          <a:p>
            <a:pPr marL="571500" indent="-571500" algn="just">
              <a:buFont typeface="Arial" panose="020B0604020202020204" pitchFamily="34" charset="0"/>
              <a:buChar char="•"/>
            </a:pPr>
            <a:r>
              <a:rPr lang="en-US" b="1" dirty="0">
                <a:solidFill>
                  <a:schemeClr val="accent2"/>
                </a:solidFill>
                <a:effectLst/>
                <a:ea typeface="Times New Roman" panose="02020603050405020304" pitchFamily="18" charset="0"/>
              </a:rPr>
              <a:t>The </a:t>
            </a:r>
            <a:r>
              <a:rPr lang="en-US" b="1" dirty="0" err="1">
                <a:solidFill>
                  <a:schemeClr val="accent2"/>
                </a:solidFill>
                <a:effectLst/>
                <a:ea typeface="Times New Roman" panose="02020603050405020304" pitchFamily="18" charset="0"/>
              </a:rPr>
              <a:t>mPFS</a:t>
            </a:r>
            <a:r>
              <a:rPr lang="en-US" b="1" dirty="0">
                <a:solidFill>
                  <a:schemeClr val="accent2"/>
                </a:solidFill>
                <a:effectLst/>
                <a:ea typeface="Times New Roman" panose="02020603050405020304" pitchFamily="18" charset="0"/>
              </a:rPr>
              <a:t> was 11 months from cycle 1 of platinum doublet. </a:t>
            </a:r>
          </a:p>
          <a:p>
            <a:pPr marL="571500" indent="-571500" algn="just">
              <a:buFont typeface="Arial" panose="020B0604020202020204" pitchFamily="34" charset="0"/>
              <a:buChar char="•"/>
            </a:pPr>
            <a:r>
              <a:rPr lang="en-US" sz="2400" b="1" dirty="0">
                <a:solidFill>
                  <a:schemeClr val="accent2"/>
                </a:solidFill>
                <a:effectLst/>
                <a:ea typeface="Times New Roman" panose="02020603050405020304" pitchFamily="18" charset="0"/>
              </a:rPr>
              <a:t>Overall, 89.8% patients were alive at 12 months and 54.4 % patients were alive at 24 months from the start of platinum doublet. </a:t>
            </a:r>
          </a:p>
          <a:p>
            <a:endParaRPr lang="en-US" dirty="0"/>
          </a:p>
        </p:txBody>
      </p:sp>
    </p:spTree>
    <p:extLst>
      <p:ext uri="{BB962C8B-B14F-4D97-AF65-F5344CB8AC3E}">
        <p14:creationId xmlns:p14="http://schemas.microsoft.com/office/powerpoint/2010/main" val="845940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159D-9538-B303-5206-728091D4ABD4}"/>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3378690A-730F-9D57-0B2C-43C01F35E4D3}"/>
              </a:ext>
            </a:extLst>
          </p:cNvPr>
          <p:cNvSpPr>
            <a:spLocks noGrp="1"/>
          </p:cNvSpPr>
          <p:nvPr>
            <p:ph type="ftr" sz="quarter" idx="10"/>
          </p:nvPr>
        </p:nvSpPr>
        <p:spPr/>
        <p:txBody>
          <a:bodyPr/>
          <a:lstStyle/>
          <a:p>
            <a:pPr>
              <a:defRPr/>
            </a:pPr>
            <a:r>
              <a:rPr lang="en-US" sz="2400" dirty="0"/>
              <a:t>Nagla Karim, et. al ASCO 2023</a:t>
            </a:r>
          </a:p>
        </p:txBody>
      </p:sp>
      <p:pic>
        <p:nvPicPr>
          <p:cNvPr id="10" name="Content Placeholder 9" descr="A diagram of a patient's cycle&#10;&#10;Description automatically generated">
            <a:extLst>
              <a:ext uri="{FF2B5EF4-FFF2-40B4-BE49-F238E27FC236}">
                <a16:creationId xmlns:a16="http://schemas.microsoft.com/office/drawing/2014/main" id="{3AAE2F96-A9CC-6FA3-8A7F-6FE572E034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023" y="448681"/>
            <a:ext cx="11228654" cy="5802727"/>
          </a:xfrm>
        </p:spPr>
      </p:pic>
    </p:spTree>
    <p:extLst>
      <p:ext uri="{BB962C8B-B14F-4D97-AF65-F5344CB8AC3E}">
        <p14:creationId xmlns:p14="http://schemas.microsoft.com/office/powerpoint/2010/main" val="3035019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B65A3-51C7-393E-66D4-46995F5DFE34}"/>
              </a:ext>
            </a:extLst>
          </p:cNvPr>
          <p:cNvSpPr>
            <a:spLocks noGrp="1"/>
          </p:cNvSpPr>
          <p:nvPr>
            <p:ph type="title"/>
          </p:nvPr>
        </p:nvSpPr>
        <p:spPr/>
        <p:txBody>
          <a:bodyPr/>
          <a:lstStyle/>
          <a:p>
            <a:endParaRPr lang="en-US"/>
          </a:p>
        </p:txBody>
      </p:sp>
      <p:pic>
        <p:nvPicPr>
          <p:cNvPr id="6" name="Content Placeholder 5" descr="A graph of survival&#10;&#10;Description automatically generated">
            <a:extLst>
              <a:ext uri="{FF2B5EF4-FFF2-40B4-BE49-F238E27FC236}">
                <a16:creationId xmlns:a16="http://schemas.microsoft.com/office/drawing/2014/main" id="{E6BED5AA-4992-90F7-53AC-FB43F78E60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446" y="584065"/>
            <a:ext cx="11303108" cy="5689870"/>
          </a:xfrm>
        </p:spPr>
      </p:pic>
      <p:sp>
        <p:nvSpPr>
          <p:cNvPr id="4" name="Footer Placeholder 3">
            <a:extLst>
              <a:ext uri="{FF2B5EF4-FFF2-40B4-BE49-F238E27FC236}">
                <a16:creationId xmlns:a16="http://schemas.microsoft.com/office/drawing/2014/main" id="{70320B22-D737-C1D5-48EB-38389A11684E}"/>
              </a:ext>
            </a:extLst>
          </p:cNvPr>
          <p:cNvSpPr>
            <a:spLocks noGrp="1"/>
          </p:cNvSpPr>
          <p:nvPr>
            <p:ph type="ftr" sz="quarter" idx="10"/>
          </p:nvPr>
        </p:nvSpPr>
        <p:spPr/>
        <p:txBody>
          <a:bodyPr/>
          <a:lstStyle/>
          <a:p>
            <a:pPr>
              <a:defRPr/>
            </a:pPr>
            <a:r>
              <a:rPr lang="en-US" sz="2000" dirty="0"/>
              <a:t>Nagla Karim, et. al ASCO 2023</a:t>
            </a:r>
          </a:p>
          <a:p>
            <a:pPr>
              <a:defRPr/>
            </a:pPr>
            <a:endParaRPr lang="en-US" dirty="0"/>
          </a:p>
        </p:txBody>
      </p:sp>
    </p:spTree>
    <p:extLst>
      <p:ext uri="{BB962C8B-B14F-4D97-AF65-F5344CB8AC3E}">
        <p14:creationId xmlns:p14="http://schemas.microsoft.com/office/powerpoint/2010/main" val="184499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84AE-8F45-78FA-14C0-1C111A0CEB45}"/>
              </a:ext>
            </a:extLst>
          </p:cNvPr>
          <p:cNvSpPr>
            <a:spLocks noGrp="1"/>
          </p:cNvSpPr>
          <p:nvPr>
            <p:ph type="title"/>
          </p:nvPr>
        </p:nvSpPr>
        <p:spPr>
          <a:xfrm>
            <a:off x="504895" y="615155"/>
            <a:ext cx="10953750" cy="1325563"/>
          </a:xfrm>
        </p:spPr>
        <p:txBody>
          <a:bodyPr/>
          <a:lstStyle/>
          <a:p>
            <a:pPr algn="ctr"/>
            <a:r>
              <a:rPr lang="en-US" sz="5400" dirty="0">
                <a:solidFill>
                  <a:schemeClr val="accent2"/>
                </a:solidFill>
                <a:latin typeface="Times New Roman" panose="02020603050405020304" pitchFamily="18" charset="0"/>
                <a:cs typeface="Times New Roman" panose="02020603050405020304" pitchFamily="18" charset="0"/>
              </a:rPr>
              <a:t>NEC and </a:t>
            </a:r>
            <a:r>
              <a:rPr lang="en-US" sz="5400" i="0" u="none" strike="noStrike" dirty="0">
                <a:solidFill>
                  <a:schemeClr val="accent2"/>
                </a:solidFill>
                <a:effectLst/>
                <a:latin typeface="Times New Roman" panose="02020603050405020304" pitchFamily="18" charset="0"/>
                <a:cs typeface="Times New Roman" panose="02020603050405020304" pitchFamily="18" charset="0"/>
              </a:rPr>
              <a:t>Radioligand Therapy (RLT)</a:t>
            </a:r>
            <a:br>
              <a:rPr lang="en-US" sz="1800" b="0" i="0" u="none" strike="noStrike" dirty="0">
                <a:solidFill>
                  <a:srgbClr val="212121"/>
                </a:solidFill>
                <a:effectLst/>
                <a:latin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89D19074-67B9-157E-172A-54BD515854C0}"/>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1282851F-4144-BE55-DDF9-C54CBBC86D00}"/>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405758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8F8DA-9B03-F241-AAF7-487EEE514C23}"/>
              </a:ext>
            </a:extLst>
          </p:cNvPr>
          <p:cNvSpPr>
            <a:spLocks noGrp="1"/>
          </p:cNvSpPr>
          <p:nvPr>
            <p:ph type="title"/>
          </p:nvPr>
        </p:nvSpPr>
        <p:spPr>
          <a:xfrm>
            <a:off x="2755838" y="448133"/>
            <a:ext cx="4864743" cy="1639317"/>
          </a:xfrm>
        </p:spPr>
        <p:txBody>
          <a:bodyPr/>
          <a:lstStyle/>
          <a:p>
            <a:r>
              <a:rPr lang="en-US" sz="6400" dirty="0" err="1"/>
              <a:t>Theranostic</a:t>
            </a:r>
            <a:br>
              <a:rPr lang="en-US" sz="6400" dirty="0"/>
            </a:br>
            <a:endParaRPr lang="en-US" sz="6400" dirty="0"/>
          </a:p>
        </p:txBody>
      </p:sp>
      <p:pic>
        <p:nvPicPr>
          <p:cNvPr id="5" name="Picture 4" descr="A picture containing clock&#10;&#10;Description automatically generated">
            <a:extLst>
              <a:ext uri="{FF2B5EF4-FFF2-40B4-BE49-F238E27FC236}">
                <a16:creationId xmlns:a16="http://schemas.microsoft.com/office/drawing/2014/main" id="{4D8D1691-70BA-9C41-860B-B23E561D44F2}"/>
              </a:ext>
            </a:extLst>
          </p:cNvPr>
          <p:cNvPicPr>
            <a:picLocks noChangeAspect="1"/>
          </p:cNvPicPr>
          <p:nvPr/>
        </p:nvPicPr>
        <p:blipFill>
          <a:blip r:embed="rId2"/>
          <a:stretch>
            <a:fillRect/>
          </a:stretch>
        </p:blipFill>
        <p:spPr>
          <a:xfrm>
            <a:off x="8073042" y="838584"/>
            <a:ext cx="3310885" cy="4839797"/>
          </a:xfrm>
          <a:prstGeom prst="rect">
            <a:avLst/>
          </a:prstGeom>
        </p:spPr>
      </p:pic>
      <p:sp>
        <p:nvSpPr>
          <p:cNvPr id="6" name="Rectangle 5">
            <a:extLst>
              <a:ext uri="{FF2B5EF4-FFF2-40B4-BE49-F238E27FC236}">
                <a16:creationId xmlns:a16="http://schemas.microsoft.com/office/drawing/2014/main" id="{69ADC6E9-B458-F441-B5DE-DA9A453ABE98}"/>
              </a:ext>
            </a:extLst>
          </p:cNvPr>
          <p:cNvSpPr/>
          <p:nvPr/>
        </p:nvSpPr>
        <p:spPr>
          <a:xfrm>
            <a:off x="423184" y="838583"/>
            <a:ext cx="6096000" cy="6001643"/>
          </a:xfrm>
          <a:prstGeom prst="rect">
            <a:avLst/>
          </a:prstGeom>
        </p:spPr>
        <p:txBody>
          <a:bodyPr>
            <a:spAutoFit/>
          </a:bodyPr>
          <a:lstStyle/>
          <a:p>
            <a:br>
              <a:rPr lang="en-US" sz="2400" b="1" u="sng" dirty="0">
                <a:latin typeface="Calibri" panose="020F0502020204030204" pitchFamily="34" charset="0"/>
              </a:rPr>
            </a:br>
            <a:r>
              <a:rPr lang="en-US" sz="2400" dirty="0">
                <a:solidFill>
                  <a:schemeClr val="accent2"/>
                </a:solidFill>
                <a:latin typeface="Calibri" panose="020F0502020204030204" pitchFamily="34" charset="0"/>
              </a:rPr>
              <a:t>S</a:t>
            </a:r>
            <a:r>
              <a:rPr lang="en-US" sz="2400" dirty="0">
                <a:solidFill>
                  <a:schemeClr val="accent2"/>
                </a:solidFill>
              </a:rPr>
              <a:t>mall amount of radioactive material linked to a cell-targeting agent for the diagnosis and treatment of cancer</a:t>
            </a:r>
            <a:r>
              <a:rPr lang="en-US" sz="2400" baseline="30000" dirty="0">
                <a:solidFill>
                  <a:schemeClr val="accent2"/>
                </a:solidFill>
              </a:rPr>
              <a:t>1</a:t>
            </a:r>
          </a:p>
          <a:p>
            <a:endParaRPr lang="en-US" sz="2400" dirty="0">
              <a:solidFill>
                <a:schemeClr val="accent2"/>
              </a:solidFill>
              <a:latin typeface="Calibri" panose="020F0502020204030204" pitchFamily="34" charset="0"/>
            </a:endParaRPr>
          </a:p>
          <a:p>
            <a:r>
              <a:rPr lang="en-US" sz="2400" dirty="0">
                <a:solidFill>
                  <a:schemeClr val="accent2"/>
                </a:solidFill>
                <a:latin typeface="Calibri" panose="020F0502020204030204" pitchFamily="34" charset="0"/>
              </a:rPr>
              <a:t>Gallium 68 dotatate, a radiolabeled somatostatin analog approved to evaluate SSTR status</a:t>
            </a:r>
          </a:p>
          <a:p>
            <a:endParaRPr lang="en-US" sz="2400" dirty="0">
              <a:solidFill>
                <a:schemeClr val="accent2"/>
              </a:solidFill>
              <a:latin typeface="Calibri" panose="020F0502020204030204" pitchFamily="34" charset="0"/>
            </a:endParaRPr>
          </a:p>
          <a:p>
            <a:r>
              <a:rPr lang="en-US" sz="2400" dirty="0">
                <a:solidFill>
                  <a:schemeClr val="accent2"/>
                </a:solidFill>
                <a:latin typeface="Calibri" panose="020F0502020204030204" pitchFamily="34" charset="0"/>
              </a:rPr>
              <a:t>Lutetium 177 dotatate, a radiolabeled somatostatin analog approved for the treatment of midgut carcinoid tumors</a:t>
            </a:r>
            <a:r>
              <a:rPr lang="en-US" sz="2400" baseline="30000" dirty="0">
                <a:solidFill>
                  <a:schemeClr val="accent2"/>
                </a:solidFill>
                <a:latin typeface="Calibri" panose="020F0502020204030204" pitchFamily="34" charset="0"/>
              </a:rPr>
              <a:t>2</a:t>
            </a:r>
          </a:p>
          <a:p>
            <a:endParaRPr lang="en-US" sz="2400" dirty="0">
              <a:solidFill>
                <a:schemeClr val="accent2"/>
              </a:solidFill>
              <a:latin typeface="Calibri" panose="020F0502020204030204" pitchFamily="34" charset="0"/>
            </a:endParaRPr>
          </a:p>
          <a:p>
            <a:r>
              <a:rPr lang="en-US" sz="2400" dirty="0">
                <a:solidFill>
                  <a:schemeClr val="accent2"/>
                </a:solidFill>
                <a:latin typeface="Calibri" panose="020F0502020204030204" pitchFamily="34" charset="0"/>
              </a:rPr>
              <a:t>177Lu-PSMA-617, a radiolabeled prostate-specific membrane antigen-binding (PSMA) dipeptide for mCRPC</a:t>
            </a:r>
            <a:r>
              <a:rPr lang="en-US" sz="2400" baseline="30000" dirty="0">
                <a:solidFill>
                  <a:schemeClr val="accent2"/>
                </a:solidFill>
                <a:latin typeface="Calibri" panose="020F0502020204030204" pitchFamily="34" charset="0"/>
              </a:rPr>
              <a:t>3</a:t>
            </a:r>
          </a:p>
        </p:txBody>
      </p:sp>
      <p:sp>
        <p:nvSpPr>
          <p:cNvPr id="8" name="Rectangle 7">
            <a:extLst>
              <a:ext uri="{FF2B5EF4-FFF2-40B4-BE49-F238E27FC236}">
                <a16:creationId xmlns:a16="http://schemas.microsoft.com/office/drawing/2014/main" id="{4C94A3FF-3276-1849-8287-E41706F773E1}"/>
              </a:ext>
            </a:extLst>
          </p:cNvPr>
          <p:cNvSpPr/>
          <p:nvPr/>
        </p:nvSpPr>
        <p:spPr>
          <a:xfrm>
            <a:off x="6096000" y="5708968"/>
            <a:ext cx="6096000" cy="1117935"/>
          </a:xfrm>
          <a:prstGeom prst="rect">
            <a:avLst/>
          </a:prstGeom>
        </p:spPr>
        <p:txBody>
          <a:bodyPr>
            <a:spAutoFit/>
          </a:bodyPr>
          <a:lstStyle/>
          <a:p>
            <a:r>
              <a:rPr lang="en-US" sz="1333" dirty="0" err="1">
                <a:solidFill>
                  <a:schemeClr val="accent2"/>
                </a:solidFill>
                <a:latin typeface="Calibri" panose="020F0502020204030204" pitchFamily="34" charset="0"/>
              </a:rPr>
              <a:t>Grzmil</a:t>
            </a:r>
            <a:r>
              <a:rPr lang="en-US" sz="1333" dirty="0">
                <a:solidFill>
                  <a:schemeClr val="accent2"/>
                </a:solidFill>
                <a:latin typeface="Calibri" panose="020F0502020204030204" pitchFamily="34" charset="0"/>
              </a:rPr>
              <a:t> M et al. An Overview of Targeted Radiotherapy. In: J. S. Lewis, A. D. Windhorst and B. M. </a:t>
            </a:r>
            <a:r>
              <a:rPr lang="en-US" sz="1333" dirty="0" err="1">
                <a:solidFill>
                  <a:schemeClr val="accent2"/>
                </a:solidFill>
                <a:latin typeface="Calibri" panose="020F0502020204030204" pitchFamily="34" charset="0"/>
              </a:rPr>
              <a:t>ZeglisRadiopharmaceutical</a:t>
            </a:r>
            <a:r>
              <a:rPr lang="en-US" sz="1333" dirty="0">
                <a:solidFill>
                  <a:schemeClr val="accent2"/>
                </a:solidFill>
                <a:latin typeface="Calibri" panose="020F0502020204030204" pitchFamily="34" charset="0"/>
              </a:rPr>
              <a:t> Chemistry. Springer International Publishing, Cham. 2019:pp85–100;2. </a:t>
            </a:r>
            <a:r>
              <a:rPr lang="en-US" sz="1333" dirty="0" err="1">
                <a:solidFill>
                  <a:schemeClr val="accent2"/>
                </a:solidFill>
                <a:latin typeface="Calibri" panose="020F0502020204030204" pitchFamily="34" charset="0"/>
              </a:rPr>
              <a:t>LutatheraPrescribing</a:t>
            </a:r>
            <a:r>
              <a:rPr lang="en-US" sz="1333" dirty="0">
                <a:solidFill>
                  <a:schemeClr val="accent2"/>
                </a:solidFill>
                <a:latin typeface="Calibri" panose="020F0502020204030204" pitchFamily="34" charset="0"/>
              </a:rPr>
              <a:t> Information. July 2018.Advanced Accelerator Applications, Inc.;3. </a:t>
            </a:r>
            <a:r>
              <a:rPr lang="en-US" sz="1333" dirty="0" err="1">
                <a:solidFill>
                  <a:schemeClr val="accent2"/>
                </a:solidFill>
                <a:latin typeface="Calibri" panose="020F0502020204030204" pitchFamily="34" charset="0"/>
              </a:rPr>
              <a:t>ClinicalTrials.gov</a:t>
            </a:r>
            <a:r>
              <a:rPr lang="en-US" sz="1333" dirty="0">
                <a:solidFill>
                  <a:schemeClr val="accent2"/>
                </a:solidFill>
                <a:latin typeface="Calibri" panose="020F0502020204030204" pitchFamily="34" charset="0"/>
              </a:rPr>
              <a:t>. https://</a:t>
            </a:r>
            <a:r>
              <a:rPr lang="en-US" sz="1333" dirty="0" err="1">
                <a:solidFill>
                  <a:schemeClr val="accent2"/>
                </a:solidFill>
                <a:latin typeface="Calibri" panose="020F0502020204030204" pitchFamily="34" charset="0"/>
              </a:rPr>
              <a:t>clinicaltrials.gov</a:t>
            </a:r>
            <a:r>
              <a:rPr lang="en-US" sz="1333" dirty="0">
                <a:solidFill>
                  <a:schemeClr val="accent2"/>
                </a:solidFill>
                <a:latin typeface="Calibri" panose="020F0502020204030204" pitchFamily="34" charset="0"/>
              </a:rPr>
              <a:t>. Accessed May 3, 2020</a:t>
            </a:r>
          </a:p>
        </p:txBody>
      </p:sp>
    </p:spTree>
    <p:extLst>
      <p:ext uri="{BB962C8B-B14F-4D97-AF65-F5344CB8AC3E}">
        <p14:creationId xmlns:p14="http://schemas.microsoft.com/office/powerpoint/2010/main" val="34113501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C877-623D-6185-86EF-32616E046339}"/>
              </a:ext>
            </a:extLst>
          </p:cNvPr>
          <p:cNvSpPr>
            <a:spLocks noGrp="1"/>
          </p:cNvSpPr>
          <p:nvPr>
            <p:ph type="title"/>
          </p:nvPr>
        </p:nvSpPr>
        <p:spPr/>
        <p:txBody>
          <a:bodyPr/>
          <a:lstStyle/>
          <a:p>
            <a:pPr algn="ctr"/>
            <a:r>
              <a:rPr lang="en-US" sz="5400" dirty="0">
                <a:solidFill>
                  <a:schemeClr val="accent2"/>
                </a:solidFill>
              </a:rPr>
              <a:t>SSTR expression in solid tumors </a:t>
            </a:r>
          </a:p>
        </p:txBody>
      </p:sp>
      <p:pic>
        <p:nvPicPr>
          <p:cNvPr id="6" name="Content Placeholder 5" descr="A poster of a medical poster&#10;&#10;Description automatically generated">
            <a:extLst>
              <a:ext uri="{FF2B5EF4-FFF2-40B4-BE49-F238E27FC236}">
                <a16:creationId xmlns:a16="http://schemas.microsoft.com/office/drawing/2014/main" id="{5BA8E0B9-F438-F3F8-D417-FC9A48E231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2498" y="1304938"/>
            <a:ext cx="7757735" cy="5067950"/>
          </a:xfrm>
        </p:spPr>
      </p:pic>
      <p:sp>
        <p:nvSpPr>
          <p:cNvPr id="4" name="Footer Placeholder 3">
            <a:extLst>
              <a:ext uri="{FF2B5EF4-FFF2-40B4-BE49-F238E27FC236}">
                <a16:creationId xmlns:a16="http://schemas.microsoft.com/office/drawing/2014/main" id="{AA5D2C0A-6FB8-350F-891D-95003CD80527}"/>
              </a:ext>
            </a:extLst>
          </p:cNvPr>
          <p:cNvSpPr>
            <a:spLocks noGrp="1"/>
          </p:cNvSpPr>
          <p:nvPr>
            <p:ph type="ftr" sz="quarter" idx="10"/>
          </p:nvPr>
        </p:nvSpPr>
        <p:spPr/>
        <p:txBody>
          <a:bodyPr/>
          <a:lstStyle/>
          <a:p>
            <a:pPr>
              <a:defRPr/>
            </a:pPr>
            <a:r>
              <a:rPr lang="en-US" sz="2400" dirty="0"/>
              <a:t>Chauhan A, et. al. NANETS 2022</a:t>
            </a:r>
          </a:p>
        </p:txBody>
      </p:sp>
    </p:spTree>
    <p:extLst>
      <p:ext uri="{BB962C8B-B14F-4D97-AF65-F5344CB8AC3E}">
        <p14:creationId xmlns:p14="http://schemas.microsoft.com/office/powerpoint/2010/main" val="1197322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2;p1">
            <a:extLst>
              <a:ext uri="{FF2B5EF4-FFF2-40B4-BE49-F238E27FC236}">
                <a16:creationId xmlns:a16="http://schemas.microsoft.com/office/drawing/2014/main" id="{311ED0D0-C8F2-1A49-3693-E4CB640B722B}"/>
              </a:ext>
            </a:extLst>
          </p:cNvPr>
          <p:cNvSpPr txBox="1">
            <a:spLocks noGrp="1"/>
          </p:cNvSpPr>
          <p:nvPr>
            <p:ph idx="1"/>
          </p:nvPr>
        </p:nvSpPr>
        <p:spPr>
          <a:xfrm>
            <a:off x="786192" y="516488"/>
            <a:ext cx="10824403" cy="4689449"/>
          </a:xfrm>
          <a:prstGeom prst="rect">
            <a:avLst/>
          </a:prstGeom>
          <a:noFill/>
          <a:ln>
            <a:noFill/>
          </a:ln>
        </p:spPr>
        <p:txBody>
          <a:bodyPr spcFirstLastPara="1" wrap="square" lIns="457200" tIns="45700" rIns="457200" bIns="45700" anchor="t" anchorCtr="0">
            <a:spAutoFit/>
          </a:bodyPr>
          <a:lstStyle/>
          <a:p>
            <a:pPr lvl="0" indent="0">
              <a:lnSpc>
                <a:spcPct val="120000"/>
              </a:lnSpc>
              <a:buFont typeface="Arial"/>
              <a:buNone/>
            </a:pPr>
            <a:r>
              <a:rPr lang="en-US" sz="3200" b="1" dirty="0">
                <a:latin typeface="+mn-lt"/>
              </a:rPr>
              <a:t>RESULTS (N=97):</a:t>
            </a:r>
          </a:p>
          <a:p>
            <a:pPr>
              <a:lnSpc>
                <a:spcPct val="120000"/>
              </a:lnSpc>
              <a:spcBef>
                <a:spcPts val="2400"/>
              </a:spcBef>
              <a:buClr>
                <a:schemeClr val="dk1"/>
              </a:buClr>
              <a:buSzPts val="3200"/>
            </a:pPr>
            <a:r>
              <a:rPr lang="en-US" sz="3200" b="1" dirty="0">
                <a:latin typeface="+mn-lt"/>
              </a:rPr>
              <a:t>64%</a:t>
            </a:r>
            <a:r>
              <a:rPr lang="en-US" sz="3200" dirty="0">
                <a:latin typeface="+mn-lt"/>
              </a:rPr>
              <a:t> of SCLC samples stained positive for SSTR-2</a:t>
            </a:r>
          </a:p>
          <a:p>
            <a:pPr>
              <a:lnSpc>
                <a:spcPct val="120000"/>
              </a:lnSpc>
              <a:spcBef>
                <a:spcPts val="2400"/>
              </a:spcBef>
              <a:buClr>
                <a:schemeClr val="dk1"/>
              </a:buClr>
              <a:buSzPts val="3200"/>
            </a:pPr>
            <a:r>
              <a:rPr lang="en-US" sz="3200" b="1" dirty="0">
                <a:latin typeface="+mn-lt"/>
              </a:rPr>
              <a:t>35.7%</a:t>
            </a:r>
            <a:r>
              <a:rPr lang="en-US" sz="3200" dirty="0">
                <a:latin typeface="+mn-lt"/>
              </a:rPr>
              <a:t> of SCLC samples stained strongly positive (3+)</a:t>
            </a:r>
          </a:p>
          <a:p>
            <a:pPr>
              <a:lnSpc>
                <a:spcPct val="120000"/>
              </a:lnSpc>
              <a:spcBef>
                <a:spcPts val="2400"/>
              </a:spcBef>
              <a:buClr>
                <a:schemeClr val="dk1"/>
              </a:buClr>
              <a:buSzPts val="3200"/>
            </a:pPr>
            <a:r>
              <a:rPr lang="en-US" sz="3200" b="1" dirty="0">
                <a:latin typeface="+mn-lt"/>
              </a:rPr>
              <a:t>33%</a:t>
            </a:r>
            <a:r>
              <a:rPr lang="en-US" sz="3200" dirty="0">
                <a:latin typeface="+mn-lt"/>
              </a:rPr>
              <a:t> of poorly differentiated neuroendocrine carcinoma samples stained positive, of which only 11% stained strongly positive</a:t>
            </a:r>
          </a:p>
        </p:txBody>
      </p:sp>
      <p:sp>
        <p:nvSpPr>
          <p:cNvPr id="6" name="Footer Placeholder 3">
            <a:extLst>
              <a:ext uri="{FF2B5EF4-FFF2-40B4-BE49-F238E27FC236}">
                <a16:creationId xmlns:a16="http://schemas.microsoft.com/office/drawing/2014/main" id="{33D1C700-FB69-4BA8-D505-C87B547CDBF8}"/>
              </a:ext>
            </a:extLst>
          </p:cNvPr>
          <p:cNvSpPr>
            <a:spLocks noGrp="1"/>
          </p:cNvSpPr>
          <p:nvPr>
            <p:ph type="ftr" sz="quarter" idx="10"/>
          </p:nvPr>
        </p:nvSpPr>
        <p:spPr/>
        <p:txBody>
          <a:bodyPr/>
          <a:lstStyle/>
          <a:p>
            <a:pPr>
              <a:defRPr/>
            </a:pPr>
            <a:r>
              <a:rPr lang="en-US" sz="2400" dirty="0"/>
              <a:t>Chauhan A, et. al. NANETS 2022</a:t>
            </a:r>
          </a:p>
        </p:txBody>
      </p:sp>
    </p:spTree>
    <p:extLst>
      <p:ext uri="{BB962C8B-B14F-4D97-AF65-F5344CB8AC3E}">
        <p14:creationId xmlns:p14="http://schemas.microsoft.com/office/powerpoint/2010/main" val="1856300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6527-4033-9613-367A-D9A31ED35F4C}"/>
              </a:ext>
            </a:extLst>
          </p:cNvPr>
          <p:cNvSpPr>
            <a:spLocks noGrp="1"/>
          </p:cNvSpPr>
          <p:nvPr>
            <p:ph type="title"/>
          </p:nvPr>
        </p:nvSpPr>
        <p:spPr>
          <a:xfrm>
            <a:off x="1857398" y="264318"/>
            <a:ext cx="10953750" cy="1325563"/>
          </a:xfrm>
        </p:spPr>
        <p:txBody>
          <a:bodyPr/>
          <a:lstStyle/>
          <a:p>
            <a:r>
              <a:rPr lang="en-US" sz="6000" dirty="0">
                <a:solidFill>
                  <a:schemeClr val="accent2"/>
                </a:solidFill>
              </a:rPr>
              <a:t>SSTR PET pre and post PRRT</a:t>
            </a:r>
          </a:p>
        </p:txBody>
      </p:sp>
      <p:pic>
        <p:nvPicPr>
          <p:cNvPr id="6" name="Content Placeholder 5" descr="A close-up of a x-ray&#10;&#10;Description automatically generated">
            <a:extLst>
              <a:ext uri="{FF2B5EF4-FFF2-40B4-BE49-F238E27FC236}">
                <a16:creationId xmlns:a16="http://schemas.microsoft.com/office/drawing/2014/main" id="{97A82471-6D48-AFA7-ACFE-849F329971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3676" y="1428060"/>
            <a:ext cx="9324648" cy="4508914"/>
          </a:xfrm>
        </p:spPr>
      </p:pic>
      <p:sp>
        <p:nvSpPr>
          <p:cNvPr id="4" name="Footer Placeholder 3">
            <a:extLst>
              <a:ext uri="{FF2B5EF4-FFF2-40B4-BE49-F238E27FC236}">
                <a16:creationId xmlns:a16="http://schemas.microsoft.com/office/drawing/2014/main" id="{E2BB8B30-622F-892F-3D51-06A0C12D2048}"/>
              </a:ext>
            </a:extLst>
          </p:cNvPr>
          <p:cNvSpPr>
            <a:spLocks noGrp="1"/>
          </p:cNvSpPr>
          <p:nvPr>
            <p:ph type="ftr" sz="quarter" idx="10"/>
          </p:nvPr>
        </p:nvSpPr>
        <p:spPr/>
        <p:txBody>
          <a:bodyPr/>
          <a:lstStyle/>
          <a:p>
            <a:pPr>
              <a:defRPr/>
            </a:pPr>
            <a:r>
              <a:rPr lang="en-US" sz="2000" b="0" i="0" u="none" strike="noStrike" dirty="0">
                <a:effectLst/>
                <a:latin typeface="BlinkMacSystemFont"/>
              </a:rPr>
              <a:t>Lapa C, et. Al. </a:t>
            </a:r>
            <a:r>
              <a:rPr lang="en-US" sz="2000" b="0" i="0" u="none" strike="noStrike" dirty="0" err="1">
                <a:effectLst/>
                <a:latin typeface="BlinkMacSystemFont"/>
              </a:rPr>
              <a:t>Oncotarget</a:t>
            </a:r>
            <a:r>
              <a:rPr lang="en-US" sz="2000" b="0" i="0" u="none" strike="noStrike" dirty="0">
                <a:effectLst/>
                <a:latin typeface="BlinkMacSystemFont"/>
              </a:rPr>
              <a:t>. 2016</a:t>
            </a:r>
            <a:endParaRPr lang="en-US" sz="2000" dirty="0"/>
          </a:p>
        </p:txBody>
      </p:sp>
    </p:spTree>
    <p:extLst>
      <p:ext uri="{BB962C8B-B14F-4D97-AF65-F5344CB8AC3E}">
        <p14:creationId xmlns:p14="http://schemas.microsoft.com/office/powerpoint/2010/main" val="645102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BAE3-D4DF-4CA0-3320-C6BEBFAC88B5}"/>
              </a:ext>
            </a:extLst>
          </p:cNvPr>
          <p:cNvSpPr>
            <a:spLocks noGrp="1"/>
          </p:cNvSpPr>
          <p:nvPr>
            <p:ph type="title"/>
          </p:nvPr>
        </p:nvSpPr>
        <p:spPr/>
        <p:txBody>
          <a:bodyPr/>
          <a:lstStyle/>
          <a:p>
            <a:r>
              <a:rPr lang="en-US" dirty="0">
                <a:solidFill>
                  <a:schemeClr val="accent2"/>
                </a:solidFill>
              </a:rPr>
              <a:t>SSTR in SCLC</a:t>
            </a:r>
          </a:p>
        </p:txBody>
      </p:sp>
      <p:sp>
        <p:nvSpPr>
          <p:cNvPr id="3" name="Content Placeholder 2">
            <a:extLst>
              <a:ext uri="{FF2B5EF4-FFF2-40B4-BE49-F238E27FC236}">
                <a16:creationId xmlns:a16="http://schemas.microsoft.com/office/drawing/2014/main" id="{12FD4816-D428-F95E-25E8-74C8D7CAABDF}"/>
              </a:ext>
            </a:extLst>
          </p:cNvPr>
          <p:cNvSpPr>
            <a:spLocks noGrp="1"/>
          </p:cNvSpPr>
          <p:nvPr>
            <p:ph idx="1"/>
          </p:nvPr>
        </p:nvSpPr>
        <p:spPr>
          <a:xfrm>
            <a:off x="612775" y="1494320"/>
            <a:ext cx="10953750" cy="4105275"/>
          </a:xfrm>
        </p:spPr>
        <p:txBody>
          <a:bodyPr/>
          <a:lstStyle/>
          <a:p>
            <a:pPr marL="0" indent="0">
              <a:buNone/>
            </a:pPr>
            <a:r>
              <a:rPr lang="en-US" dirty="0">
                <a:effectLst/>
                <a:latin typeface="HelveticaNeueLTStd"/>
              </a:rPr>
              <a:t>Nine patients were enrolled (six ES-SCLC, two pulmonary atypical carcinoid, one high-grade pulmonary neuroendocrine carcinoma). </a:t>
            </a:r>
          </a:p>
          <a:p>
            <a:pPr marL="0" indent="0">
              <a:buNone/>
            </a:pPr>
            <a:endParaRPr lang="en-US" dirty="0">
              <a:latin typeface="HelveticaNeueLTStd"/>
            </a:endParaRPr>
          </a:p>
          <a:p>
            <a:pPr marL="0" indent="0">
              <a:buNone/>
            </a:pPr>
            <a:r>
              <a:rPr lang="en-US" dirty="0" err="1">
                <a:effectLst/>
                <a:latin typeface="HelveticaNeueLTStd"/>
              </a:rPr>
              <a:t>Lutathera</a:t>
            </a:r>
            <a:r>
              <a:rPr lang="en-US" dirty="0">
                <a:effectLst/>
                <a:latin typeface="HelveticaNeueLTStd"/>
              </a:rPr>
              <a:t> plus nivolumab was well tolerated and showed signs of antitumor activity. </a:t>
            </a:r>
            <a:endParaRPr lang="en-US" dirty="0"/>
          </a:p>
          <a:p>
            <a:pPr marL="0" indent="0">
              <a:buNone/>
            </a:pPr>
            <a:endParaRPr lang="en-US" dirty="0">
              <a:effectLst/>
              <a:latin typeface="HelveticaNeueLTStd"/>
            </a:endParaRPr>
          </a:p>
          <a:p>
            <a:pPr marL="0" indent="0">
              <a:buNone/>
            </a:pPr>
            <a:endParaRPr lang="en-US" dirty="0"/>
          </a:p>
        </p:txBody>
      </p:sp>
      <p:sp>
        <p:nvSpPr>
          <p:cNvPr id="5" name="Footer Placeholder 3">
            <a:extLst>
              <a:ext uri="{FF2B5EF4-FFF2-40B4-BE49-F238E27FC236}">
                <a16:creationId xmlns:a16="http://schemas.microsoft.com/office/drawing/2014/main" id="{14A4F911-FCD4-F711-0185-BB3201DBA546}"/>
              </a:ext>
            </a:extLst>
          </p:cNvPr>
          <p:cNvSpPr>
            <a:spLocks noGrp="1"/>
          </p:cNvSpPr>
          <p:nvPr>
            <p:ph type="ftr" sz="quarter" idx="10"/>
          </p:nvPr>
        </p:nvSpPr>
        <p:spPr>
          <a:xfrm>
            <a:off x="96044" y="6041333"/>
            <a:ext cx="11987212" cy="365125"/>
          </a:xfrm>
        </p:spPr>
        <p:txBody>
          <a:bodyPr/>
          <a:lstStyle/>
          <a:p>
            <a:pPr>
              <a:defRPr/>
            </a:pPr>
            <a:r>
              <a:rPr lang="en-US" sz="2000" dirty="0">
                <a:latin typeface="BlinkMacSystemFont"/>
              </a:rPr>
              <a:t>Kim C, </a:t>
            </a:r>
            <a:r>
              <a:rPr lang="en-US" sz="2000" dirty="0" err="1">
                <a:latin typeface="BlinkMacSystemFont"/>
              </a:rPr>
              <a:t>et.al</a:t>
            </a:r>
            <a:r>
              <a:rPr lang="en-US" sz="2000" dirty="0">
                <a:latin typeface="BlinkMacSystemFont"/>
              </a:rPr>
              <a:t>. </a:t>
            </a:r>
            <a:r>
              <a:rPr lang="en-US" sz="2000" b="0" i="0" u="none" strike="noStrike" dirty="0">
                <a:effectLst/>
                <a:latin typeface="BlinkMacSystemFont"/>
              </a:rPr>
              <a:t>. Jr of Immunotherapy of cancer. 2020</a:t>
            </a:r>
            <a:endParaRPr lang="en-US" sz="2000" dirty="0"/>
          </a:p>
        </p:txBody>
      </p:sp>
      <p:pic>
        <p:nvPicPr>
          <p:cNvPr id="6" name="Picture 5" descr="A diagram of a graph&#10;&#10;Description automatically generated with medium confidence">
            <a:extLst>
              <a:ext uri="{FF2B5EF4-FFF2-40B4-BE49-F238E27FC236}">
                <a16:creationId xmlns:a16="http://schemas.microsoft.com/office/drawing/2014/main" id="{02F2B950-63E3-1457-FE45-CDC5151AF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193" y="3791779"/>
            <a:ext cx="5709315" cy="2839968"/>
          </a:xfrm>
          <a:prstGeom prst="rect">
            <a:avLst/>
          </a:prstGeom>
        </p:spPr>
      </p:pic>
    </p:spTree>
    <p:extLst>
      <p:ext uri="{BB962C8B-B14F-4D97-AF65-F5344CB8AC3E}">
        <p14:creationId xmlns:p14="http://schemas.microsoft.com/office/powerpoint/2010/main" val="1763212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Lung Neuroendocrine Tumors and Carcinoma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974" y="1803872"/>
            <a:ext cx="9649792" cy="4228561"/>
          </a:xfrm>
        </p:spPr>
      </p:pic>
    </p:spTree>
    <p:extLst>
      <p:ext uri="{BB962C8B-B14F-4D97-AF65-F5344CB8AC3E}">
        <p14:creationId xmlns:p14="http://schemas.microsoft.com/office/powerpoint/2010/main" val="2772187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52CEB1-6141-18BE-766E-50609C97478D}"/>
              </a:ext>
            </a:extLst>
          </p:cNvPr>
          <p:cNvSpPr>
            <a:spLocks noGrp="1"/>
          </p:cNvSpPr>
          <p:nvPr>
            <p:ph idx="1"/>
          </p:nvPr>
        </p:nvSpPr>
        <p:spPr/>
        <p:txBody>
          <a:bodyPr/>
          <a:lstStyle/>
          <a:p>
            <a:pPr marL="0" indent="0" algn="ctr">
              <a:buNone/>
            </a:pPr>
            <a:r>
              <a:rPr lang="en-US" sz="5400" b="1" dirty="0"/>
              <a:t>Stay Tuned for Clinical trials for NEC targeting SSTR!!</a:t>
            </a:r>
          </a:p>
        </p:txBody>
      </p:sp>
      <p:sp>
        <p:nvSpPr>
          <p:cNvPr id="4" name="Footer Placeholder 3">
            <a:extLst>
              <a:ext uri="{FF2B5EF4-FFF2-40B4-BE49-F238E27FC236}">
                <a16:creationId xmlns:a16="http://schemas.microsoft.com/office/drawing/2014/main" id="{5582D83A-E7A3-8C99-BD43-2EBF108F9171}"/>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4077500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572F0-E2B8-CD7B-E2F3-37CEF7D948EB}"/>
              </a:ext>
            </a:extLst>
          </p:cNvPr>
          <p:cNvSpPr>
            <a:spLocks noGrp="1"/>
          </p:cNvSpPr>
          <p:nvPr>
            <p:ph type="title"/>
          </p:nvPr>
        </p:nvSpPr>
        <p:spPr>
          <a:xfrm>
            <a:off x="619125" y="2103437"/>
            <a:ext cx="10953750" cy="1325563"/>
          </a:xfrm>
        </p:spPr>
        <p:txBody>
          <a:bodyPr/>
          <a:lstStyle/>
          <a:p>
            <a:pPr algn="ctr"/>
            <a:r>
              <a:rPr lang="en-US" sz="5400" i="0" u="none" strike="noStrike" dirty="0">
                <a:solidFill>
                  <a:schemeClr val="accent2"/>
                </a:solidFill>
                <a:effectLst/>
                <a:latin typeface="Times New Roman" panose="02020603050405020304" pitchFamily="18" charset="0"/>
                <a:cs typeface="Times New Roman" panose="02020603050405020304" pitchFamily="18" charset="0"/>
              </a:rPr>
              <a:t>Radioligand Therapy (RLT)</a:t>
            </a:r>
            <a:r>
              <a:rPr lang="en-US" sz="5400" dirty="0">
                <a:solidFill>
                  <a:schemeClr val="accent2"/>
                </a:solidFill>
                <a:latin typeface="Times New Roman" panose="02020603050405020304" pitchFamily="18" charset="0"/>
                <a:cs typeface="Times New Roman" panose="02020603050405020304" pitchFamily="18" charset="0"/>
              </a:rPr>
              <a:t> beyond SSTR targeting in SCLC</a:t>
            </a:r>
          </a:p>
        </p:txBody>
      </p:sp>
    </p:spTree>
    <p:extLst>
      <p:ext uri="{BB962C8B-B14F-4D97-AF65-F5344CB8AC3E}">
        <p14:creationId xmlns:p14="http://schemas.microsoft.com/office/powerpoint/2010/main" val="2073001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572F0-E2B8-CD7B-E2F3-37CEF7D948EB}"/>
              </a:ext>
            </a:extLst>
          </p:cNvPr>
          <p:cNvSpPr>
            <a:spLocks noGrp="1"/>
          </p:cNvSpPr>
          <p:nvPr>
            <p:ph type="title"/>
          </p:nvPr>
        </p:nvSpPr>
        <p:spPr/>
        <p:txBody>
          <a:bodyPr/>
          <a:lstStyle/>
          <a:p>
            <a:r>
              <a:rPr lang="en-US" dirty="0">
                <a:solidFill>
                  <a:schemeClr val="accent2"/>
                </a:solidFill>
              </a:rPr>
              <a:t>DLL a potential target?</a:t>
            </a:r>
          </a:p>
        </p:txBody>
      </p:sp>
      <p:pic>
        <p:nvPicPr>
          <p:cNvPr id="6" name="Content Placeholder 5" descr="A diagram of a cell&#10;&#10;Description automatically generated">
            <a:extLst>
              <a:ext uri="{FF2B5EF4-FFF2-40B4-BE49-F238E27FC236}">
                <a16:creationId xmlns:a16="http://schemas.microsoft.com/office/drawing/2014/main" id="{7E7FAEBF-1139-04EC-F984-F7D0521B16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9221" y="1755286"/>
            <a:ext cx="8225290" cy="4105275"/>
          </a:xfrm>
        </p:spPr>
      </p:pic>
      <p:sp>
        <p:nvSpPr>
          <p:cNvPr id="4" name="Footer Placeholder 3">
            <a:extLst>
              <a:ext uri="{FF2B5EF4-FFF2-40B4-BE49-F238E27FC236}">
                <a16:creationId xmlns:a16="http://schemas.microsoft.com/office/drawing/2014/main" id="{0C6C0589-AE01-3A4E-256F-8214041E3969}"/>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1897741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47E2-5BB7-F349-BF51-2B5A884F458C}"/>
              </a:ext>
            </a:extLst>
          </p:cNvPr>
          <p:cNvSpPr>
            <a:spLocks noGrp="1"/>
          </p:cNvSpPr>
          <p:nvPr>
            <p:ph type="title"/>
          </p:nvPr>
        </p:nvSpPr>
        <p:spPr>
          <a:xfrm>
            <a:off x="360431" y="264318"/>
            <a:ext cx="11987211" cy="1325563"/>
          </a:xfrm>
        </p:spPr>
        <p:txBody>
          <a:bodyPr/>
          <a:lstStyle/>
          <a:p>
            <a:r>
              <a:rPr lang="en-US" b="0" i="0" u="none" strike="noStrike" dirty="0">
                <a:solidFill>
                  <a:schemeClr val="accent2"/>
                </a:solidFill>
                <a:effectLst/>
                <a:latin typeface="Noto Sans" panose="020B0502040504020204" pitchFamily="34" charset="0"/>
              </a:rPr>
              <a:t>DLL3-targeting by radioimmunoconjugates</a:t>
            </a:r>
            <a:endParaRPr lang="en-US" dirty="0">
              <a:solidFill>
                <a:schemeClr val="accent2"/>
              </a:solidFill>
            </a:endParaRPr>
          </a:p>
        </p:txBody>
      </p:sp>
      <p:sp>
        <p:nvSpPr>
          <p:cNvPr id="3" name="Content Placeholder 2">
            <a:extLst>
              <a:ext uri="{FF2B5EF4-FFF2-40B4-BE49-F238E27FC236}">
                <a16:creationId xmlns:a16="http://schemas.microsoft.com/office/drawing/2014/main" id="{577CD442-598F-71F0-9207-F325445C85C5}"/>
              </a:ext>
            </a:extLst>
          </p:cNvPr>
          <p:cNvSpPr>
            <a:spLocks noGrp="1"/>
          </p:cNvSpPr>
          <p:nvPr>
            <p:ph idx="1"/>
          </p:nvPr>
        </p:nvSpPr>
        <p:spPr>
          <a:xfrm>
            <a:off x="625475" y="2107096"/>
            <a:ext cx="10953750" cy="3823804"/>
          </a:xfrm>
        </p:spPr>
        <p:txBody>
          <a:bodyPr/>
          <a:lstStyle/>
          <a:p>
            <a:r>
              <a:rPr lang="en-US" b="0" i="0" u="none" strike="noStrike" dirty="0">
                <a:effectLst/>
                <a:latin typeface="Noto Sans" panose="020B0502040504020204" pitchFamily="34" charset="0"/>
              </a:rPr>
              <a:t>MSKCC group presented pre-clinical data on two leading candidates (mAb1 and mAb2) for imaging and therapy in preclinical SCLC  models. </a:t>
            </a:r>
          </a:p>
          <a:p>
            <a:endParaRPr lang="en-US" dirty="0">
              <a:latin typeface="Noto Sans" panose="020B0502040504020204" pitchFamily="34" charset="0"/>
            </a:endParaRPr>
          </a:p>
          <a:p>
            <a:r>
              <a:rPr lang="en-US" b="0" i="0" u="none" strike="noStrike" dirty="0">
                <a:effectLst/>
                <a:latin typeface="Noto Sans" panose="020B0502040504020204" pitchFamily="34" charset="0"/>
              </a:rPr>
              <a:t>Zirconium-89 (</a:t>
            </a:r>
            <a:r>
              <a:rPr lang="en-US" b="0" i="0" u="none" strike="noStrike" baseline="30000" dirty="0">
                <a:effectLst/>
                <a:latin typeface="Noto Sans" panose="020B0502040504020204" pitchFamily="34" charset="0"/>
              </a:rPr>
              <a:t>89</a:t>
            </a:r>
            <a:r>
              <a:rPr lang="en-US" b="0" i="0" u="none" strike="noStrike" dirty="0">
                <a:effectLst/>
                <a:latin typeface="Noto Sans" panose="020B0502040504020204" pitchFamily="34" charset="0"/>
              </a:rPr>
              <a:t>Zr) was used for imaging and Lutetium-177 (</a:t>
            </a:r>
            <a:r>
              <a:rPr lang="en-US" b="0" i="0" u="none" strike="noStrike" baseline="30000" dirty="0">
                <a:effectLst/>
                <a:latin typeface="Noto Sans" panose="020B0502040504020204" pitchFamily="34" charset="0"/>
              </a:rPr>
              <a:t>177</a:t>
            </a:r>
            <a:r>
              <a:rPr lang="en-US" b="0" i="0" u="none" strike="noStrike" dirty="0">
                <a:effectLst/>
                <a:latin typeface="Noto Sans" panose="020B0502040504020204" pitchFamily="34" charset="0"/>
              </a:rPr>
              <a:t>Lu) for therapy.</a:t>
            </a:r>
            <a:endParaRPr lang="en-US" dirty="0"/>
          </a:p>
        </p:txBody>
      </p:sp>
      <p:sp>
        <p:nvSpPr>
          <p:cNvPr id="4" name="Footer Placeholder 3">
            <a:extLst>
              <a:ext uri="{FF2B5EF4-FFF2-40B4-BE49-F238E27FC236}">
                <a16:creationId xmlns:a16="http://schemas.microsoft.com/office/drawing/2014/main" id="{B9DA6887-9346-096C-9707-6B85C5AED971}"/>
              </a:ext>
            </a:extLst>
          </p:cNvPr>
          <p:cNvSpPr>
            <a:spLocks noGrp="1"/>
          </p:cNvSpPr>
          <p:nvPr>
            <p:ph type="ftr" sz="quarter" idx="10"/>
          </p:nvPr>
        </p:nvSpPr>
        <p:spPr/>
        <p:txBody>
          <a:bodyPr/>
          <a:lstStyle/>
          <a:p>
            <a:pPr>
              <a:defRPr/>
            </a:pPr>
            <a:r>
              <a:rPr lang="en-US" sz="2000" i="0" dirty="0" err="1">
                <a:effectLst/>
                <a:latin typeface="Noto Sans" panose="020B0502040504020204" pitchFamily="34" charset="0"/>
              </a:rPr>
              <a:t>Tendler</a:t>
            </a:r>
            <a:r>
              <a:rPr lang="en-US" sz="2000" i="0" dirty="0">
                <a:effectLst/>
                <a:latin typeface="Noto Sans" panose="020B0502040504020204" pitchFamily="34" charset="0"/>
              </a:rPr>
              <a:t> </a:t>
            </a:r>
            <a:r>
              <a:rPr lang="en-US" sz="2000" i="0" dirty="0" err="1">
                <a:effectLst/>
                <a:latin typeface="Noto Sans" panose="020B0502040504020204" pitchFamily="34" charset="0"/>
              </a:rPr>
              <a:t>S.et</a:t>
            </a:r>
            <a:r>
              <a:rPr lang="en-US" sz="2000" i="0" dirty="0">
                <a:effectLst/>
                <a:latin typeface="Noto Sans" panose="020B0502040504020204" pitchFamily="34" charset="0"/>
              </a:rPr>
              <a:t>. al. ASCO 2023</a:t>
            </a:r>
            <a:endParaRPr lang="en-US" sz="2000" dirty="0"/>
          </a:p>
        </p:txBody>
      </p:sp>
    </p:spTree>
    <p:extLst>
      <p:ext uri="{BB962C8B-B14F-4D97-AF65-F5344CB8AC3E}">
        <p14:creationId xmlns:p14="http://schemas.microsoft.com/office/powerpoint/2010/main" val="4177037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93" y="128139"/>
            <a:ext cx="10953750" cy="1325563"/>
          </a:xfrm>
        </p:spPr>
        <p:txBody>
          <a:bodyPr/>
          <a:lstStyle/>
          <a:p>
            <a:pPr algn="ctr"/>
            <a:r>
              <a:rPr lang="en-US" dirty="0"/>
              <a:t>Summary </a:t>
            </a:r>
          </a:p>
        </p:txBody>
      </p:sp>
      <p:sp>
        <p:nvSpPr>
          <p:cNvPr id="3" name="Content Placeholder 2"/>
          <p:cNvSpPr>
            <a:spLocks noGrp="1"/>
          </p:cNvSpPr>
          <p:nvPr>
            <p:ph idx="1"/>
          </p:nvPr>
        </p:nvSpPr>
        <p:spPr>
          <a:xfrm>
            <a:off x="262393" y="1147762"/>
            <a:ext cx="11489635" cy="4105275"/>
          </a:xfrm>
        </p:spPr>
        <p:txBody>
          <a:bodyPr>
            <a:noAutofit/>
          </a:bodyPr>
          <a:lstStyle/>
          <a:p>
            <a:r>
              <a:rPr lang="en-US" sz="3200" dirty="0">
                <a:latin typeface="Times New Roman" panose="02020603050405020304" pitchFamily="18" charset="0"/>
                <a:cs typeface="Times New Roman" panose="02020603050405020304" pitchFamily="18" charset="0"/>
              </a:rPr>
              <a:t>Most SCLC and NEC pts present with metastatic disease. </a:t>
            </a:r>
          </a:p>
          <a:p>
            <a:r>
              <a:rPr lang="en-US" sz="3200" dirty="0">
                <a:latin typeface="Times New Roman" panose="02020603050405020304" pitchFamily="18" charset="0"/>
                <a:cs typeface="Times New Roman" panose="02020603050405020304" pitchFamily="18" charset="0"/>
              </a:rPr>
              <a:t>1</a:t>
            </a:r>
            <a:r>
              <a:rPr lang="en-US" sz="3200" baseline="30000" dirty="0">
                <a:latin typeface="Times New Roman" panose="02020603050405020304" pitchFamily="18" charset="0"/>
                <a:cs typeface="Times New Roman" panose="02020603050405020304" pitchFamily="18" charset="0"/>
              </a:rPr>
              <a:t>st</a:t>
            </a:r>
            <a:r>
              <a:rPr lang="en-US" sz="3200" dirty="0">
                <a:latin typeface="Times New Roman" panose="02020603050405020304" pitchFamily="18" charset="0"/>
                <a:cs typeface="Times New Roman" panose="02020603050405020304" pitchFamily="18" charset="0"/>
              </a:rPr>
              <a:t> line chemo (+ ICI	for SCLC)  </a:t>
            </a:r>
          </a:p>
          <a:p>
            <a:pPr lvl="1"/>
            <a:r>
              <a:rPr lang="en-US" sz="3200" dirty="0">
                <a:latin typeface="Times New Roman" panose="02020603050405020304" pitchFamily="18" charset="0"/>
                <a:cs typeface="Times New Roman" panose="02020603050405020304" pitchFamily="18" charset="0"/>
              </a:rPr>
              <a:t>High response rate 50-70%</a:t>
            </a:r>
          </a:p>
          <a:p>
            <a:pPr lvl="1"/>
            <a:r>
              <a:rPr lang="en-US" sz="3200" dirty="0">
                <a:latin typeface="Times New Roman" panose="02020603050405020304" pitchFamily="18" charset="0"/>
                <a:cs typeface="Times New Roman" panose="02020603050405020304" pitchFamily="18" charset="0"/>
              </a:rPr>
              <a:t>But, most recur within the first year.</a:t>
            </a:r>
          </a:p>
          <a:p>
            <a:pPr lvl="1"/>
            <a:r>
              <a:rPr lang="en-US" sz="3200" dirty="0">
                <a:latin typeface="Times New Roman" panose="02020603050405020304" pitchFamily="18" charset="0"/>
                <a:cs typeface="Times New Roman" panose="02020603050405020304" pitchFamily="18" charset="0"/>
              </a:rPr>
              <a:t>Some improvement with introduction of immunotherapy but still a long way to go. </a:t>
            </a:r>
          </a:p>
          <a:p>
            <a:r>
              <a:rPr lang="en-US" sz="3200" dirty="0">
                <a:latin typeface="Times New Roman" panose="02020603050405020304" pitchFamily="18" charset="0"/>
                <a:cs typeface="Times New Roman" panose="02020603050405020304" pitchFamily="18" charset="0"/>
              </a:rPr>
              <a:t>Outcomes with 2nd-line treatment are poor but options do exists.</a:t>
            </a:r>
          </a:p>
          <a:p>
            <a:r>
              <a:rPr lang="en-US" sz="3200" dirty="0">
                <a:latin typeface="Times New Roman" panose="02020603050405020304" pitchFamily="18" charset="0"/>
                <a:cs typeface="Times New Roman" panose="02020603050405020304" pitchFamily="18" charset="0"/>
              </a:rPr>
              <a:t>DLL-3 </a:t>
            </a:r>
            <a:r>
              <a:rPr lang="en-US" sz="3200" dirty="0" err="1">
                <a:latin typeface="Times New Roman" panose="02020603050405020304" pitchFamily="18" charset="0"/>
                <a:cs typeface="Times New Roman" panose="02020603050405020304" pitchFamily="18" charset="0"/>
              </a:rPr>
              <a:t>BiTE</a:t>
            </a:r>
            <a:r>
              <a:rPr lang="en-US" sz="3200" dirty="0">
                <a:latin typeface="Times New Roman" panose="02020603050405020304" pitchFamily="18" charset="0"/>
                <a:cs typeface="Times New Roman" panose="02020603050405020304" pitchFamily="18" charset="0"/>
              </a:rPr>
              <a:t> seems to be a promising therapy</a:t>
            </a:r>
          </a:p>
          <a:p>
            <a:r>
              <a:rPr lang="en-US" sz="3200" dirty="0">
                <a:latin typeface="Times New Roman" panose="02020603050405020304" pitchFamily="18" charset="0"/>
                <a:cs typeface="Times New Roman" panose="02020603050405020304" pitchFamily="18" charset="0"/>
              </a:rPr>
              <a:t>PARP-IO and VEGF-IO needs to be investigated further</a:t>
            </a:r>
          </a:p>
          <a:p>
            <a:r>
              <a:rPr lang="en-US" sz="3600" b="1" i="0" u="none" strike="noStrike" dirty="0">
                <a:solidFill>
                  <a:schemeClr val="accent2"/>
                </a:solidFill>
                <a:effectLst/>
                <a:latin typeface="Times New Roman" panose="02020603050405020304" pitchFamily="18" charset="0"/>
                <a:cs typeface="Times New Roman" panose="02020603050405020304" pitchFamily="18" charset="0"/>
              </a:rPr>
              <a:t>Radioligand Therapy (RLT)</a:t>
            </a:r>
            <a:r>
              <a:rPr lang="en-US" sz="3600" b="1" dirty="0">
                <a:latin typeface="Times New Roman" panose="02020603050405020304" pitchFamily="18" charset="0"/>
                <a:cs typeface="Times New Roman" panose="02020603050405020304" pitchFamily="18" charset="0"/>
              </a:rPr>
              <a:t> can be complimentary to current treatments as SCLC are extremely radiosensitive</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8169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37666-909B-E1E4-0C1E-09171B4D8AD3}"/>
              </a:ext>
            </a:extLst>
          </p:cNvPr>
          <p:cNvSpPr>
            <a:spLocks noGrp="1"/>
          </p:cNvSpPr>
          <p:nvPr>
            <p:ph type="title"/>
          </p:nvPr>
        </p:nvSpPr>
        <p:spPr>
          <a:xfrm>
            <a:off x="619125" y="-244933"/>
            <a:ext cx="10953750" cy="1325563"/>
          </a:xfrm>
        </p:spPr>
        <p:txBody>
          <a:bodyPr/>
          <a:lstStyle/>
          <a:p>
            <a:r>
              <a:rPr lang="en-US" dirty="0"/>
              <a:t>Oncolytic Virus + Immune Checkpoint Inhibitors</a:t>
            </a:r>
          </a:p>
        </p:txBody>
      </p:sp>
      <p:sp>
        <p:nvSpPr>
          <p:cNvPr id="4" name="Footer Placeholder 3">
            <a:extLst>
              <a:ext uri="{FF2B5EF4-FFF2-40B4-BE49-F238E27FC236}">
                <a16:creationId xmlns:a16="http://schemas.microsoft.com/office/drawing/2014/main" id="{8382430E-FE1D-92FF-A558-D3DBF669B675}"/>
              </a:ext>
            </a:extLst>
          </p:cNvPr>
          <p:cNvSpPr>
            <a:spLocks noGrp="1"/>
          </p:cNvSpPr>
          <p:nvPr>
            <p:ph type="ftr" sz="quarter" idx="10"/>
          </p:nvPr>
        </p:nvSpPr>
        <p:spPr/>
        <p:txBody>
          <a:bodyPr/>
          <a:lstStyle/>
          <a:p>
            <a:pPr>
              <a:defRPr/>
            </a:pPr>
            <a:r>
              <a:rPr lang="en-US" dirty="0"/>
              <a:t>Paul </a:t>
            </a:r>
            <a:r>
              <a:rPr lang="en-US" dirty="0" err="1"/>
              <a:t>Hallenbeck</a:t>
            </a:r>
            <a:r>
              <a:rPr lang="en-US" dirty="0"/>
              <a:t> and Aman Chauhan (NANETS 2022)</a:t>
            </a:r>
          </a:p>
        </p:txBody>
      </p:sp>
      <p:pic>
        <p:nvPicPr>
          <p:cNvPr id="7" name="Content Placeholder 5">
            <a:extLst>
              <a:ext uri="{FF2B5EF4-FFF2-40B4-BE49-F238E27FC236}">
                <a16:creationId xmlns:a16="http://schemas.microsoft.com/office/drawing/2014/main" id="{678A441B-F29F-92CE-5DDA-CE9F280B4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582" y="726524"/>
            <a:ext cx="9002598" cy="5752064"/>
          </a:xfrm>
          <a:prstGeom prst="rect">
            <a:avLst/>
          </a:prstGeom>
        </p:spPr>
      </p:pic>
    </p:spTree>
    <p:extLst>
      <p:ext uri="{BB962C8B-B14F-4D97-AF65-F5344CB8AC3E}">
        <p14:creationId xmlns:p14="http://schemas.microsoft.com/office/powerpoint/2010/main" val="8146200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Content Placeholder 5" descr="A diagram of a patient's medication&#10;&#10;Description automatically generated">
            <a:extLst>
              <a:ext uri="{FF2B5EF4-FFF2-40B4-BE49-F238E27FC236}">
                <a16:creationId xmlns:a16="http://schemas.microsoft.com/office/drawing/2014/main" id="{F64DB255-94ED-78E7-783B-73F995A97B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160"/>
            <a:ext cx="7244168" cy="6837553"/>
          </a:xfrm>
        </p:spPr>
      </p:pic>
      <p:sp>
        <p:nvSpPr>
          <p:cNvPr id="4" name="Footer Placeholder 3">
            <a:extLst>
              <a:ext uri="{FF2B5EF4-FFF2-40B4-BE49-F238E27FC236}">
                <a16:creationId xmlns:a16="http://schemas.microsoft.com/office/drawing/2014/main" id="{916AEC05-31E0-677E-CC38-A2856EA48BBB}"/>
              </a:ext>
            </a:extLst>
          </p:cNvPr>
          <p:cNvSpPr>
            <a:spLocks noGrp="1"/>
          </p:cNvSpPr>
          <p:nvPr>
            <p:ph type="ftr" sz="quarter" idx="10"/>
          </p:nvPr>
        </p:nvSpPr>
        <p:spPr/>
        <p:txBody>
          <a:bodyPr/>
          <a:lstStyle/>
          <a:p>
            <a:pPr>
              <a:defRPr/>
            </a:pPr>
            <a:endParaRPr lang="en-US"/>
          </a:p>
        </p:txBody>
      </p:sp>
      <p:sp>
        <p:nvSpPr>
          <p:cNvPr id="7" name="TextBox 6">
            <a:extLst>
              <a:ext uri="{FF2B5EF4-FFF2-40B4-BE49-F238E27FC236}">
                <a16:creationId xmlns:a16="http://schemas.microsoft.com/office/drawing/2014/main" id="{DC5C27DB-3243-7FCE-1478-07EDA9B47049}"/>
              </a:ext>
            </a:extLst>
          </p:cNvPr>
          <p:cNvSpPr txBox="1"/>
          <p:nvPr/>
        </p:nvSpPr>
        <p:spPr>
          <a:xfrm>
            <a:off x="7244168" y="2134732"/>
            <a:ext cx="4947832" cy="4708981"/>
          </a:xfrm>
          <a:prstGeom prst="rect">
            <a:avLst/>
          </a:prstGeom>
          <a:solidFill>
            <a:schemeClr val="tx1">
              <a:lumMod val="75000"/>
            </a:schemeClr>
          </a:solidFill>
          <a:ln>
            <a:solidFill>
              <a:schemeClr val="tx1"/>
            </a:solidFill>
          </a:ln>
        </p:spPr>
        <p:txBody>
          <a:bodyPr wrap="square" rtlCol="0">
            <a:spAutoFit/>
          </a:bodyPr>
          <a:lstStyle/>
          <a:p>
            <a:r>
              <a:rPr lang="en-US" sz="3600" b="1" dirty="0">
                <a:solidFill>
                  <a:schemeClr val="accent2"/>
                </a:solidFill>
              </a:rPr>
              <a:t>First in Human Phase 1 Study</a:t>
            </a:r>
          </a:p>
          <a:p>
            <a:endParaRPr lang="en-US" sz="3600" dirty="0">
              <a:solidFill>
                <a:schemeClr val="accent2"/>
              </a:solidFill>
            </a:endParaRPr>
          </a:p>
          <a:p>
            <a:r>
              <a:rPr lang="en-US" sz="3600" dirty="0">
                <a:solidFill>
                  <a:schemeClr val="accent2"/>
                </a:solidFill>
              </a:rPr>
              <a:t>Oncolytic Virus + </a:t>
            </a:r>
          </a:p>
          <a:p>
            <a:r>
              <a:rPr lang="en-US" sz="3600" dirty="0" err="1">
                <a:solidFill>
                  <a:schemeClr val="accent2"/>
                </a:solidFill>
              </a:rPr>
              <a:t>Ipi</a:t>
            </a:r>
            <a:r>
              <a:rPr lang="en-US" sz="3600" dirty="0">
                <a:solidFill>
                  <a:schemeClr val="accent2"/>
                </a:solidFill>
              </a:rPr>
              <a:t> + </a:t>
            </a:r>
            <a:r>
              <a:rPr lang="en-US" sz="3600" dirty="0" err="1">
                <a:solidFill>
                  <a:schemeClr val="accent2"/>
                </a:solidFill>
              </a:rPr>
              <a:t>Nivo</a:t>
            </a:r>
            <a:endParaRPr lang="en-US" sz="3600" dirty="0">
              <a:solidFill>
                <a:schemeClr val="accent2"/>
              </a:solidFill>
            </a:endParaRPr>
          </a:p>
          <a:p>
            <a:endParaRPr lang="en-US" sz="3600" dirty="0">
              <a:solidFill>
                <a:schemeClr val="accent2"/>
              </a:solidFill>
            </a:endParaRPr>
          </a:p>
          <a:p>
            <a:endParaRPr lang="en-US" sz="3600" dirty="0">
              <a:solidFill>
                <a:schemeClr val="accent2"/>
              </a:solidFill>
            </a:endParaRPr>
          </a:p>
          <a:p>
            <a:r>
              <a:rPr lang="en-US" sz="2800" dirty="0">
                <a:solidFill>
                  <a:schemeClr val="accent2"/>
                </a:solidFill>
              </a:rPr>
              <a:t>PI: Aman Chauhan</a:t>
            </a:r>
          </a:p>
          <a:p>
            <a:r>
              <a:rPr lang="en-US" sz="2000" dirty="0">
                <a:solidFill>
                  <a:schemeClr val="accent2"/>
                </a:solidFill>
              </a:rPr>
              <a:t>(Sylvester Comprehensive Cancer Center)</a:t>
            </a:r>
          </a:p>
        </p:txBody>
      </p:sp>
      <p:pic>
        <p:nvPicPr>
          <p:cNvPr id="9" name="Picture 8" descr="A close-up of a logo&#10;&#10;Description automatically generated">
            <a:extLst>
              <a:ext uri="{FF2B5EF4-FFF2-40B4-BE49-F238E27FC236}">
                <a16:creationId xmlns:a16="http://schemas.microsoft.com/office/drawing/2014/main" id="{04AAFD44-5697-B1BC-95A5-A9F28C71B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884" y="380206"/>
            <a:ext cx="4724400" cy="1206500"/>
          </a:xfrm>
          <a:prstGeom prst="rect">
            <a:avLst/>
          </a:prstGeom>
        </p:spPr>
      </p:pic>
    </p:spTree>
    <p:extLst>
      <p:ext uri="{BB962C8B-B14F-4D97-AF65-F5344CB8AC3E}">
        <p14:creationId xmlns:p14="http://schemas.microsoft.com/office/powerpoint/2010/main" val="33376979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CBE8-30AE-DF0D-DE47-D898B263C909}"/>
              </a:ext>
            </a:extLst>
          </p:cNvPr>
          <p:cNvSpPr>
            <a:spLocks noGrp="1"/>
          </p:cNvSpPr>
          <p:nvPr>
            <p:ph type="title" idx="4294967295"/>
          </p:nvPr>
        </p:nvSpPr>
        <p:spPr>
          <a:xfrm>
            <a:off x="3992700" y="2453102"/>
            <a:ext cx="4602163" cy="769940"/>
          </a:xfrm>
        </p:spPr>
        <p:txBody>
          <a:bodyPr>
            <a:normAutofit/>
          </a:bodyPr>
          <a:lstStyle/>
          <a:p>
            <a:r>
              <a:rPr lang="en-US" b="0" i="1" u="none" strike="noStrike" dirty="0">
                <a:solidFill>
                  <a:srgbClr val="000000"/>
                </a:solidFill>
                <a:effectLst/>
                <a:latin typeface="-webkit-standard"/>
              </a:rPr>
              <a:t>Thank You</a:t>
            </a:r>
            <a:endParaRPr lang="en-US" b="0" i="1" dirty="0"/>
          </a:p>
        </p:txBody>
      </p:sp>
      <p:pic>
        <p:nvPicPr>
          <p:cNvPr id="4" name="Picture 3" descr="Peering inside Music Twitter - Music Ally">
            <a:extLst>
              <a:ext uri="{FF2B5EF4-FFF2-40B4-BE49-F238E27FC236}">
                <a16:creationId xmlns:a16="http://schemas.microsoft.com/office/drawing/2014/main" id="{2E4C98FB-CC8F-01D3-FB8D-284EDB4A6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3515" y="5583295"/>
            <a:ext cx="962967" cy="5038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659949-C478-0095-FB86-7EFF3A08AC52}"/>
              </a:ext>
            </a:extLst>
          </p:cNvPr>
          <p:cNvSpPr txBox="1"/>
          <p:nvPr/>
        </p:nvSpPr>
        <p:spPr>
          <a:xfrm>
            <a:off x="4768850" y="5540627"/>
            <a:ext cx="4101056" cy="584775"/>
          </a:xfrm>
          <a:prstGeom prst="rect">
            <a:avLst/>
          </a:prstGeom>
          <a:noFill/>
        </p:spPr>
        <p:txBody>
          <a:bodyPr wrap="square" rtlCol="0">
            <a:spAutoFit/>
          </a:bodyPr>
          <a:lstStyle/>
          <a:p>
            <a:r>
              <a:rPr lang="en-US" sz="3200" dirty="0"/>
              <a:t>@</a:t>
            </a:r>
            <a:r>
              <a:rPr lang="en-US" sz="3200" dirty="0" err="1"/>
              <a:t>AmanChauhanMD</a:t>
            </a:r>
            <a:r>
              <a:rPr lang="en-US" sz="3200" dirty="0"/>
              <a:t> </a:t>
            </a:r>
          </a:p>
        </p:txBody>
      </p:sp>
      <p:pic>
        <p:nvPicPr>
          <p:cNvPr id="7" name="Picture 6" descr="A black square with white x in it&#10;&#10;Description automatically generated">
            <a:extLst>
              <a:ext uri="{FF2B5EF4-FFF2-40B4-BE49-F238E27FC236}">
                <a16:creationId xmlns:a16="http://schemas.microsoft.com/office/drawing/2014/main" id="{B0D7E60C-169D-D89A-F764-20B906448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431" y="5540627"/>
            <a:ext cx="596900" cy="545443"/>
          </a:xfrm>
          <a:prstGeom prst="rect">
            <a:avLst/>
          </a:prstGeom>
        </p:spPr>
      </p:pic>
    </p:spTree>
    <p:extLst>
      <p:ext uri="{BB962C8B-B14F-4D97-AF65-F5344CB8AC3E}">
        <p14:creationId xmlns:p14="http://schemas.microsoft.com/office/powerpoint/2010/main" val="46198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475" y="320676"/>
            <a:ext cx="11566525" cy="1325563"/>
          </a:xfrm>
        </p:spPr>
        <p:txBody>
          <a:bodyPr/>
          <a:lstStyle/>
          <a:p>
            <a:r>
              <a:rPr lang="en-US" dirty="0">
                <a:solidFill>
                  <a:schemeClr val="accent2"/>
                </a:solidFill>
              </a:rPr>
              <a:t>Lung Cancer : Histological Distribution</a:t>
            </a:r>
          </a:p>
        </p:txBody>
      </p:sp>
      <p:sp>
        <p:nvSpPr>
          <p:cNvPr id="4" name="Footer Placeholder 3"/>
          <p:cNvSpPr>
            <a:spLocks noGrp="1"/>
          </p:cNvSpPr>
          <p:nvPr>
            <p:ph type="ftr" sz="quarter" idx="10"/>
          </p:nvPr>
        </p:nvSpPr>
        <p:spPr>
          <a:xfrm>
            <a:off x="48745" y="6427455"/>
            <a:ext cx="3762585" cy="294880"/>
          </a:xfrm>
        </p:spPr>
        <p:txBody>
          <a:bodyPr/>
          <a:lstStyle/>
          <a:p>
            <a:pPr>
              <a:defRPr/>
            </a:pPr>
            <a:r>
              <a:rPr lang="en-US" sz="1600" dirty="0"/>
              <a:t>Brainson CF et al. Clin Lung Cancer. 2021.</a:t>
            </a:r>
          </a:p>
        </p:txBody>
      </p:sp>
      <p:graphicFrame>
        <p:nvGraphicFramePr>
          <p:cNvPr id="5" name="Chart 4">
            <a:extLst>
              <a:ext uri="{FF2B5EF4-FFF2-40B4-BE49-F238E27FC236}">
                <a16:creationId xmlns:a16="http://schemas.microsoft.com/office/drawing/2014/main" id="{67254572-890D-43D3-A0F6-D535BE65903A}"/>
              </a:ext>
            </a:extLst>
          </p:cNvPr>
          <p:cNvGraphicFramePr>
            <a:graphicFrameLocks/>
          </p:cNvGraphicFramePr>
          <p:nvPr>
            <p:extLst>
              <p:ext uri="{D42A27DB-BD31-4B8C-83A1-F6EECF244321}">
                <p14:modId xmlns:p14="http://schemas.microsoft.com/office/powerpoint/2010/main" val="3329002864"/>
              </p:ext>
            </p:extLst>
          </p:nvPr>
        </p:nvGraphicFramePr>
        <p:xfrm>
          <a:off x="1691803" y="1409667"/>
          <a:ext cx="8197263" cy="5512917"/>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a:extLst>
              <a:ext uri="{FF2B5EF4-FFF2-40B4-BE49-F238E27FC236}">
                <a16:creationId xmlns:a16="http://schemas.microsoft.com/office/drawing/2014/main" id="{15A52277-DE3B-4539-89A7-62E2A10A39DE}"/>
              </a:ext>
            </a:extLst>
          </p:cNvPr>
          <p:cNvPicPr>
            <a:picLocks noChangeAspect="1"/>
          </p:cNvPicPr>
          <p:nvPr/>
        </p:nvPicPr>
        <p:blipFill>
          <a:blip r:embed="rId3"/>
          <a:stretch>
            <a:fillRect/>
          </a:stretch>
        </p:blipFill>
        <p:spPr>
          <a:xfrm>
            <a:off x="8881653" y="2267280"/>
            <a:ext cx="2650471" cy="1898845"/>
          </a:xfrm>
          <a:prstGeom prst="rect">
            <a:avLst/>
          </a:prstGeom>
          <a:solidFill>
            <a:schemeClr val="accent3"/>
          </a:solidFill>
        </p:spPr>
      </p:pic>
      <p:sp>
        <p:nvSpPr>
          <p:cNvPr id="15" name="TextBox 14"/>
          <p:cNvSpPr txBox="1"/>
          <p:nvPr/>
        </p:nvSpPr>
        <p:spPr>
          <a:xfrm>
            <a:off x="204788" y="5857875"/>
            <a:ext cx="3889600" cy="369332"/>
          </a:xfrm>
          <a:prstGeom prst="rect">
            <a:avLst/>
          </a:prstGeom>
          <a:noFill/>
        </p:spPr>
        <p:txBody>
          <a:bodyPr wrap="square" rtlCol="0">
            <a:spAutoFit/>
          </a:bodyPr>
          <a:lstStyle/>
          <a:p>
            <a:r>
              <a:rPr lang="en-US" dirty="0">
                <a:solidFill>
                  <a:schemeClr val="accent2"/>
                </a:solidFill>
              </a:rPr>
              <a:t>SEER database</a:t>
            </a:r>
          </a:p>
        </p:txBody>
      </p:sp>
    </p:spTree>
    <p:extLst>
      <p:ext uri="{BB962C8B-B14F-4D97-AF65-F5344CB8AC3E}">
        <p14:creationId xmlns:p14="http://schemas.microsoft.com/office/powerpoint/2010/main" val="2903235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5" y="278367"/>
            <a:ext cx="10953750" cy="1325563"/>
          </a:xfrm>
        </p:spPr>
        <p:txBody>
          <a:bodyPr/>
          <a:lstStyle/>
          <a:p>
            <a:r>
              <a:rPr lang="en-US" dirty="0">
                <a:solidFill>
                  <a:schemeClr val="accent2"/>
                </a:solidFill>
              </a:rPr>
              <a:t>Survival Rates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9906" y="1325900"/>
            <a:ext cx="9516976" cy="4154904"/>
          </a:xfrm>
        </p:spPr>
      </p:pic>
      <p:sp>
        <p:nvSpPr>
          <p:cNvPr id="4" name="Footer Placeholder 3"/>
          <p:cNvSpPr>
            <a:spLocks noGrp="1"/>
          </p:cNvSpPr>
          <p:nvPr>
            <p:ph type="ftr" sz="quarter" idx="10"/>
          </p:nvPr>
        </p:nvSpPr>
        <p:spPr/>
        <p:txBody>
          <a:bodyPr/>
          <a:lstStyle/>
          <a:p>
            <a:pPr>
              <a:defRPr/>
            </a:pPr>
            <a:r>
              <a:rPr lang="en-US" dirty="0"/>
              <a:t>Brainson CF et al. </a:t>
            </a:r>
            <a:r>
              <a:rPr lang="en-US" dirty="0" err="1"/>
              <a:t>Clin</a:t>
            </a:r>
            <a:r>
              <a:rPr lang="en-US" dirty="0"/>
              <a:t> Lung Cancer. 2021. </a:t>
            </a:r>
            <a:r>
              <a:rPr lang="en-US" dirty="0" err="1"/>
              <a:t>Epub</a:t>
            </a:r>
            <a:r>
              <a:rPr lang="en-US" dirty="0"/>
              <a:t> ahead of print</a:t>
            </a:r>
          </a:p>
          <a:p>
            <a:pPr>
              <a:defRPr/>
            </a:pPr>
            <a:endParaRPr lang="en-US" dirty="0"/>
          </a:p>
        </p:txBody>
      </p:sp>
      <p:sp>
        <p:nvSpPr>
          <p:cNvPr id="7" name="TextBox 6"/>
          <p:cNvSpPr txBox="1"/>
          <p:nvPr/>
        </p:nvSpPr>
        <p:spPr>
          <a:xfrm>
            <a:off x="204788" y="5857875"/>
            <a:ext cx="3889600" cy="369332"/>
          </a:xfrm>
          <a:prstGeom prst="rect">
            <a:avLst/>
          </a:prstGeom>
          <a:noFill/>
        </p:spPr>
        <p:txBody>
          <a:bodyPr wrap="square" rtlCol="0">
            <a:spAutoFit/>
          </a:bodyPr>
          <a:lstStyle/>
          <a:p>
            <a:r>
              <a:rPr lang="en-US" dirty="0">
                <a:solidFill>
                  <a:schemeClr val="accent2"/>
                </a:solidFill>
              </a:rPr>
              <a:t>SEER data</a:t>
            </a:r>
          </a:p>
        </p:txBody>
      </p:sp>
      <p:sp>
        <p:nvSpPr>
          <p:cNvPr id="8" name="TextBox 7"/>
          <p:cNvSpPr txBox="1"/>
          <p:nvPr/>
        </p:nvSpPr>
        <p:spPr>
          <a:xfrm>
            <a:off x="2935705" y="5547519"/>
            <a:ext cx="4632037" cy="369332"/>
          </a:xfrm>
          <a:prstGeom prst="rect">
            <a:avLst/>
          </a:prstGeom>
          <a:noFill/>
        </p:spPr>
        <p:txBody>
          <a:bodyPr wrap="none" rtlCol="0">
            <a:spAutoFit/>
          </a:bodyPr>
          <a:lstStyle/>
          <a:p>
            <a:r>
              <a:rPr lang="en-US" dirty="0">
                <a:solidFill>
                  <a:schemeClr val="accent2"/>
                </a:solidFill>
              </a:rPr>
              <a:t>25% survival rate 1-year post diagnosis for SCLC</a:t>
            </a:r>
          </a:p>
        </p:txBody>
      </p:sp>
    </p:spTree>
    <p:extLst>
      <p:ext uri="{BB962C8B-B14F-4D97-AF65-F5344CB8AC3E}">
        <p14:creationId xmlns:p14="http://schemas.microsoft.com/office/powerpoint/2010/main" val="2162233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p:txBody>
          <a:bodyPr/>
          <a:lstStyle/>
          <a:p>
            <a:r>
              <a:rPr lang="en-US" dirty="0"/>
              <a:t>Travis: 40 cases classified by 5 pathologists</a:t>
            </a:r>
          </a:p>
          <a:p>
            <a:pPr lvl="1"/>
            <a:r>
              <a:rPr lang="en-US" dirty="0"/>
              <a:t>Unanimous diagnosis 55% of the time</a:t>
            </a:r>
          </a:p>
          <a:p>
            <a:endParaRPr lang="en-US" dirty="0"/>
          </a:p>
          <a:p>
            <a:r>
              <a:rPr lang="en-US" dirty="0"/>
              <a:t>den Bakker: 170 cases of SCLC and LCNEC by 9 pathologists</a:t>
            </a:r>
          </a:p>
          <a:p>
            <a:pPr lvl="1"/>
            <a:r>
              <a:rPr lang="en-US" dirty="0"/>
              <a:t>Unanimous diagnosis 12%</a:t>
            </a:r>
          </a:p>
          <a:p>
            <a:pPr lvl="1"/>
            <a:endParaRPr lang="en-US" dirty="0"/>
          </a:p>
          <a:p>
            <a:r>
              <a:rPr lang="en-US" dirty="0" err="1"/>
              <a:t>Derks</a:t>
            </a:r>
            <a:r>
              <a:rPr lang="en-US" dirty="0"/>
              <a:t>: 15% of &gt; 3216 cases of lung NETs assigned a non-WHO diagnosis</a:t>
            </a:r>
          </a:p>
        </p:txBody>
      </p:sp>
      <p:sp>
        <p:nvSpPr>
          <p:cNvPr id="5" name="Title 1"/>
          <p:cNvSpPr>
            <a:spLocks noGrp="1"/>
          </p:cNvSpPr>
          <p:nvPr>
            <p:ph type="title"/>
          </p:nvPr>
        </p:nvSpPr>
        <p:spPr/>
        <p:txBody>
          <a:bodyPr/>
          <a:lstStyle/>
          <a:p>
            <a:r>
              <a:rPr lang="en-US" dirty="0"/>
              <a:t>Problems in Diagnosis of Lung NETs</a:t>
            </a:r>
          </a:p>
        </p:txBody>
      </p:sp>
      <p:sp>
        <p:nvSpPr>
          <p:cNvPr id="6" name="TextBox 5"/>
          <p:cNvSpPr txBox="1"/>
          <p:nvPr/>
        </p:nvSpPr>
        <p:spPr>
          <a:xfrm>
            <a:off x="8279934" y="5723112"/>
            <a:ext cx="2775953" cy="646331"/>
          </a:xfrm>
          <a:prstGeom prst="rect">
            <a:avLst/>
          </a:prstGeom>
          <a:noFill/>
        </p:spPr>
        <p:txBody>
          <a:bodyPr wrap="none" rtlCol="0">
            <a:spAutoFit/>
          </a:bodyPr>
          <a:lstStyle/>
          <a:p>
            <a:r>
              <a:rPr lang="en-US" sz="1200" dirty="0">
                <a:solidFill>
                  <a:schemeClr val="accent2"/>
                </a:solidFill>
              </a:rPr>
              <a:t>Travis, WD </a:t>
            </a:r>
            <a:r>
              <a:rPr lang="en-US" sz="1200" i="1" dirty="0">
                <a:solidFill>
                  <a:schemeClr val="accent2"/>
                </a:solidFill>
              </a:rPr>
              <a:t>et al </a:t>
            </a:r>
            <a:r>
              <a:rPr lang="en-US" sz="1200" dirty="0">
                <a:solidFill>
                  <a:schemeClr val="accent2"/>
                </a:solidFill>
              </a:rPr>
              <a:t>Human </a:t>
            </a:r>
            <a:r>
              <a:rPr lang="en-US" sz="1200" dirty="0" err="1">
                <a:solidFill>
                  <a:schemeClr val="accent2"/>
                </a:solidFill>
              </a:rPr>
              <a:t>Patholol</a:t>
            </a:r>
            <a:r>
              <a:rPr lang="en-US" sz="1200" dirty="0">
                <a:solidFill>
                  <a:schemeClr val="accent2"/>
                </a:solidFill>
              </a:rPr>
              <a:t> 1998 </a:t>
            </a:r>
          </a:p>
          <a:p>
            <a:r>
              <a:rPr lang="en-US" sz="1200" dirty="0">
                <a:solidFill>
                  <a:schemeClr val="accent2"/>
                </a:solidFill>
              </a:rPr>
              <a:t>den Bakker MA </a:t>
            </a:r>
            <a:r>
              <a:rPr lang="en-US" sz="1200" i="1" dirty="0">
                <a:solidFill>
                  <a:schemeClr val="accent2"/>
                </a:solidFill>
              </a:rPr>
              <a:t>et al</a:t>
            </a:r>
            <a:r>
              <a:rPr lang="en-US" sz="1200" dirty="0">
                <a:solidFill>
                  <a:schemeClr val="accent2"/>
                </a:solidFill>
              </a:rPr>
              <a:t> Histopathology 2010</a:t>
            </a:r>
          </a:p>
          <a:p>
            <a:r>
              <a:rPr lang="en-US" sz="1200" dirty="0" err="1">
                <a:solidFill>
                  <a:schemeClr val="accent2"/>
                </a:solidFill>
              </a:rPr>
              <a:t>Derks</a:t>
            </a:r>
            <a:r>
              <a:rPr lang="en-US" sz="1200" dirty="0">
                <a:solidFill>
                  <a:schemeClr val="accent2"/>
                </a:solidFill>
              </a:rPr>
              <a:t>, JL </a:t>
            </a:r>
            <a:r>
              <a:rPr lang="en-US" sz="1200" i="1" dirty="0">
                <a:solidFill>
                  <a:schemeClr val="accent2"/>
                </a:solidFill>
              </a:rPr>
              <a:t>et al</a:t>
            </a:r>
            <a:r>
              <a:rPr lang="en-US" sz="1200" dirty="0">
                <a:solidFill>
                  <a:schemeClr val="accent2"/>
                </a:solidFill>
              </a:rPr>
              <a:t>, JTO 2016</a:t>
            </a:r>
          </a:p>
        </p:txBody>
      </p:sp>
    </p:spTree>
    <p:extLst>
      <p:ext uri="{BB962C8B-B14F-4D97-AF65-F5344CB8AC3E}">
        <p14:creationId xmlns:p14="http://schemas.microsoft.com/office/powerpoint/2010/main" val="278309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Med-IQ_PPT Activity Template generic ">
  <a:themeElements>
    <a:clrScheme name="2018 Med-IQ">
      <a:dk1>
        <a:srgbClr val="009E80"/>
      </a:dk1>
      <a:lt1>
        <a:srgbClr val="FDC027"/>
      </a:lt1>
      <a:dk2>
        <a:srgbClr val="6D6E71"/>
      </a:dk2>
      <a:lt2>
        <a:srgbClr val="F7901E"/>
      </a:lt2>
      <a:accent1>
        <a:srgbClr val="252A82"/>
      </a:accent1>
      <a:accent2>
        <a:srgbClr val="FFFFFF"/>
      </a:accent2>
      <a:accent3>
        <a:srgbClr val="00BCE8"/>
      </a:accent3>
      <a:accent4>
        <a:srgbClr val="557EBF"/>
      </a:accent4>
      <a:accent5>
        <a:srgbClr val="E3CCDC"/>
      </a:accent5>
      <a:accent6>
        <a:srgbClr val="151A61"/>
      </a:accent6>
      <a:hlink>
        <a:srgbClr val="00BCE8"/>
      </a:hlink>
      <a:folHlink>
        <a:srgbClr val="E3CCD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LC8-7-2023" id="{A1F8C0F1-F709-D241-B889-A1618A916E3D}" vid="{D6A9E536-A618-734E-913A-86AEEC6C34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1_Med-IQ_PPT Activity Template generic </Template>
  <TotalTime>394</TotalTime>
  <Words>3927</Words>
  <Application>Microsoft Macintosh PowerPoint</Application>
  <PresentationFormat>Widescreen</PresentationFormat>
  <Paragraphs>804</Paragraphs>
  <Slides>67</Slides>
  <Notes>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67</vt:i4>
      </vt:variant>
    </vt:vector>
  </HeadingPairs>
  <TitlesOfParts>
    <vt:vector size="87" baseType="lpstr">
      <vt:lpstr>黑体</vt:lpstr>
      <vt:lpstr>-webkit-standard</vt:lpstr>
      <vt:lpstr>Arial</vt:lpstr>
      <vt:lpstr>Arial Narrow</vt:lpstr>
      <vt:lpstr>Berlin Sans FB</vt:lpstr>
      <vt:lpstr>BISansOpti</vt:lpstr>
      <vt:lpstr>BlinkMacSystemFont</vt:lpstr>
      <vt:lpstr>Calibri</vt:lpstr>
      <vt:lpstr>Calibri Light</vt:lpstr>
      <vt:lpstr>Courier New</vt:lpstr>
      <vt:lpstr>DIN 2014</vt:lpstr>
      <vt:lpstr>DIN 2014 Bold</vt:lpstr>
      <vt:lpstr>DIN Alternate</vt:lpstr>
      <vt:lpstr>HelveticaNeueLTStd</vt:lpstr>
      <vt:lpstr>Noto Sans</vt:lpstr>
      <vt:lpstr>Overpass</vt:lpstr>
      <vt:lpstr>Times New Roman</vt:lpstr>
      <vt:lpstr>Trebuchet MS</vt:lpstr>
      <vt:lpstr>Wingdings</vt:lpstr>
      <vt:lpstr>1_Med-IQ_PPT Activity Template generic </vt:lpstr>
      <vt:lpstr>Thoracic Neuroendocrine Carcinomas: SCLC and LCNEC</vt:lpstr>
      <vt:lpstr>PowerPoint Presentation</vt:lpstr>
      <vt:lpstr>  NET                            NEC</vt:lpstr>
      <vt:lpstr>  NET                            NEC</vt:lpstr>
      <vt:lpstr>Histopathology: Small Cell/Poorly Differentiated</vt:lpstr>
      <vt:lpstr>Lung Neuroendocrine Tumors and Carcinoma</vt:lpstr>
      <vt:lpstr>Lung Cancer : Histological Distribution</vt:lpstr>
      <vt:lpstr>Survival Rates</vt:lpstr>
      <vt:lpstr>Problems in Diagnosis of Lung NETs</vt:lpstr>
      <vt:lpstr>Clinical Presentation (SCLC)</vt:lpstr>
      <vt:lpstr>SCLC Paraneoplastic Syndromes</vt:lpstr>
      <vt:lpstr>Two most common neuroendocrine paraneoplastic syndromes</vt:lpstr>
      <vt:lpstr>Blood Based Diagnostic Test Unreliable</vt:lpstr>
      <vt:lpstr>LCNEC-NGS</vt:lpstr>
      <vt:lpstr>PowerPoint Presentation</vt:lpstr>
      <vt:lpstr>PowerPoint Presentation</vt:lpstr>
      <vt:lpstr>SCLC Staging</vt:lpstr>
      <vt:lpstr>Surgical Treatment for Stage I</vt:lpstr>
      <vt:lpstr>Limited vs. Extensive stage</vt:lpstr>
      <vt:lpstr>First Line Therapy</vt:lpstr>
      <vt:lpstr>Immunotherapy 1st line advanced SCLC Impower 133 Carbo+Etop +/- Atezo then Atezo maintenance: Overall Survival (Median F/U 22.9 mos)</vt:lpstr>
      <vt:lpstr>Immunotherapy 1st line advanced SCLC CASPIAN: Platinum+Etop +/- Durva then maintenance Durva: OS (Median F/U 25.1 mos)</vt:lpstr>
      <vt:lpstr>Second Line Therapy</vt:lpstr>
      <vt:lpstr>Lurbinectadine</vt:lpstr>
      <vt:lpstr>Subsequent Therapy</vt:lpstr>
      <vt:lpstr>Clinical Trials: Shaping the Future through Evidence-Based Innovation</vt:lpstr>
      <vt:lpstr>Breaking NEWS</vt:lpstr>
      <vt:lpstr>Tarlatamab in SCLC</vt:lpstr>
      <vt:lpstr>PowerPoint Presentation</vt:lpstr>
      <vt:lpstr>PowerPoint Presentation</vt:lpstr>
      <vt:lpstr>PowerPoint Presentation</vt:lpstr>
      <vt:lpstr>PowerPoint Presentation</vt:lpstr>
      <vt:lpstr>PowerPoint Presentation</vt:lpstr>
      <vt:lpstr>PowerPoint Presentation</vt:lpstr>
      <vt:lpstr>Other DLL3-targeting TcEs under investigation, with varying molecular structures, target indications and stages of development </vt:lpstr>
      <vt:lpstr>First-in-human dose escalation trial of obrixtamig in patients with SCLC or NECs: NCT04429087 </vt:lpstr>
      <vt:lpstr>Inclusion criteria and patient baseline characteristics</vt:lpstr>
      <vt:lpstr>Most common treatment-related AEs (&gt;10% patients)</vt:lpstr>
      <vt:lpstr>DLTs, TRAEs and AE in patients with epNEC (≥5 patients)</vt:lpstr>
      <vt:lpstr>Overall Efficacy</vt:lpstr>
      <vt:lpstr>Efficacy by tumor type (doses ≥ 90µg/kg) </vt:lpstr>
      <vt:lpstr>Efficacy by tumor type (doses ≥ 90µg/kg) </vt:lpstr>
      <vt:lpstr>Efficacy by tumor type (doses ≥ 90µg/kg) </vt:lpstr>
      <vt:lpstr>Response duration (all indications) </vt:lpstr>
      <vt:lpstr>LCNEC-L case study: current DoR of 22.1 months and ongoing</vt:lpstr>
      <vt:lpstr>PowerPoint Presentation</vt:lpstr>
      <vt:lpstr>Future Directions for DLL-3 Targeting</vt:lpstr>
      <vt:lpstr>PowerPoint Presentation</vt:lpstr>
      <vt:lpstr>PowerPoint Presentation</vt:lpstr>
      <vt:lpstr>PowerPoint Presentation</vt:lpstr>
      <vt:lpstr>PowerPoint Presentation</vt:lpstr>
      <vt:lpstr>PowerPoint Presentation</vt:lpstr>
      <vt:lpstr>PowerPoint Presentation</vt:lpstr>
      <vt:lpstr>NEC and Radioligand Therapy (RLT) </vt:lpstr>
      <vt:lpstr>Theranostic </vt:lpstr>
      <vt:lpstr>SSTR expression in solid tumors </vt:lpstr>
      <vt:lpstr>PowerPoint Presentation</vt:lpstr>
      <vt:lpstr>SSTR PET pre and post PRRT</vt:lpstr>
      <vt:lpstr>SSTR in SCLC</vt:lpstr>
      <vt:lpstr>PowerPoint Presentation</vt:lpstr>
      <vt:lpstr>Radioligand Therapy (RLT) beyond SSTR targeting in SCLC</vt:lpstr>
      <vt:lpstr>DLL a potential target?</vt:lpstr>
      <vt:lpstr>DLL3-targeting by radioimmunoconjugates</vt:lpstr>
      <vt:lpstr>Summary </vt:lpstr>
      <vt:lpstr>Oncolytic Virus + Immune Checkpoint Inhibitors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Radioligand Therapy (RLT) Lutathera in Small Cell Lung Cancer (SCLC)</dc:title>
  <dc:creator>Chauhan, Aman</dc:creator>
  <cp:lastModifiedBy>Chauhan, Aman</cp:lastModifiedBy>
  <cp:revision>14</cp:revision>
  <dcterms:created xsi:type="dcterms:W3CDTF">2023-08-14T13:40:34Z</dcterms:created>
  <dcterms:modified xsi:type="dcterms:W3CDTF">2024-12-03T16:38:54Z</dcterms:modified>
</cp:coreProperties>
</file>