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70" r:id="rId2"/>
    <p:sldId id="271" r:id="rId3"/>
    <p:sldId id="4132" r:id="rId4"/>
    <p:sldId id="4133" r:id="rId5"/>
    <p:sldId id="321" r:id="rId6"/>
    <p:sldId id="322" r:id="rId7"/>
    <p:sldId id="4149" r:id="rId8"/>
    <p:sldId id="324" r:id="rId9"/>
    <p:sldId id="328" r:id="rId10"/>
    <p:sldId id="259" r:id="rId11"/>
    <p:sldId id="346" r:id="rId12"/>
    <p:sldId id="265" r:id="rId13"/>
    <p:sldId id="333" r:id="rId14"/>
    <p:sldId id="4137" r:id="rId15"/>
    <p:sldId id="260" r:id="rId16"/>
    <p:sldId id="4138" r:id="rId17"/>
    <p:sldId id="4139" r:id="rId18"/>
    <p:sldId id="382" r:id="rId19"/>
    <p:sldId id="296" r:id="rId20"/>
    <p:sldId id="4170" r:id="rId21"/>
    <p:sldId id="4140" r:id="rId22"/>
    <p:sldId id="383" r:id="rId23"/>
    <p:sldId id="384" r:id="rId24"/>
    <p:sldId id="339" r:id="rId25"/>
    <p:sldId id="4141" r:id="rId26"/>
    <p:sldId id="340" r:id="rId27"/>
    <p:sldId id="372" r:id="rId28"/>
    <p:sldId id="4142" r:id="rId29"/>
    <p:sldId id="4195" r:id="rId30"/>
    <p:sldId id="4200" r:id="rId31"/>
    <p:sldId id="4199" r:id="rId32"/>
    <p:sldId id="4198" r:id="rId33"/>
    <p:sldId id="4143" r:id="rId34"/>
    <p:sldId id="280" r:id="rId35"/>
    <p:sldId id="4144" r:id="rId36"/>
    <p:sldId id="4145" r:id="rId37"/>
    <p:sldId id="4128" r:id="rId38"/>
    <p:sldId id="4129" r:id="rId39"/>
    <p:sldId id="4130" r:id="rId40"/>
    <p:sldId id="272" r:id="rId41"/>
    <p:sldId id="370" r:id="rId42"/>
    <p:sldId id="4116" r:id="rId43"/>
    <p:sldId id="4114" r:id="rId44"/>
    <p:sldId id="4153" r:id="rId45"/>
    <p:sldId id="374" r:id="rId46"/>
    <p:sldId id="376" r:id="rId47"/>
    <p:sldId id="2147472229" r:id="rId48"/>
    <p:sldId id="2147481874" r:id="rId49"/>
    <p:sldId id="2147481872" r:id="rId50"/>
    <p:sldId id="2147481871" r:id="rId51"/>
    <p:sldId id="281" r:id="rId52"/>
    <p:sldId id="4197" r:id="rId53"/>
    <p:sldId id="275" r:id="rId54"/>
    <p:sldId id="352" r:id="rId55"/>
    <p:sldId id="310" r:id="rId56"/>
    <p:sldId id="311" r:id="rId57"/>
    <p:sldId id="276" r:id="rId58"/>
    <p:sldId id="319" r:id="rId59"/>
    <p:sldId id="277" r:id="rId60"/>
    <p:sldId id="283" r:id="rId61"/>
    <p:sldId id="4134" r:id="rId62"/>
    <p:sldId id="4135" r:id="rId63"/>
    <p:sldId id="278" r:id="rId64"/>
    <p:sldId id="286" r:id="rId65"/>
    <p:sldId id="279" r:id="rId66"/>
    <p:sldId id="288" r:id="rId67"/>
    <p:sldId id="318" r:id="rId68"/>
    <p:sldId id="314" r:id="rId69"/>
    <p:sldId id="315" r:id="rId70"/>
    <p:sldId id="317" r:id="rId71"/>
    <p:sldId id="289" r:id="rId72"/>
    <p:sldId id="292" r:id="rId73"/>
    <p:sldId id="287" r:id="rId74"/>
    <p:sldId id="4154" r:id="rId75"/>
    <p:sldId id="4150" r:id="rId76"/>
    <p:sldId id="4146" r:id="rId77"/>
    <p:sldId id="4117" r:id="rId78"/>
    <p:sldId id="2062" r:id="rId79"/>
    <p:sldId id="4151" r:id="rId80"/>
    <p:sldId id="4152" r:id="rId81"/>
    <p:sldId id="4147" r:id="rId82"/>
    <p:sldId id="4148" r:id="rId83"/>
    <p:sldId id="26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e Avraamides" initials="CA" lastIdx="16" clrIdx="0">
    <p:extLst>
      <p:ext uri="{19B8F6BF-5375-455C-9EA6-DF929625EA0E}">
        <p15:presenceInfo xmlns:p15="http://schemas.microsoft.com/office/powerpoint/2012/main" userId="S-1-5-21-3450874930-3523729708-3215708115-5638" providerId="AD"/>
      </p:ext>
    </p:extLst>
  </p:cmAuthor>
  <p:cmAuthor id="2" name="Christie Avraamides" initials="CA [2]" lastIdx="10" clrIdx="1">
    <p:extLst>
      <p:ext uri="{19B8F6BF-5375-455C-9EA6-DF929625EA0E}">
        <p15:presenceInfo xmlns:p15="http://schemas.microsoft.com/office/powerpoint/2012/main" userId="S-1-5-21-821974267-3165214084-4151601898-18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7" autoAdjust="0"/>
    <p:restoredTop sz="93634" autoAdjust="0"/>
  </p:normalViewPr>
  <p:slideViewPr>
    <p:cSldViewPr snapToGrid="0">
      <p:cViewPr varScale="1">
        <p:scale>
          <a:sx n="106" d="100"/>
          <a:sy n="106" d="100"/>
        </p:scale>
        <p:origin x="200" y="832"/>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847375328084001"/>
          <c:y val="3.3750000000000002E-2"/>
          <c:w val="0.78015370734908196"/>
          <c:h val="0.852092324778983"/>
        </c:manualLayout>
      </c:layout>
      <c:barChart>
        <c:barDir val="col"/>
        <c:grouping val="clustered"/>
        <c:varyColors val="0"/>
        <c:ser>
          <c:idx val="0"/>
          <c:order val="0"/>
          <c:tx>
            <c:strRef>
              <c:f>Sheet1!$B$1</c:f>
              <c:strCache>
                <c:ptCount val="1"/>
                <c:pt idx="0">
                  <c:v>Weeks 12</c:v>
                </c:pt>
              </c:strCache>
            </c:strRef>
          </c:tx>
          <c:spPr>
            <a:solidFill>
              <a:srgbClr val="FF6600"/>
            </a:solidFill>
            <a:effectLst>
              <a:outerShdw blurRad="50800" dist="38100" dir="2700000" algn="tl" rotWithShape="0">
                <a:prstClr val="black">
                  <a:alpha val="40000"/>
                </a:prstClr>
              </a:outerShdw>
            </a:effectLst>
            <a:scene3d>
              <a:camera prst="orthographicFront"/>
              <a:lightRig rig="threePt" dir="t"/>
            </a:scene3d>
            <a:sp3d>
              <a:bevelT/>
            </a:sp3d>
          </c:spPr>
          <c:invertIfNegative val="0"/>
          <c:dLbls>
            <c:dLbl>
              <c:idx val="0"/>
              <c:tx>
                <c:rich>
                  <a:bodyPr/>
                  <a:lstStyle/>
                  <a:p>
                    <a:r>
                      <a:rPr lang="en-US" sz="1200" dirty="0">
                        <a:solidFill>
                          <a:schemeClr val="tx1"/>
                        </a:solidFill>
                      </a:rPr>
                      <a:t>11.47</a:t>
                    </a:r>
                    <a:endParaRPr lang="en-US" dirty="0"/>
                  </a:p>
                </c:rich>
              </c:tx>
              <c:dLblPos val="in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CA2-421D-A41A-04CF4CDD336D}"/>
                </c:ext>
              </c:extLst>
            </c:dLbl>
            <c:dLbl>
              <c:idx val="1"/>
              <c:tx>
                <c:rich>
                  <a:bodyPr/>
                  <a:lstStyle/>
                  <a:p>
                    <a:r>
                      <a:rPr lang="en-US" sz="1200" b="1" dirty="0">
                        <a:solidFill>
                          <a:schemeClr val="tx1"/>
                        </a:solidFill>
                      </a:rPr>
                      <a:t>-40.13</a:t>
                    </a:r>
                    <a:endParaRPr lang="en-US" b="1" dirty="0"/>
                  </a:p>
                </c:rich>
              </c:tx>
              <c:dLblPos val="in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CA2-421D-A41A-04CF4CDD336D}"/>
                </c:ext>
              </c:extLst>
            </c:dLbl>
            <c:dLbl>
              <c:idx val="2"/>
              <c:tx>
                <c:rich>
                  <a:bodyPr/>
                  <a:lstStyle/>
                  <a:p>
                    <a:pPr>
                      <a:defRPr sz="1200" b="0"/>
                    </a:pPr>
                    <a:r>
                      <a:rPr lang="en-US" sz="1200" b="1" dirty="0">
                        <a:solidFill>
                          <a:schemeClr val="tx1"/>
                        </a:solidFill>
                      </a:rPr>
                      <a:t>-57.73</a:t>
                    </a:r>
                    <a:endParaRPr lang="en-US" b="1" dirty="0"/>
                  </a:p>
                </c:rich>
              </c:tx>
              <c:spPr>
                <a:noFill/>
                <a:ln w="25398">
                  <a:noFill/>
                </a:ln>
              </c:spPr>
              <c:dLblPos val="in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CA2-421D-A41A-04CF4CDD336D}"/>
                </c:ext>
              </c:extLst>
            </c:dLbl>
            <c:spPr>
              <a:noFill/>
              <a:ln w="25398">
                <a:noFill/>
              </a:ln>
            </c:spPr>
            <c:txPr>
              <a:bodyPr/>
              <a:lstStyle/>
              <a:p>
                <a:pPr>
                  <a:defRPr sz="12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Placebo</c:v>
                </c:pt>
                <c:pt idx="1">
                  <c:v>Telotristat ethyl 250 mg</c:v>
                </c:pt>
                <c:pt idx="2">
                  <c:v>Telotristat ethyl 500 mg</c:v>
                </c:pt>
              </c:strCache>
            </c:strRef>
          </c:cat>
          <c:val>
            <c:numRef>
              <c:f>Sheet1!$B$2:$B$4</c:f>
              <c:numCache>
                <c:formatCode>General</c:formatCode>
                <c:ptCount val="3"/>
                <c:pt idx="0">
                  <c:v>11.465999999999999</c:v>
                </c:pt>
                <c:pt idx="1">
                  <c:v>-40.134</c:v>
                </c:pt>
                <c:pt idx="2">
                  <c:v>-57.728999999999999</c:v>
                </c:pt>
              </c:numCache>
            </c:numRef>
          </c:val>
          <c:extLst>
            <c:ext xmlns:c16="http://schemas.microsoft.com/office/drawing/2014/chart" uri="{C3380CC4-5D6E-409C-BE32-E72D297353CC}">
              <c16:uniqueId val="{00000003-CCA2-421D-A41A-04CF4CDD336D}"/>
            </c:ext>
          </c:extLst>
        </c:ser>
        <c:dLbls>
          <c:showLegendKey val="0"/>
          <c:showVal val="0"/>
          <c:showCatName val="0"/>
          <c:showSerName val="0"/>
          <c:showPercent val="0"/>
          <c:showBubbleSize val="0"/>
        </c:dLbls>
        <c:gapWidth val="150"/>
        <c:axId val="43285504"/>
        <c:axId val="43434752"/>
      </c:barChart>
      <c:catAx>
        <c:axId val="43285504"/>
        <c:scaling>
          <c:orientation val="minMax"/>
        </c:scaling>
        <c:delete val="0"/>
        <c:axPos val="b"/>
        <c:numFmt formatCode="General" sourceLinked="1"/>
        <c:majorTickMark val="out"/>
        <c:minorTickMark val="none"/>
        <c:tickLblPos val="low"/>
        <c:crossAx val="43434752"/>
        <c:crosses val="autoZero"/>
        <c:auto val="1"/>
        <c:lblAlgn val="ctr"/>
        <c:lblOffset val="100"/>
        <c:noMultiLvlLbl val="0"/>
      </c:catAx>
      <c:valAx>
        <c:axId val="43434752"/>
        <c:scaling>
          <c:orientation val="minMax"/>
          <c:min val="-60"/>
        </c:scaling>
        <c:delete val="0"/>
        <c:axPos val="l"/>
        <c:title>
          <c:tx>
            <c:rich>
              <a:bodyPr/>
              <a:lstStyle/>
              <a:p>
                <a:pPr>
                  <a:defRPr sz="1200" b="0" i="0" u="none" strike="noStrike" baseline="0">
                    <a:solidFill>
                      <a:srgbClr val="000000"/>
                    </a:solidFill>
                    <a:latin typeface="Calibri"/>
                    <a:ea typeface="Calibri"/>
                    <a:cs typeface="Calibri"/>
                  </a:defRPr>
                </a:pPr>
                <a:r>
                  <a:rPr lang="en-US" sz="1400" b="1" i="0" u="none" strike="noStrike" baseline="0" dirty="0">
                    <a:solidFill>
                      <a:schemeClr val="accent2"/>
                    </a:solidFill>
                    <a:latin typeface="Arial"/>
                    <a:cs typeface="Arial"/>
                  </a:rPr>
                  <a:t>Mean Urinary 5-HIAA Change from Baseline)</a:t>
                </a:r>
              </a:p>
            </c:rich>
          </c:tx>
          <c:layout>
            <c:manualLayout>
              <c:xMode val="edge"/>
              <c:yMode val="edge"/>
              <c:x val="0"/>
              <c:y val="0.12594051209228518"/>
            </c:manualLayout>
          </c:layout>
          <c:overlay val="0"/>
        </c:title>
        <c:numFmt formatCode="General" sourceLinked="1"/>
        <c:majorTickMark val="out"/>
        <c:minorTickMark val="none"/>
        <c:tickLblPos val="nextTo"/>
        <c:crossAx val="43285504"/>
        <c:crosses val="autoZero"/>
        <c:crossBetween val="between"/>
      </c:valAx>
      <c:spPr>
        <a:noFill/>
        <a:ln w="25398">
          <a:noFill/>
        </a:ln>
      </c:spPr>
    </c:plotArea>
    <c:plotVisOnly val="1"/>
    <c:dispBlanksAs val="gap"/>
    <c:showDLblsOverMax val="0"/>
  </c:chart>
  <c:txPr>
    <a:bodyPr/>
    <a:lstStyle/>
    <a:p>
      <a:pPr>
        <a:defRPr sz="14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21-09-16T09:15:44.322" idx="6">
    <p:pos x="10" y="10"/>
    <p:text>New slide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9976E-9610-445B-BE85-F41EA5470FD5}"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AE40651B-A7CA-4D7F-95F5-5DA029FFBC34}">
      <dgm:prSet/>
      <dgm:spPr/>
      <dgm:t>
        <a:bodyPr/>
        <a:lstStyle/>
        <a:p>
          <a:r>
            <a:rPr lang="en-US" dirty="0">
              <a:solidFill>
                <a:schemeClr val="accent2"/>
              </a:solidFill>
            </a:rPr>
            <a:t>Represent a broad spectrum of diseases with biologically distinctive features</a:t>
          </a:r>
        </a:p>
      </dgm:t>
    </dgm:pt>
    <dgm:pt modelId="{3779D837-EB3C-4543-8D28-56B5FF0113DD}" type="parTrans" cxnId="{625BBB76-7FA7-4EB8-8E08-E7599F03C9BB}">
      <dgm:prSet/>
      <dgm:spPr/>
      <dgm:t>
        <a:bodyPr/>
        <a:lstStyle/>
        <a:p>
          <a:endParaRPr lang="en-US"/>
        </a:p>
      </dgm:t>
    </dgm:pt>
    <dgm:pt modelId="{AAB79226-6817-4777-B3AF-216EA491130A}" type="sibTrans" cxnId="{625BBB76-7FA7-4EB8-8E08-E7599F03C9BB}">
      <dgm:prSet/>
      <dgm:spPr/>
      <dgm:t>
        <a:bodyPr/>
        <a:lstStyle/>
        <a:p>
          <a:endParaRPr lang="en-US"/>
        </a:p>
      </dgm:t>
    </dgm:pt>
    <dgm:pt modelId="{E98100D1-FC45-42CC-A7BC-258C24CC5A1A}">
      <dgm:prSet/>
      <dgm:spPr/>
      <dgm:t>
        <a:bodyPr/>
        <a:lstStyle/>
        <a:p>
          <a:r>
            <a:rPr lang="en-US" dirty="0"/>
            <a:t>Typical carcinoid</a:t>
          </a:r>
        </a:p>
      </dgm:t>
    </dgm:pt>
    <dgm:pt modelId="{36EF8FD7-AB0A-4C79-AED0-CD013367E3A7}" type="parTrans" cxnId="{6D9B606B-2286-41F6-B0AB-B3E071C79981}">
      <dgm:prSet/>
      <dgm:spPr/>
      <dgm:t>
        <a:bodyPr/>
        <a:lstStyle/>
        <a:p>
          <a:endParaRPr lang="en-US"/>
        </a:p>
      </dgm:t>
    </dgm:pt>
    <dgm:pt modelId="{0F777904-B514-4240-B720-46030B5CA7C6}" type="sibTrans" cxnId="{6D9B606B-2286-41F6-B0AB-B3E071C79981}">
      <dgm:prSet/>
      <dgm:spPr/>
      <dgm:t>
        <a:bodyPr/>
        <a:lstStyle/>
        <a:p>
          <a:endParaRPr lang="en-US"/>
        </a:p>
      </dgm:t>
    </dgm:pt>
    <dgm:pt modelId="{0C46357E-656D-4ACB-A0CB-373849D8019C}">
      <dgm:prSet/>
      <dgm:spPr/>
      <dgm:t>
        <a:bodyPr/>
        <a:lstStyle/>
        <a:p>
          <a:r>
            <a:rPr lang="en-US" dirty="0"/>
            <a:t>Atypical carcinoid</a:t>
          </a:r>
        </a:p>
      </dgm:t>
    </dgm:pt>
    <dgm:pt modelId="{FADBF651-2457-422E-870B-F45572B43545}" type="parTrans" cxnId="{4913F2C4-AEA1-49F6-86B1-B3CF81EA88E0}">
      <dgm:prSet/>
      <dgm:spPr/>
      <dgm:t>
        <a:bodyPr/>
        <a:lstStyle/>
        <a:p>
          <a:endParaRPr lang="en-US"/>
        </a:p>
      </dgm:t>
    </dgm:pt>
    <dgm:pt modelId="{C91446FA-8286-41DE-A88A-2DA30BF57205}" type="sibTrans" cxnId="{4913F2C4-AEA1-49F6-86B1-B3CF81EA88E0}">
      <dgm:prSet/>
      <dgm:spPr/>
      <dgm:t>
        <a:bodyPr/>
        <a:lstStyle/>
        <a:p>
          <a:endParaRPr lang="en-US"/>
        </a:p>
      </dgm:t>
    </dgm:pt>
    <dgm:pt modelId="{3F26CBD0-9CFD-4140-AC47-18296D27965A}">
      <dgm:prSet/>
      <dgm:spPr/>
      <dgm:t>
        <a:bodyPr/>
        <a:lstStyle/>
        <a:p>
          <a:pPr algn="ctr"/>
          <a:r>
            <a:rPr lang="en-US" dirty="0"/>
            <a:t>LCNEC	</a:t>
          </a:r>
        </a:p>
      </dgm:t>
    </dgm:pt>
    <dgm:pt modelId="{8DB82EAC-7181-4C20-A480-D12802360EA4}" type="parTrans" cxnId="{3945A830-F997-4A61-888E-DB522BDDE1BE}">
      <dgm:prSet/>
      <dgm:spPr/>
      <dgm:t>
        <a:bodyPr/>
        <a:lstStyle/>
        <a:p>
          <a:endParaRPr lang="en-US"/>
        </a:p>
      </dgm:t>
    </dgm:pt>
    <dgm:pt modelId="{DEBCAD26-E84C-447E-8358-07012D1D16F9}" type="sibTrans" cxnId="{3945A830-F997-4A61-888E-DB522BDDE1BE}">
      <dgm:prSet/>
      <dgm:spPr/>
      <dgm:t>
        <a:bodyPr/>
        <a:lstStyle/>
        <a:p>
          <a:endParaRPr lang="en-US"/>
        </a:p>
      </dgm:t>
    </dgm:pt>
    <dgm:pt modelId="{6CEC6DE5-F796-46CF-B9C8-AE96F0E95657}">
      <dgm:prSet/>
      <dgm:spPr/>
      <dgm:t>
        <a:bodyPr/>
        <a:lstStyle/>
        <a:p>
          <a:r>
            <a:rPr lang="en-US" dirty="0"/>
            <a:t>SCNEC</a:t>
          </a:r>
        </a:p>
      </dgm:t>
    </dgm:pt>
    <dgm:pt modelId="{4FC2CFD2-7440-4CC2-8691-2AEB96BB2BB8}" type="parTrans" cxnId="{1B087CE4-B0CC-444F-AD16-9394AC9E28DD}">
      <dgm:prSet/>
      <dgm:spPr/>
      <dgm:t>
        <a:bodyPr/>
        <a:lstStyle/>
        <a:p>
          <a:endParaRPr lang="en-US"/>
        </a:p>
      </dgm:t>
    </dgm:pt>
    <dgm:pt modelId="{F5625ACB-0610-4ACD-9C09-81A84899C85C}" type="sibTrans" cxnId="{1B087CE4-B0CC-444F-AD16-9394AC9E28DD}">
      <dgm:prSet/>
      <dgm:spPr/>
      <dgm:t>
        <a:bodyPr/>
        <a:lstStyle/>
        <a:p>
          <a:endParaRPr lang="en-US"/>
        </a:p>
      </dgm:t>
    </dgm:pt>
    <dgm:pt modelId="{1DF1F5FD-ADA6-46F4-8109-1CB65962ACAD}">
      <dgm:prSet/>
      <dgm:spPr/>
      <dgm:t>
        <a:bodyPr/>
        <a:lstStyle/>
        <a:p>
          <a:r>
            <a:rPr lang="en-US" dirty="0">
              <a:solidFill>
                <a:schemeClr val="accent2"/>
              </a:solidFill>
            </a:rPr>
            <a:t>Defined by morphologic and IHC features</a:t>
          </a:r>
        </a:p>
      </dgm:t>
    </dgm:pt>
    <dgm:pt modelId="{6B0A5076-CC25-4529-9CEE-62A228B4C960}" type="parTrans" cxnId="{060CBC1B-7A7C-4D11-B86E-0B0AD50B3898}">
      <dgm:prSet/>
      <dgm:spPr/>
      <dgm:t>
        <a:bodyPr/>
        <a:lstStyle/>
        <a:p>
          <a:endParaRPr lang="en-US"/>
        </a:p>
      </dgm:t>
    </dgm:pt>
    <dgm:pt modelId="{7FB236FA-D1CF-48B8-8773-F6134482AEA7}" type="sibTrans" cxnId="{060CBC1B-7A7C-4D11-B86E-0B0AD50B3898}">
      <dgm:prSet/>
      <dgm:spPr/>
      <dgm:t>
        <a:bodyPr/>
        <a:lstStyle/>
        <a:p>
          <a:endParaRPr lang="en-US"/>
        </a:p>
      </dgm:t>
    </dgm:pt>
    <dgm:pt modelId="{549E9249-1660-3F49-ABAE-223B78920CC3}" type="pres">
      <dgm:prSet presAssocID="{4E69976E-9610-445B-BE85-F41EA5470FD5}" presName="diagram" presStyleCnt="0">
        <dgm:presLayoutVars>
          <dgm:chPref val="1"/>
          <dgm:dir/>
          <dgm:animOne val="branch"/>
          <dgm:animLvl val="lvl"/>
          <dgm:resizeHandles val="exact"/>
        </dgm:presLayoutVars>
      </dgm:prSet>
      <dgm:spPr/>
    </dgm:pt>
    <dgm:pt modelId="{2590981C-FD18-0747-B3D3-215C46CAE3B8}" type="pres">
      <dgm:prSet presAssocID="{AE40651B-A7CA-4D7F-95F5-5DA029FFBC34}" presName="root1" presStyleCnt="0"/>
      <dgm:spPr/>
    </dgm:pt>
    <dgm:pt modelId="{B717E2C6-DC0D-EF49-AFBE-2674D30893A9}" type="pres">
      <dgm:prSet presAssocID="{AE40651B-A7CA-4D7F-95F5-5DA029FFBC34}" presName="LevelOneTextNode" presStyleLbl="node0" presStyleIdx="0" presStyleCnt="2">
        <dgm:presLayoutVars>
          <dgm:chPref val="3"/>
        </dgm:presLayoutVars>
      </dgm:prSet>
      <dgm:spPr/>
    </dgm:pt>
    <dgm:pt modelId="{23A5DB80-44E7-144F-B9A8-AEE313C733FF}" type="pres">
      <dgm:prSet presAssocID="{AE40651B-A7CA-4D7F-95F5-5DA029FFBC34}" presName="level2hierChild" presStyleCnt="0"/>
      <dgm:spPr/>
    </dgm:pt>
    <dgm:pt modelId="{1AA46ADC-4431-CC41-8E79-B5E0953919C2}" type="pres">
      <dgm:prSet presAssocID="{36EF8FD7-AB0A-4C79-AED0-CD013367E3A7}" presName="conn2-1" presStyleLbl="parChTrans1D2" presStyleIdx="0" presStyleCnt="4"/>
      <dgm:spPr/>
    </dgm:pt>
    <dgm:pt modelId="{E9C6EACF-086D-C545-A257-4C4C92560985}" type="pres">
      <dgm:prSet presAssocID="{36EF8FD7-AB0A-4C79-AED0-CD013367E3A7}" presName="connTx" presStyleLbl="parChTrans1D2" presStyleIdx="0" presStyleCnt="4"/>
      <dgm:spPr/>
    </dgm:pt>
    <dgm:pt modelId="{C6830E80-C156-444F-A1BE-74979D5BF5D2}" type="pres">
      <dgm:prSet presAssocID="{E98100D1-FC45-42CC-A7BC-258C24CC5A1A}" presName="root2" presStyleCnt="0"/>
      <dgm:spPr/>
    </dgm:pt>
    <dgm:pt modelId="{47BCA72F-A6CC-2743-8551-3978DB110BAF}" type="pres">
      <dgm:prSet presAssocID="{E98100D1-FC45-42CC-A7BC-258C24CC5A1A}" presName="LevelTwoTextNode" presStyleLbl="node2" presStyleIdx="0" presStyleCnt="4">
        <dgm:presLayoutVars>
          <dgm:chPref val="3"/>
        </dgm:presLayoutVars>
      </dgm:prSet>
      <dgm:spPr/>
    </dgm:pt>
    <dgm:pt modelId="{3F9B9D6C-7EA7-F149-874E-4FE5F605D371}" type="pres">
      <dgm:prSet presAssocID="{E98100D1-FC45-42CC-A7BC-258C24CC5A1A}" presName="level3hierChild" presStyleCnt="0"/>
      <dgm:spPr/>
    </dgm:pt>
    <dgm:pt modelId="{44030C1F-4CFA-6C43-A604-85D6677043FE}" type="pres">
      <dgm:prSet presAssocID="{FADBF651-2457-422E-870B-F45572B43545}" presName="conn2-1" presStyleLbl="parChTrans1D2" presStyleIdx="1" presStyleCnt="4"/>
      <dgm:spPr/>
    </dgm:pt>
    <dgm:pt modelId="{42C44E47-4DE1-994B-9B04-99921D488BAC}" type="pres">
      <dgm:prSet presAssocID="{FADBF651-2457-422E-870B-F45572B43545}" presName="connTx" presStyleLbl="parChTrans1D2" presStyleIdx="1" presStyleCnt="4"/>
      <dgm:spPr/>
    </dgm:pt>
    <dgm:pt modelId="{D7F738F8-82E0-7445-8078-4B3204AD69E5}" type="pres">
      <dgm:prSet presAssocID="{0C46357E-656D-4ACB-A0CB-373849D8019C}" presName="root2" presStyleCnt="0"/>
      <dgm:spPr/>
    </dgm:pt>
    <dgm:pt modelId="{6B3B8B15-DF4A-C24A-882F-25C12A357730}" type="pres">
      <dgm:prSet presAssocID="{0C46357E-656D-4ACB-A0CB-373849D8019C}" presName="LevelTwoTextNode" presStyleLbl="node2" presStyleIdx="1" presStyleCnt="4">
        <dgm:presLayoutVars>
          <dgm:chPref val="3"/>
        </dgm:presLayoutVars>
      </dgm:prSet>
      <dgm:spPr/>
    </dgm:pt>
    <dgm:pt modelId="{925F4257-4E5F-0645-8E6E-73BA08A59300}" type="pres">
      <dgm:prSet presAssocID="{0C46357E-656D-4ACB-A0CB-373849D8019C}" presName="level3hierChild" presStyleCnt="0"/>
      <dgm:spPr/>
    </dgm:pt>
    <dgm:pt modelId="{F4AB5BD0-CDF5-F645-883F-85229EBE6814}" type="pres">
      <dgm:prSet presAssocID="{8DB82EAC-7181-4C20-A480-D12802360EA4}" presName="conn2-1" presStyleLbl="parChTrans1D2" presStyleIdx="2" presStyleCnt="4"/>
      <dgm:spPr/>
    </dgm:pt>
    <dgm:pt modelId="{8520E26A-3E93-B847-9B84-0155B10F4C6D}" type="pres">
      <dgm:prSet presAssocID="{8DB82EAC-7181-4C20-A480-D12802360EA4}" presName="connTx" presStyleLbl="parChTrans1D2" presStyleIdx="2" presStyleCnt="4"/>
      <dgm:spPr/>
    </dgm:pt>
    <dgm:pt modelId="{CDA2F09E-2CA0-1F40-9DA9-8A6CBBCF6C5E}" type="pres">
      <dgm:prSet presAssocID="{3F26CBD0-9CFD-4140-AC47-18296D27965A}" presName="root2" presStyleCnt="0"/>
      <dgm:spPr/>
    </dgm:pt>
    <dgm:pt modelId="{ED0AD8AA-D2B2-FB48-BF70-9976C4F55C4C}" type="pres">
      <dgm:prSet presAssocID="{3F26CBD0-9CFD-4140-AC47-18296D27965A}" presName="LevelTwoTextNode" presStyleLbl="node2" presStyleIdx="2" presStyleCnt="4">
        <dgm:presLayoutVars>
          <dgm:chPref val="3"/>
        </dgm:presLayoutVars>
      </dgm:prSet>
      <dgm:spPr/>
    </dgm:pt>
    <dgm:pt modelId="{08AAC40C-BA96-1649-824F-7F0E01DE39F0}" type="pres">
      <dgm:prSet presAssocID="{3F26CBD0-9CFD-4140-AC47-18296D27965A}" presName="level3hierChild" presStyleCnt="0"/>
      <dgm:spPr/>
    </dgm:pt>
    <dgm:pt modelId="{3FB8F106-F949-D845-B117-468FFB0DA563}" type="pres">
      <dgm:prSet presAssocID="{4FC2CFD2-7440-4CC2-8691-2AEB96BB2BB8}" presName="conn2-1" presStyleLbl="parChTrans1D2" presStyleIdx="3" presStyleCnt="4"/>
      <dgm:spPr/>
    </dgm:pt>
    <dgm:pt modelId="{05EF3B8F-5E97-9743-905C-15A05EE4F439}" type="pres">
      <dgm:prSet presAssocID="{4FC2CFD2-7440-4CC2-8691-2AEB96BB2BB8}" presName="connTx" presStyleLbl="parChTrans1D2" presStyleIdx="3" presStyleCnt="4"/>
      <dgm:spPr/>
    </dgm:pt>
    <dgm:pt modelId="{77523D72-3698-DE43-8239-8F91A761BF26}" type="pres">
      <dgm:prSet presAssocID="{6CEC6DE5-F796-46CF-B9C8-AE96F0E95657}" presName="root2" presStyleCnt="0"/>
      <dgm:spPr/>
    </dgm:pt>
    <dgm:pt modelId="{406DD0A1-B1F3-5848-A48A-6056031CF922}" type="pres">
      <dgm:prSet presAssocID="{6CEC6DE5-F796-46CF-B9C8-AE96F0E95657}" presName="LevelTwoTextNode" presStyleLbl="node2" presStyleIdx="3" presStyleCnt="4">
        <dgm:presLayoutVars>
          <dgm:chPref val="3"/>
        </dgm:presLayoutVars>
      </dgm:prSet>
      <dgm:spPr/>
    </dgm:pt>
    <dgm:pt modelId="{B8DEB25D-771B-9148-82E2-6FBC730D3E4B}" type="pres">
      <dgm:prSet presAssocID="{6CEC6DE5-F796-46CF-B9C8-AE96F0E95657}" presName="level3hierChild" presStyleCnt="0"/>
      <dgm:spPr/>
    </dgm:pt>
    <dgm:pt modelId="{7588AA38-0582-A743-B40B-21099BA7EA13}" type="pres">
      <dgm:prSet presAssocID="{1DF1F5FD-ADA6-46F4-8109-1CB65962ACAD}" presName="root1" presStyleCnt="0"/>
      <dgm:spPr/>
    </dgm:pt>
    <dgm:pt modelId="{5D71DB59-0B55-C741-8DAD-47D5A5496CBC}" type="pres">
      <dgm:prSet presAssocID="{1DF1F5FD-ADA6-46F4-8109-1CB65962ACAD}" presName="LevelOneTextNode" presStyleLbl="node0" presStyleIdx="1" presStyleCnt="2">
        <dgm:presLayoutVars>
          <dgm:chPref val="3"/>
        </dgm:presLayoutVars>
      </dgm:prSet>
      <dgm:spPr/>
    </dgm:pt>
    <dgm:pt modelId="{20305564-08E0-4E43-80E3-E17A84F221D0}" type="pres">
      <dgm:prSet presAssocID="{1DF1F5FD-ADA6-46F4-8109-1CB65962ACAD}" presName="level2hierChild" presStyleCnt="0"/>
      <dgm:spPr/>
    </dgm:pt>
  </dgm:ptLst>
  <dgm:cxnLst>
    <dgm:cxn modelId="{060CBC1B-7A7C-4D11-B86E-0B0AD50B3898}" srcId="{4E69976E-9610-445B-BE85-F41EA5470FD5}" destId="{1DF1F5FD-ADA6-46F4-8109-1CB65962ACAD}" srcOrd="1" destOrd="0" parTransId="{6B0A5076-CC25-4529-9CEE-62A228B4C960}" sibTransId="{7FB236FA-D1CF-48B8-8773-F6134482AEA7}"/>
    <dgm:cxn modelId="{3945A830-F997-4A61-888E-DB522BDDE1BE}" srcId="{AE40651B-A7CA-4D7F-95F5-5DA029FFBC34}" destId="{3F26CBD0-9CFD-4140-AC47-18296D27965A}" srcOrd="2" destOrd="0" parTransId="{8DB82EAC-7181-4C20-A480-D12802360EA4}" sibTransId="{DEBCAD26-E84C-447E-8358-07012D1D16F9}"/>
    <dgm:cxn modelId="{50F93841-8AEF-5C45-9885-AE683FDD610E}" type="presOf" srcId="{1DF1F5FD-ADA6-46F4-8109-1CB65962ACAD}" destId="{5D71DB59-0B55-C741-8DAD-47D5A5496CBC}" srcOrd="0" destOrd="0" presId="urn:microsoft.com/office/officeart/2005/8/layout/hierarchy2"/>
    <dgm:cxn modelId="{69FDD845-D03A-7047-A852-D741B39AC99B}" type="presOf" srcId="{6CEC6DE5-F796-46CF-B9C8-AE96F0E95657}" destId="{406DD0A1-B1F3-5848-A48A-6056031CF922}" srcOrd="0" destOrd="0" presId="urn:microsoft.com/office/officeart/2005/8/layout/hierarchy2"/>
    <dgm:cxn modelId="{AF25A04A-2A69-AF4D-B3EC-F2DE80496A75}" type="presOf" srcId="{FADBF651-2457-422E-870B-F45572B43545}" destId="{44030C1F-4CFA-6C43-A604-85D6677043FE}" srcOrd="0" destOrd="0" presId="urn:microsoft.com/office/officeart/2005/8/layout/hierarchy2"/>
    <dgm:cxn modelId="{474A4454-0315-444C-9167-EB0DB2DC4154}" type="presOf" srcId="{FADBF651-2457-422E-870B-F45572B43545}" destId="{42C44E47-4DE1-994B-9B04-99921D488BAC}" srcOrd="1" destOrd="0" presId="urn:microsoft.com/office/officeart/2005/8/layout/hierarchy2"/>
    <dgm:cxn modelId="{88092C58-AD65-3241-A157-D1F1273A5402}" type="presOf" srcId="{36EF8FD7-AB0A-4C79-AED0-CD013367E3A7}" destId="{E9C6EACF-086D-C545-A257-4C4C92560985}" srcOrd="1" destOrd="0" presId="urn:microsoft.com/office/officeart/2005/8/layout/hierarchy2"/>
    <dgm:cxn modelId="{8F05665F-14DF-4148-B592-D7AE6F1B908C}" type="presOf" srcId="{4FC2CFD2-7440-4CC2-8691-2AEB96BB2BB8}" destId="{3FB8F106-F949-D845-B117-468FFB0DA563}" srcOrd="0" destOrd="0" presId="urn:microsoft.com/office/officeart/2005/8/layout/hierarchy2"/>
    <dgm:cxn modelId="{6D9B606B-2286-41F6-B0AB-B3E071C79981}" srcId="{AE40651B-A7CA-4D7F-95F5-5DA029FFBC34}" destId="{E98100D1-FC45-42CC-A7BC-258C24CC5A1A}" srcOrd="0" destOrd="0" parTransId="{36EF8FD7-AB0A-4C79-AED0-CD013367E3A7}" sibTransId="{0F777904-B514-4240-B720-46030B5CA7C6}"/>
    <dgm:cxn modelId="{625BBB76-7FA7-4EB8-8E08-E7599F03C9BB}" srcId="{4E69976E-9610-445B-BE85-F41EA5470FD5}" destId="{AE40651B-A7CA-4D7F-95F5-5DA029FFBC34}" srcOrd="0" destOrd="0" parTransId="{3779D837-EB3C-4543-8D28-56B5FF0113DD}" sibTransId="{AAB79226-6817-4777-B3AF-216EA491130A}"/>
    <dgm:cxn modelId="{D0D1DC91-9455-5A4F-9621-A9216ECF1EF3}" type="presOf" srcId="{E98100D1-FC45-42CC-A7BC-258C24CC5A1A}" destId="{47BCA72F-A6CC-2743-8551-3978DB110BAF}" srcOrd="0" destOrd="0" presId="urn:microsoft.com/office/officeart/2005/8/layout/hierarchy2"/>
    <dgm:cxn modelId="{C0ABE99D-0C1E-EB4E-8015-984E28FFA5B7}" type="presOf" srcId="{4E69976E-9610-445B-BE85-F41EA5470FD5}" destId="{549E9249-1660-3F49-ABAE-223B78920CC3}" srcOrd="0" destOrd="0" presId="urn:microsoft.com/office/officeart/2005/8/layout/hierarchy2"/>
    <dgm:cxn modelId="{ED4966AA-0086-5D49-A84D-0B597AE9E35C}" type="presOf" srcId="{36EF8FD7-AB0A-4C79-AED0-CD013367E3A7}" destId="{1AA46ADC-4431-CC41-8E79-B5E0953919C2}" srcOrd="0" destOrd="0" presId="urn:microsoft.com/office/officeart/2005/8/layout/hierarchy2"/>
    <dgm:cxn modelId="{1D793FB2-D3FC-3C49-9B9C-1D93DFBD7045}" type="presOf" srcId="{AE40651B-A7CA-4D7F-95F5-5DA029FFBC34}" destId="{B717E2C6-DC0D-EF49-AFBE-2674D30893A9}" srcOrd="0" destOrd="0" presId="urn:microsoft.com/office/officeart/2005/8/layout/hierarchy2"/>
    <dgm:cxn modelId="{E5F8DFB8-EAC1-974E-B0FF-AFA8C138913F}" type="presOf" srcId="{8DB82EAC-7181-4C20-A480-D12802360EA4}" destId="{F4AB5BD0-CDF5-F645-883F-85229EBE6814}" srcOrd="0" destOrd="0" presId="urn:microsoft.com/office/officeart/2005/8/layout/hierarchy2"/>
    <dgm:cxn modelId="{35EE73BD-D6B9-314A-9BF3-780CCA5750CA}" type="presOf" srcId="{8DB82EAC-7181-4C20-A480-D12802360EA4}" destId="{8520E26A-3E93-B847-9B84-0155B10F4C6D}" srcOrd="1" destOrd="0" presId="urn:microsoft.com/office/officeart/2005/8/layout/hierarchy2"/>
    <dgm:cxn modelId="{4913F2C4-AEA1-49F6-86B1-B3CF81EA88E0}" srcId="{AE40651B-A7CA-4D7F-95F5-5DA029FFBC34}" destId="{0C46357E-656D-4ACB-A0CB-373849D8019C}" srcOrd="1" destOrd="0" parTransId="{FADBF651-2457-422E-870B-F45572B43545}" sibTransId="{C91446FA-8286-41DE-A88A-2DA30BF57205}"/>
    <dgm:cxn modelId="{9A3C71D3-8182-B740-A003-43C6FE6B7791}" type="presOf" srcId="{0C46357E-656D-4ACB-A0CB-373849D8019C}" destId="{6B3B8B15-DF4A-C24A-882F-25C12A357730}" srcOrd="0" destOrd="0" presId="urn:microsoft.com/office/officeart/2005/8/layout/hierarchy2"/>
    <dgm:cxn modelId="{1B087CE4-B0CC-444F-AD16-9394AC9E28DD}" srcId="{AE40651B-A7CA-4D7F-95F5-5DA029FFBC34}" destId="{6CEC6DE5-F796-46CF-B9C8-AE96F0E95657}" srcOrd="3" destOrd="0" parTransId="{4FC2CFD2-7440-4CC2-8691-2AEB96BB2BB8}" sibTransId="{F5625ACB-0610-4ACD-9C09-81A84899C85C}"/>
    <dgm:cxn modelId="{7D633DE6-E5D4-BA49-A554-648A25BD38AA}" type="presOf" srcId="{3F26CBD0-9CFD-4140-AC47-18296D27965A}" destId="{ED0AD8AA-D2B2-FB48-BF70-9976C4F55C4C}" srcOrd="0" destOrd="0" presId="urn:microsoft.com/office/officeart/2005/8/layout/hierarchy2"/>
    <dgm:cxn modelId="{7287BFE8-EAC8-2F40-8D00-9624A53778A1}" type="presOf" srcId="{4FC2CFD2-7440-4CC2-8691-2AEB96BB2BB8}" destId="{05EF3B8F-5E97-9743-905C-15A05EE4F439}" srcOrd="1" destOrd="0" presId="urn:microsoft.com/office/officeart/2005/8/layout/hierarchy2"/>
    <dgm:cxn modelId="{B4D4DA99-BCCA-684E-9FE5-52C9B8F77C02}" type="presParOf" srcId="{549E9249-1660-3F49-ABAE-223B78920CC3}" destId="{2590981C-FD18-0747-B3D3-215C46CAE3B8}" srcOrd="0" destOrd="0" presId="urn:microsoft.com/office/officeart/2005/8/layout/hierarchy2"/>
    <dgm:cxn modelId="{F0658EED-465E-1144-ACF1-7064D311C616}" type="presParOf" srcId="{2590981C-FD18-0747-B3D3-215C46CAE3B8}" destId="{B717E2C6-DC0D-EF49-AFBE-2674D30893A9}" srcOrd="0" destOrd="0" presId="urn:microsoft.com/office/officeart/2005/8/layout/hierarchy2"/>
    <dgm:cxn modelId="{941EBEF2-BB18-1943-88E9-C440355AFC1D}" type="presParOf" srcId="{2590981C-FD18-0747-B3D3-215C46CAE3B8}" destId="{23A5DB80-44E7-144F-B9A8-AEE313C733FF}" srcOrd="1" destOrd="0" presId="urn:microsoft.com/office/officeart/2005/8/layout/hierarchy2"/>
    <dgm:cxn modelId="{F54B4A4F-F06F-C646-9479-D9F38F26019D}" type="presParOf" srcId="{23A5DB80-44E7-144F-B9A8-AEE313C733FF}" destId="{1AA46ADC-4431-CC41-8E79-B5E0953919C2}" srcOrd="0" destOrd="0" presId="urn:microsoft.com/office/officeart/2005/8/layout/hierarchy2"/>
    <dgm:cxn modelId="{CCB31AAA-0EE3-F542-9957-A61E099BE522}" type="presParOf" srcId="{1AA46ADC-4431-CC41-8E79-B5E0953919C2}" destId="{E9C6EACF-086D-C545-A257-4C4C92560985}" srcOrd="0" destOrd="0" presId="urn:microsoft.com/office/officeart/2005/8/layout/hierarchy2"/>
    <dgm:cxn modelId="{CE2E5011-9CAF-204B-9B6C-B5D7F460F32D}" type="presParOf" srcId="{23A5DB80-44E7-144F-B9A8-AEE313C733FF}" destId="{C6830E80-C156-444F-A1BE-74979D5BF5D2}" srcOrd="1" destOrd="0" presId="urn:microsoft.com/office/officeart/2005/8/layout/hierarchy2"/>
    <dgm:cxn modelId="{FF894542-E33E-DF4E-AA63-8A3ED7B1C9A5}" type="presParOf" srcId="{C6830E80-C156-444F-A1BE-74979D5BF5D2}" destId="{47BCA72F-A6CC-2743-8551-3978DB110BAF}" srcOrd="0" destOrd="0" presId="urn:microsoft.com/office/officeart/2005/8/layout/hierarchy2"/>
    <dgm:cxn modelId="{4722526F-0A4C-FE4C-8E9D-2393436B2A9E}" type="presParOf" srcId="{C6830E80-C156-444F-A1BE-74979D5BF5D2}" destId="{3F9B9D6C-7EA7-F149-874E-4FE5F605D371}" srcOrd="1" destOrd="0" presId="urn:microsoft.com/office/officeart/2005/8/layout/hierarchy2"/>
    <dgm:cxn modelId="{E18F2644-3E1C-BA44-9EE1-A8CBC9AB409F}" type="presParOf" srcId="{23A5DB80-44E7-144F-B9A8-AEE313C733FF}" destId="{44030C1F-4CFA-6C43-A604-85D6677043FE}" srcOrd="2" destOrd="0" presId="urn:microsoft.com/office/officeart/2005/8/layout/hierarchy2"/>
    <dgm:cxn modelId="{1A7EB030-2DF7-E441-B295-BF7E3F1C5203}" type="presParOf" srcId="{44030C1F-4CFA-6C43-A604-85D6677043FE}" destId="{42C44E47-4DE1-994B-9B04-99921D488BAC}" srcOrd="0" destOrd="0" presId="urn:microsoft.com/office/officeart/2005/8/layout/hierarchy2"/>
    <dgm:cxn modelId="{A6B9BEC7-7202-974D-816C-89CF921F2054}" type="presParOf" srcId="{23A5DB80-44E7-144F-B9A8-AEE313C733FF}" destId="{D7F738F8-82E0-7445-8078-4B3204AD69E5}" srcOrd="3" destOrd="0" presId="urn:microsoft.com/office/officeart/2005/8/layout/hierarchy2"/>
    <dgm:cxn modelId="{2EC47D71-CA08-C243-B73E-996AD19B82E2}" type="presParOf" srcId="{D7F738F8-82E0-7445-8078-4B3204AD69E5}" destId="{6B3B8B15-DF4A-C24A-882F-25C12A357730}" srcOrd="0" destOrd="0" presId="urn:microsoft.com/office/officeart/2005/8/layout/hierarchy2"/>
    <dgm:cxn modelId="{C7BA5CDB-5A06-E841-8BEA-991CA9B5C160}" type="presParOf" srcId="{D7F738F8-82E0-7445-8078-4B3204AD69E5}" destId="{925F4257-4E5F-0645-8E6E-73BA08A59300}" srcOrd="1" destOrd="0" presId="urn:microsoft.com/office/officeart/2005/8/layout/hierarchy2"/>
    <dgm:cxn modelId="{D462F0CF-F7FE-0C4F-B441-E23A9AF9B8AE}" type="presParOf" srcId="{23A5DB80-44E7-144F-B9A8-AEE313C733FF}" destId="{F4AB5BD0-CDF5-F645-883F-85229EBE6814}" srcOrd="4" destOrd="0" presId="urn:microsoft.com/office/officeart/2005/8/layout/hierarchy2"/>
    <dgm:cxn modelId="{41BD6722-AEF5-604E-8389-24A43742D042}" type="presParOf" srcId="{F4AB5BD0-CDF5-F645-883F-85229EBE6814}" destId="{8520E26A-3E93-B847-9B84-0155B10F4C6D}" srcOrd="0" destOrd="0" presId="urn:microsoft.com/office/officeart/2005/8/layout/hierarchy2"/>
    <dgm:cxn modelId="{8B6E9563-624D-4B4C-A4C8-9E973F90ED7D}" type="presParOf" srcId="{23A5DB80-44E7-144F-B9A8-AEE313C733FF}" destId="{CDA2F09E-2CA0-1F40-9DA9-8A6CBBCF6C5E}" srcOrd="5" destOrd="0" presId="urn:microsoft.com/office/officeart/2005/8/layout/hierarchy2"/>
    <dgm:cxn modelId="{D618B42B-B810-2342-B08B-36F7BBBE0AE6}" type="presParOf" srcId="{CDA2F09E-2CA0-1F40-9DA9-8A6CBBCF6C5E}" destId="{ED0AD8AA-D2B2-FB48-BF70-9976C4F55C4C}" srcOrd="0" destOrd="0" presId="urn:microsoft.com/office/officeart/2005/8/layout/hierarchy2"/>
    <dgm:cxn modelId="{03984BB6-F57F-964B-AC11-97461EDD6C13}" type="presParOf" srcId="{CDA2F09E-2CA0-1F40-9DA9-8A6CBBCF6C5E}" destId="{08AAC40C-BA96-1649-824F-7F0E01DE39F0}" srcOrd="1" destOrd="0" presId="urn:microsoft.com/office/officeart/2005/8/layout/hierarchy2"/>
    <dgm:cxn modelId="{28D3DC43-AA7E-5743-AE6E-E582E14C6DC2}" type="presParOf" srcId="{23A5DB80-44E7-144F-B9A8-AEE313C733FF}" destId="{3FB8F106-F949-D845-B117-468FFB0DA563}" srcOrd="6" destOrd="0" presId="urn:microsoft.com/office/officeart/2005/8/layout/hierarchy2"/>
    <dgm:cxn modelId="{82FF9A99-81DB-0B4D-AF0A-26DA698B7857}" type="presParOf" srcId="{3FB8F106-F949-D845-B117-468FFB0DA563}" destId="{05EF3B8F-5E97-9743-905C-15A05EE4F439}" srcOrd="0" destOrd="0" presId="urn:microsoft.com/office/officeart/2005/8/layout/hierarchy2"/>
    <dgm:cxn modelId="{956FBC23-7913-F142-A8FF-2D935F226BDF}" type="presParOf" srcId="{23A5DB80-44E7-144F-B9A8-AEE313C733FF}" destId="{77523D72-3698-DE43-8239-8F91A761BF26}" srcOrd="7" destOrd="0" presId="urn:microsoft.com/office/officeart/2005/8/layout/hierarchy2"/>
    <dgm:cxn modelId="{7C68B1C1-7354-0B44-9AF8-FE0FBEAAE9EA}" type="presParOf" srcId="{77523D72-3698-DE43-8239-8F91A761BF26}" destId="{406DD0A1-B1F3-5848-A48A-6056031CF922}" srcOrd="0" destOrd="0" presId="urn:microsoft.com/office/officeart/2005/8/layout/hierarchy2"/>
    <dgm:cxn modelId="{63572E9F-3508-E049-AEC7-863D917BBBA8}" type="presParOf" srcId="{77523D72-3698-DE43-8239-8F91A761BF26}" destId="{B8DEB25D-771B-9148-82E2-6FBC730D3E4B}" srcOrd="1" destOrd="0" presId="urn:microsoft.com/office/officeart/2005/8/layout/hierarchy2"/>
    <dgm:cxn modelId="{4F654B4C-B743-EC4F-B056-7E213AC6B38A}" type="presParOf" srcId="{549E9249-1660-3F49-ABAE-223B78920CC3}" destId="{7588AA38-0582-A743-B40B-21099BA7EA13}" srcOrd="1" destOrd="0" presId="urn:microsoft.com/office/officeart/2005/8/layout/hierarchy2"/>
    <dgm:cxn modelId="{394055DB-9828-2545-A29B-302D29FC7688}" type="presParOf" srcId="{7588AA38-0582-A743-B40B-21099BA7EA13}" destId="{5D71DB59-0B55-C741-8DAD-47D5A5496CBC}" srcOrd="0" destOrd="0" presId="urn:microsoft.com/office/officeart/2005/8/layout/hierarchy2"/>
    <dgm:cxn modelId="{5E069B4A-53C6-6A45-82E3-8C0FEEC4A758}" type="presParOf" srcId="{7588AA38-0582-A743-B40B-21099BA7EA13}" destId="{20305564-08E0-4E43-80E3-E17A84F221D0}"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171DF-09E2-4B2A-8E00-F6AD8733F367}"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US"/>
        </a:p>
      </dgm:t>
    </dgm:pt>
    <dgm:pt modelId="{8C08DFEF-14CD-4B5A-90E9-549E1EFECC0A}">
      <dgm:prSet/>
      <dgm:spPr/>
      <dgm:t>
        <a:bodyPr/>
        <a:lstStyle/>
        <a:p>
          <a:r>
            <a:rPr lang="en-US"/>
            <a:t>Divided into typical and atypical</a:t>
          </a:r>
        </a:p>
      </dgm:t>
    </dgm:pt>
    <dgm:pt modelId="{ACD67704-34F2-4870-9D6A-95EFC924CD5A}" type="parTrans" cxnId="{8E5A8BA9-5155-4E38-9F41-C796D4CA0E6B}">
      <dgm:prSet/>
      <dgm:spPr/>
      <dgm:t>
        <a:bodyPr/>
        <a:lstStyle/>
        <a:p>
          <a:endParaRPr lang="en-US"/>
        </a:p>
      </dgm:t>
    </dgm:pt>
    <dgm:pt modelId="{D88EE8FB-F2F8-4AED-8873-22EBDA773B60}" type="sibTrans" cxnId="{8E5A8BA9-5155-4E38-9F41-C796D4CA0E6B}">
      <dgm:prSet/>
      <dgm:spPr/>
      <dgm:t>
        <a:bodyPr/>
        <a:lstStyle/>
        <a:p>
          <a:endParaRPr lang="en-US"/>
        </a:p>
      </dgm:t>
    </dgm:pt>
    <dgm:pt modelId="{37410CAE-953E-49AC-965F-A84860F0E64A}">
      <dgm:prSet/>
      <dgm:spPr/>
      <dgm:t>
        <a:bodyPr/>
        <a:lstStyle/>
        <a:p>
          <a:r>
            <a:rPr lang="en-US" dirty="0">
              <a:solidFill>
                <a:schemeClr val="accent2"/>
              </a:solidFill>
            </a:rPr>
            <a:t>10:1 ratio</a:t>
          </a:r>
        </a:p>
      </dgm:t>
    </dgm:pt>
    <dgm:pt modelId="{3AE9B88D-AD2A-4938-9ADB-DF6E258B7B7D}" type="parTrans" cxnId="{08DF1E67-22BA-4870-AF29-A3BCB24D6522}">
      <dgm:prSet/>
      <dgm:spPr/>
      <dgm:t>
        <a:bodyPr/>
        <a:lstStyle/>
        <a:p>
          <a:endParaRPr lang="en-US"/>
        </a:p>
      </dgm:t>
    </dgm:pt>
    <dgm:pt modelId="{E902F057-3C7F-40E1-9371-4FEC1C8AA571}" type="sibTrans" cxnId="{08DF1E67-22BA-4870-AF29-A3BCB24D6522}">
      <dgm:prSet/>
      <dgm:spPr/>
      <dgm:t>
        <a:bodyPr/>
        <a:lstStyle/>
        <a:p>
          <a:endParaRPr lang="en-US"/>
        </a:p>
      </dgm:t>
    </dgm:pt>
    <dgm:pt modelId="{BAAA2BB3-8C3E-43D3-BF7C-89BFCB372F25}">
      <dgm:prSet/>
      <dgm:spPr/>
      <dgm:t>
        <a:bodyPr/>
        <a:lstStyle/>
        <a:p>
          <a:r>
            <a:rPr lang="en-US"/>
            <a:t>Occur at any age with an average of 45-55 years</a:t>
          </a:r>
        </a:p>
      </dgm:t>
    </dgm:pt>
    <dgm:pt modelId="{9494A991-34F3-4558-907C-B3A79218CC14}" type="parTrans" cxnId="{F10ABF23-A7F7-46AC-A8ED-0F10B90F01AE}">
      <dgm:prSet/>
      <dgm:spPr/>
      <dgm:t>
        <a:bodyPr/>
        <a:lstStyle/>
        <a:p>
          <a:endParaRPr lang="en-US"/>
        </a:p>
      </dgm:t>
    </dgm:pt>
    <dgm:pt modelId="{3E0BF6F6-BBE9-4A99-B697-239A2A17830C}" type="sibTrans" cxnId="{F10ABF23-A7F7-46AC-A8ED-0F10B90F01AE}">
      <dgm:prSet/>
      <dgm:spPr/>
      <dgm:t>
        <a:bodyPr/>
        <a:lstStyle/>
        <a:p>
          <a:endParaRPr lang="en-US"/>
        </a:p>
      </dgm:t>
    </dgm:pt>
    <dgm:pt modelId="{3112F676-7D05-4FAA-8AE2-822AC873FC4B}">
      <dgm:prSet/>
      <dgm:spPr/>
      <dgm:t>
        <a:bodyPr/>
        <a:lstStyle/>
        <a:p>
          <a:r>
            <a:rPr lang="en-US"/>
            <a:t>Presentation: Asymptomatic, cough, wheezing, carcinoid syndrome, crushing's syndrome, gigantism</a:t>
          </a:r>
        </a:p>
      </dgm:t>
    </dgm:pt>
    <dgm:pt modelId="{A231A644-9F89-4AA8-B33B-FA3A1681318B}" type="parTrans" cxnId="{13699EBB-41F2-4CBC-A19A-5529EDCCA19A}">
      <dgm:prSet/>
      <dgm:spPr/>
      <dgm:t>
        <a:bodyPr/>
        <a:lstStyle/>
        <a:p>
          <a:endParaRPr lang="en-US"/>
        </a:p>
      </dgm:t>
    </dgm:pt>
    <dgm:pt modelId="{4EA1E3F1-86A9-4795-8ED5-B5710131208E}" type="sibTrans" cxnId="{13699EBB-41F2-4CBC-A19A-5529EDCCA19A}">
      <dgm:prSet/>
      <dgm:spPr/>
      <dgm:t>
        <a:bodyPr/>
        <a:lstStyle/>
        <a:p>
          <a:endParaRPr lang="en-US"/>
        </a:p>
      </dgm:t>
    </dgm:pt>
    <dgm:pt modelId="{7F45070B-8CE4-E441-BFFE-89F6043429AC}" type="pres">
      <dgm:prSet presAssocID="{F08171DF-09E2-4B2A-8E00-F6AD8733F367}" presName="linear" presStyleCnt="0">
        <dgm:presLayoutVars>
          <dgm:animLvl val="lvl"/>
          <dgm:resizeHandles val="exact"/>
        </dgm:presLayoutVars>
      </dgm:prSet>
      <dgm:spPr/>
    </dgm:pt>
    <dgm:pt modelId="{DB54A748-AACF-8341-905F-12C825D25631}" type="pres">
      <dgm:prSet presAssocID="{8C08DFEF-14CD-4B5A-90E9-549E1EFECC0A}" presName="parentText" presStyleLbl="node1" presStyleIdx="0" presStyleCnt="3">
        <dgm:presLayoutVars>
          <dgm:chMax val="0"/>
          <dgm:bulletEnabled val="1"/>
        </dgm:presLayoutVars>
      </dgm:prSet>
      <dgm:spPr/>
    </dgm:pt>
    <dgm:pt modelId="{6F63099C-7F1D-D34E-A85B-E26134F05C9D}" type="pres">
      <dgm:prSet presAssocID="{8C08DFEF-14CD-4B5A-90E9-549E1EFECC0A}" presName="childText" presStyleLbl="revTx" presStyleIdx="0" presStyleCnt="1">
        <dgm:presLayoutVars>
          <dgm:bulletEnabled val="1"/>
        </dgm:presLayoutVars>
      </dgm:prSet>
      <dgm:spPr/>
    </dgm:pt>
    <dgm:pt modelId="{2407D017-815D-A643-959C-4AF6457EFDA0}" type="pres">
      <dgm:prSet presAssocID="{BAAA2BB3-8C3E-43D3-BF7C-89BFCB372F25}" presName="parentText" presStyleLbl="node1" presStyleIdx="1" presStyleCnt="3">
        <dgm:presLayoutVars>
          <dgm:chMax val="0"/>
          <dgm:bulletEnabled val="1"/>
        </dgm:presLayoutVars>
      </dgm:prSet>
      <dgm:spPr/>
    </dgm:pt>
    <dgm:pt modelId="{C4D95F0A-BD30-B34F-B4A2-9FAF90031A74}" type="pres">
      <dgm:prSet presAssocID="{3E0BF6F6-BBE9-4A99-B697-239A2A17830C}" presName="spacer" presStyleCnt="0"/>
      <dgm:spPr/>
    </dgm:pt>
    <dgm:pt modelId="{92486FAE-6F4A-9D42-B54A-D1FEE1C15530}" type="pres">
      <dgm:prSet presAssocID="{3112F676-7D05-4FAA-8AE2-822AC873FC4B}" presName="parentText" presStyleLbl="node1" presStyleIdx="2" presStyleCnt="3">
        <dgm:presLayoutVars>
          <dgm:chMax val="0"/>
          <dgm:bulletEnabled val="1"/>
        </dgm:presLayoutVars>
      </dgm:prSet>
      <dgm:spPr/>
    </dgm:pt>
  </dgm:ptLst>
  <dgm:cxnLst>
    <dgm:cxn modelId="{DF7CB90E-8E5A-594B-8495-A035DB7C8EDE}" type="presOf" srcId="{37410CAE-953E-49AC-965F-A84860F0E64A}" destId="{6F63099C-7F1D-D34E-A85B-E26134F05C9D}" srcOrd="0" destOrd="0" presId="urn:microsoft.com/office/officeart/2005/8/layout/vList2"/>
    <dgm:cxn modelId="{E0DA2D18-CC88-F04A-93B9-AF07309377EE}" type="presOf" srcId="{F08171DF-09E2-4B2A-8E00-F6AD8733F367}" destId="{7F45070B-8CE4-E441-BFFE-89F6043429AC}" srcOrd="0" destOrd="0" presId="urn:microsoft.com/office/officeart/2005/8/layout/vList2"/>
    <dgm:cxn modelId="{F10ABF23-A7F7-46AC-A8ED-0F10B90F01AE}" srcId="{F08171DF-09E2-4B2A-8E00-F6AD8733F367}" destId="{BAAA2BB3-8C3E-43D3-BF7C-89BFCB372F25}" srcOrd="1" destOrd="0" parTransId="{9494A991-34F3-4558-907C-B3A79218CC14}" sibTransId="{3E0BF6F6-BBE9-4A99-B697-239A2A17830C}"/>
    <dgm:cxn modelId="{37BD4162-E931-5C4F-B98E-7EF0DF0314FC}" type="presOf" srcId="{8C08DFEF-14CD-4B5A-90E9-549E1EFECC0A}" destId="{DB54A748-AACF-8341-905F-12C825D25631}" srcOrd="0" destOrd="0" presId="urn:microsoft.com/office/officeart/2005/8/layout/vList2"/>
    <dgm:cxn modelId="{08DF1E67-22BA-4870-AF29-A3BCB24D6522}" srcId="{8C08DFEF-14CD-4B5A-90E9-549E1EFECC0A}" destId="{37410CAE-953E-49AC-965F-A84860F0E64A}" srcOrd="0" destOrd="0" parTransId="{3AE9B88D-AD2A-4938-9ADB-DF6E258B7B7D}" sibTransId="{E902F057-3C7F-40E1-9371-4FEC1C8AA571}"/>
    <dgm:cxn modelId="{0DF1FA92-C6E1-244D-987A-0D41186D6067}" type="presOf" srcId="{BAAA2BB3-8C3E-43D3-BF7C-89BFCB372F25}" destId="{2407D017-815D-A643-959C-4AF6457EFDA0}" srcOrd="0" destOrd="0" presId="urn:microsoft.com/office/officeart/2005/8/layout/vList2"/>
    <dgm:cxn modelId="{8E5A8BA9-5155-4E38-9F41-C796D4CA0E6B}" srcId="{F08171DF-09E2-4B2A-8E00-F6AD8733F367}" destId="{8C08DFEF-14CD-4B5A-90E9-549E1EFECC0A}" srcOrd="0" destOrd="0" parTransId="{ACD67704-34F2-4870-9D6A-95EFC924CD5A}" sibTransId="{D88EE8FB-F2F8-4AED-8873-22EBDA773B60}"/>
    <dgm:cxn modelId="{13699EBB-41F2-4CBC-A19A-5529EDCCA19A}" srcId="{F08171DF-09E2-4B2A-8E00-F6AD8733F367}" destId="{3112F676-7D05-4FAA-8AE2-822AC873FC4B}" srcOrd="2" destOrd="0" parTransId="{A231A644-9F89-4AA8-B33B-FA3A1681318B}" sibTransId="{4EA1E3F1-86A9-4795-8ED5-B5710131208E}"/>
    <dgm:cxn modelId="{E9BA42C0-E457-974D-883B-60886563F126}" type="presOf" srcId="{3112F676-7D05-4FAA-8AE2-822AC873FC4B}" destId="{92486FAE-6F4A-9D42-B54A-D1FEE1C15530}" srcOrd="0" destOrd="0" presId="urn:microsoft.com/office/officeart/2005/8/layout/vList2"/>
    <dgm:cxn modelId="{35BA9906-31D1-5A44-98CF-0117C2445CCB}" type="presParOf" srcId="{7F45070B-8CE4-E441-BFFE-89F6043429AC}" destId="{DB54A748-AACF-8341-905F-12C825D25631}" srcOrd="0" destOrd="0" presId="urn:microsoft.com/office/officeart/2005/8/layout/vList2"/>
    <dgm:cxn modelId="{88BD3A5C-C2BF-BC4F-9B17-873674B3E475}" type="presParOf" srcId="{7F45070B-8CE4-E441-BFFE-89F6043429AC}" destId="{6F63099C-7F1D-D34E-A85B-E26134F05C9D}" srcOrd="1" destOrd="0" presId="urn:microsoft.com/office/officeart/2005/8/layout/vList2"/>
    <dgm:cxn modelId="{31196AF3-6621-714E-B5C2-711F9AB50906}" type="presParOf" srcId="{7F45070B-8CE4-E441-BFFE-89F6043429AC}" destId="{2407D017-815D-A643-959C-4AF6457EFDA0}" srcOrd="2" destOrd="0" presId="urn:microsoft.com/office/officeart/2005/8/layout/vList2"/>
    <dgm:cxn modelId="{17C6B794-E81B-2544-8B9B-C7437B5E7B43}" type="presParOf" srcId="{7F45070B-8CE4-E441-BFFE-89F6043429AC}" destId="{C4D95F0A-BD30-B34F-B4A2-9FAF90031A74}" srcOrd="3" destOrd="0" presId="urn:microsoft.com/office/officeart/2005/8/layout/vList2"/>
    <dgm:cxn modelId="{A695D506-A175-014C-8674-0D642882EDD3}" type="presParOf" srcId="{7F45070B-8CE4-E441-BFFE-89F6043429AC}" destId="{92486FAE-6F4A-9D42-B54A-D1FEE1C1553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F89C0E-4247-4C38-AB00-882E0CDE0E71}" type="doc">
      <dgm:prSet loTypeId="urn:microsoft.com/office/officeart/2005/8/layout/matrix3" loCatId="list" qsTypeId="urn:microsoft.com/office/officeart/2005/8/quickstyle/simple1" qsCatId="simple" csTypeId="urn:microsoft.com/office/officeart/2005/8/colors/colorful5" csCatId="colorful" phldr="1"/>
      <dgm:spPr/>
      <dgm:t>
        <a:bodyPr/>
        <a:lstStyle/>
        <a:p>
          <a:endParaRPr lang="en-US"/>
        </a:p>
      </dgm:t>
    </dgm:pt>
    <dgm:pt modelId="{42A64604-1B64-49DC-A940-6817AED23423}">
      <dgm:prSet/>
      <dgm:spPr/>
      <dgm:t>
        <a:bodyPr/>
        <a:lstStyle/>
        <a:p>
          <a:r>
            <a:rPr lang="en-US" dirty="0">
              <a:solidFill>
                <a:schemeClr val="accent6"/>
              </a:solidFill>
            </a:rPr>
            <a:t>Represent 1-2% of all lung cancers</a:t>
          </a:r>
        </a:p>
      </dgm:t>
    </dgm:pt>
    <dgm:pt modelId="{5AC0F433-F6B5-480C-8A6B-CD61C99CC491}" type="parTrans" cxnId="{2F7C0DFF-7DEC-43D7-803E-7908829DC58D}">
      <dgm:prSet/>
      <dgm:spPr/>
      <dgm:t>
        <a:bodyPr/>
        <a:lstStyle/>
        <a:p>
          <a:endParaRPr lang="en-US"/>
        </a:p>
      </dgm:t>
    </dgm:pt>
    <dgm:pt modelId="{B91084A1-1D23-4ECD-8DCF-55B9058CCBAD}" type="sibTrans" cxnId="{2F7C0DFF-7DEC-43D7-803E-7908829DC58D}">
      <dgm:prSet/>
      <dgm:spPr/>
      <dgm:t>
        <a:bodyPr/>
        <a:lstStyle/>
        <a:p>
          <a:endParaRPr lang="en-US"/>
        </a:p>
      </dgm:t>
    </dgm:pt>
    <dgm:pt modelId="{8CCF58F9-C56F-44FA-9DC4-7D295AF38C4A}">
      <dgm:prSet/>
      <dgm:spPr/>
      <dgm:t>
        <a:bodyPr/>
        <a:lstStyle/>
        <a:p>
          <a:r>
            <a:rPr lang="en-US"/>
            <a:t>90% of lung carcinoids</a:t>
          </a:r>
        </a:p>
      </dgm:t>
    </dgm:pt>
    <dgm:pt modelId="{40BD2292-7AF9-4B47-8D8C-F7F1BADDE229}" type="parTrans" cxnId="{0FF009C3-0C71-4E14-933E-9E3D4F345E0E}">
      <dgm:prSet/>
      <dgm:spPr/>
      <dgm:t>
        <a:bodyPr/>
        <a:lstStyle/>
        <a:p>
          <a:endParaRPr lang="en-US"/>
        </a:p>
      </dgm:t>
    </dgm:pt>
    <dgm:pt modelId="{DC59C901-36A5-463A-9290-52EFC2C45CE1}" type="sibTrans" cxnId="{0FF009C3-0C71-4E14-933E-9E3D4F345E0E}">
      <dgm:prSet/>
      <dgm:spPr/>
      <dgm:t>
        <a:bodyPr/>
        <a:lstStyle/>
        <a:p>
          <a:endParaRPr lang="en-US"/>
        </a:p>
      </dgm:t>
    </dgm:pt>
    <dgm:pt modelId="{4B652BF8-A2AA-4819-9FF1-A40216310753}">
      <dgm:prSet/>
      <dgm:spPr/>
      <dgm:t>
        <a:bodyPr/>
        <a:lstStyle/>
        <a:p>
          <a:r>
            <a:rPr lang="en-US" dirty="0"/>
            <a:t>Up to 15% are node positive at presentation</a:t>
          </a:r>
        </a:p>
      </dgm:t>
    </dgm:pt>
    <dgm:pt modelId="{503EC797-05AB-49CB-964E-4A36924EE708}" type="parTrans" cxnId="{1A611858-73BE-440F-B585-04E9FF41F000}">
      <dgm:prSet/>
      <dgm:spPr/>
      <dgm:t>
        <a:bodyPr/>
        <a:lstStyle/>
        <a:p>
          <a:endParaRPr lang="en-US"/>
        </a:p>
      </dgm:t>
    </dgm:pt>
    <dgm:pt modelId="{B9A697F5-ED62-49F3-8C07-4210045514D8}" type="sibTrans" cxnId="{1A611858-73BE-440F-B585-04E9FF41F000}">
      <dgm:prSet/>
      <dgm:spPr/>
      <dgm:t>
        <a:bodyPr/>
        <a:lstStyle/>
        <a:p>
          <a:endParaRPr lang="en-US"/>
        </a:p>
      </dgm:t>
    </dgm:pt>
    <dgm:pt modelId="{4369A23F-710D-449B-B0A3-B4BE32A7951A}">
      <dgm:prSet/>
      <dgm:spPr/>
      <dgm:t>
        <a:bodyPr/>
        <a:lstStyle/>
        <a:p>
          <a:r>
            <a:rPr lang="en-US"/>
            <a:t>Up to 3% have distant metastasis at presentation</a:t>
          </a:r>
        </a:p>
      </dgm:t>
    </dgm:pt>
    <dgm:pt modelId="{CB65408E-66D3-49A6-BE1A-E928896140F8}" type="parTrans" cxnId="{DFE0B35B-E831-4BCC-A687-DD765BD03989}">
      <dgm:prSet/>
      <dgm:spPr/>
      <dgm:t>
        <a:bodyPr/>
        <a:lstStyle/>
        <a:p>
          <a:endParaRPr lang="en-US"/>
        </a:p>
      </dgm:t>
    </dgm:pt>
    <dgm:pt modelId="{E7DCF8B2-D90D-4577-A045-6B43353446A8}" type="sibTrans" cxnId="{DFE0B35B-E831-4BCC-A687-DD765BD03989}">
      <dgm:prSet/>
      <dgm:spPr/>
      <dgm:t>
        <a:bodyPr/>
        <a:lstStyle/>
        <a:p>
          <a:endParaRPr lang="en-US"/>
        </a:p>
      </dgm:t>
    </dgm:pt>
    <dgm:pt modelId="{31C7925B-B188-D34F-9FDB-A219F5CA67CC}" type="pres">
      <dgm:prSet presAssocID="{D7F89C0E-4247-4C38-AB00-882E0CDE0E71}" presName="matrix" presStyleCnt="0">
        <dgm:presLayoutVars>
          <dgm:chMax val="1"/>
          <dgm:dir/>
          <dgm:resizeHandles val="exact"/>
        </dgm:presLayoutVars>
      </dgm:prSet>
      <dgm:spPr/>
    </dgm:pt>
    <dgm:pt modelId="{7CBBE65D-2AB2-DF45-9076-2F0B06CDE935}" type="pres">
      <dgm:prSet presAssocID="{D7F89C0E-4247-4C38-AB00-882E0CDE0E71}" presName="diamond" presStyleLbl="bgShp" presStyleIdx="0" presStyleCnt="1"/>
      <dgm:spPr/>
    </dgm:pt>
    <dgm:pt modelId="{5F24325E-6EA5-704A-B4EF-C06AEC38250A}" type="pres">
      <dgm:prSet presAssocID="{D7F89C0E-4247-4C38-AB00-882E0CDE0E71}" presName="quad1" presStyleLbl="node1" presStyleIdx="0" presStyleCnt="4">
        <dgm:presLayoutVars>
          <dgm:chMax val="0"/>
          <dgm:chPref val="0"/>
          <dgm:bulletEnabled val="1"/>
        </dgm:presLayoutVars>
      </dgm:prSet>
      <dgm:spPr/>
    </dgm:pt>
    <dgm:pt modelId="{C16CC3D1-2B52-7C49-B41B-EB416DE1B633}" type="pres">
      <dgm:prSet presAssocID="{D7F89C0E-4247-4C38-AB00-882E0CDE0E71}" presName="quad2" presStyleLbl="node1" presStyleIdx="1" presStyleCnt="4">
        <dgm:presLayoutVars>
          <dgm:chMax val="0"/>
          <dgm:chPref val="0"/>
          <dgm:bulletEnabled val="1"/>
        </dgm:presLayoutVars>
      </dgm:prSet>
      <dgm:spPr/>
    </dgm:pt>
    <dgm:pt modelId="{A1227C3F-AB6B-D145-A92E-BDF974782127}" type="pres">
      <dgm:prSet presAssocID="{D7F89C0E-4247-4C38-AB00-882E0CDE0E71}" presName="quad3" presStyleLbl="node1" presStyleIdx="2" presStyleCnt="4">
        <dgm:presLayoutVars>
          <dgm:chMax val="0"/>
          <dgm:chPref val="0"/>
          <dgm:bulletEnabled val="1"/>
        </dgm:presLayoutVars>
      </dgm:prSet>
      <dgm:spPr/>
    </dgm:pt>
    <dgm:pt modelId="{A3B9C391-D7EE-524D-BE1F-E736F22A86E2}" type="pres">
      <dgm:prSet presAssocID="{D7F89C0E-4247-4C38-AB00-882E0CDE0E71}" presName="quad4" presStyleLbl="node1" presStyleIdx="3" presStyleCnt="4">
        <dgm:presLayoutVars>
          <dgm:chMax val="0"/>
          <dgm:chPref val="0"/>
          <dgm:bulletEnabled val="1"/>
        </dgm:presLayoutVars>
      </dgm:prSet>
      <dgm:spPr/>
    </dgm:pt>
  </dgm:ptLst>
  <dgm:cxnLst>
    <dgm:cxn modelId="{30DD6513-FDF9-E248-820B-55DE8BA59871}" type="presOf" srcId="{4B652BF8-A2AA-4819-9FF1-A40216310753}" destId="{A1227C3F-AB6B-D145-A92E-BDF974782127}" srcOrd="0" destOrd="0" presId="urn:microsoft.com/office/officeart/2005/8/layout/matrix3"/>
    <dgm:cxn modelId="{1A611858-73BE-440F-B585-04E9FF41F000}" srcId="{D7F89C0E-4247-4C38-AB00-882E0CDE0E71}" destId="{4B652BF8-A2AA-4819-9FF1-A40216310753}" srcOrd="2" destOrd="0" parTransId="{503EC797-05AB-49CB-964E-4A36924EE708}" sibTransId="{B9A697F5-ED62-49F3-8C07-4210045514D8}"/>
    <dgm:cxn modelId="{DFE0B35B-E831-4BCC-A687-DD765BD03989}" srcId="{D7F89C0E-4247-4C38-AB00-882E0CDE0E71}" destId="{4369A23F-710D-449B-B0A3-B4BE32A7951A}" srcOrd="3" destOrd="0" parTransId="{CB65408E-66D3-49A6-BE1A-E928896140F8}" sibTransId="{E7DCF8B2-D90D-4577-A045-6B43353446A8}"/>
    <dgm:cxn modelId="{32AD1067-A233-FB45-B41F-EF8DF27C0110}" type="presOf" srcId="{4369A23F-710D-449B-B0A3-B4BE32A7951A}" destId="{A3B9C391-D7EE-524D-BE1F-E736F22A86E2}" srcOrd="0" destOrd="0" presId="urn:microsoft.com/office/officeart/2005/8/layout/matrix3"/>
    <dgm:cxn modelId="{7FC994A6-288E-0C42-89B3-18D5D7784D58}" type="presOf" srcId="{D7F89C0E-4247-4C38-AB00-882E0CDE0E71}" destId="{31C7925B-B188-D34F-9FDB-A219F5CA67CC}" srcOrd="0" destOrd="0" presId="urn:microsoft.com/office/officeart/2005/8/layout/matrix3"/>
    <dgm:cxn modelId="{0FF009C3-0C71-4E14-933E-9E3D4F345E0E}" srcId="{D7F89C0E-4247-4C38-AB00-882E0CDE0E71}" destId="{8CCF58F9-C56F-44FA-9DC4-7D295AF38C4A}" srcOrd="1" destOrd="0" parTransId="{40BD2292-7AF9-4B47-8D8C-F7F1BADDE229}" sibTransId="{DC59C901-36A5-463A-9290-52EFC2C45CE1}"/>
    <dgm:cxn modelId="{797C61DA-C088-6E43-A043-F88A65BA6897}" type="presOf" srcId="{8CCF58F9-C56F-44FA-9DC4-7D295AF38C4A}" destId="{C16CC3D1-2B52-7C49-B41B-EB416DE1B633}" srcOrd="0" destOrd="0" presId="urn:microsoft.com/office/officeart/2005/8/layout/matrix3"/>
    <dgm:cxn modelId="{B08BB0F0-0E48-474B-874E-4E8ED7765CDC}" type="presOf" srcId="{42A64604-1B64-49DC-A940-6817AED23423}" destId="{5F24325E-6EA5-704A-B4EF-C06AEC38250A}" srcOrd="0" destOrd="0" presId="urn:microsoft.com/office/officeart/2005/8/layout/matrix3"/>
    <dgm:cxn modelId="{2F7C0DFF-7DEC-43D7-803E-7908829DC58D}" srcId="{D7F89C0E-4247-4C38-AB00-882E0CDE0E71}" destId="{42A64604-1B64-49DC-A940-6817AED23423}" srcOrd="0" destOrd="0" parTransId="{5AC0F433-F6B5-480C-8A6B-CD61C99CC491}" sibTransId="{B91084A1-1D23-4ECD-8DCF-55B9058CCBAD}"/>
    <dgm:cxn modelId="{D5906BDC-EE0C-FF4E-A80B-28C7D52111FA}" type="presParOf" srcId="{31C7925B-B188-D34F-9FDB-A219F5CA67CC}" destId="{7CBBE65D-2AB2-DF45-9076-2F0B06CDE935}" srcOrd="0" destOrd="0" presId="urn:microsoft.com/office/officeart/2005/8/layout/matrix3"/>
    <dgm:cxn modelId="{958277F0-41FA-AC46-A1E9-C99B25AA72B5}" type="presParOf" srcId="{31C7925B-B188-D34F-9FDB-A219F5CA67CC}" destId="{5F24325E-6EA5-704A-B4EF-C06AEC38250A}" srcOrd="1" destOrd="0" presId="urn:microsoft.com/office/officeart/2005/8/layout/matrix3"/>
    <dgm:cxn modelId="{EC826710-92FB-2D45-9AA2-BD2E59186C53}" type="presParOf" srcId="{31C7925B-B188-D34F-9FDB-A219F5CA67CC}" destId="{C16CC3D1-2B52-7C49-B41B-EB416DE1B633}" srcOrd="2" destOrd="0" presId="urn:microsoft.com/office/officeart/2005/8/layout/matrix3"/>
    <dgm:cxn modelId="{C19D451B-6A78-F94A-A9A6-2DF152810A68}" type="presParOf" srcId="{31C7925B-B188-D34F-9FDB-A219F5CA67CC}" destId="{A1227C3F-AB6B-D145-A92E-BDF974782127}" srcOrd="3" destOrd="0" presId="urn:microsoft.com/office/officeart/2005/8/layout/matrix3"/>
    <dgm:cxn modelId="{D425F15F-B7B3-224B-84D4-2F39408DF975}" type="presParOf" srcId="{31C7925B-B188-D34F-9FDB-A219F5CA67CC}" destId="{A3B9C391-D7EE-524D-BE1F-E736F22A86E2}" srcOrd="4" destOrd="0" presId="urn:microsoft.com/office/officeart/2005/8/layout/matrix3"/>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7BA994-3EB7-467F-8827-95F769EAD30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A395826-D481-4362-BD49-4FF93251DFBE}">
      <dgm:prSet/>
      <dgm:spPr/>
      <dgm:t>
        <a:bodyPr/>
        <a:lstStyle/>
        <a:p>
          <a:r>
            <a:rPr lang="en-US" dirty="0">
              <a:solidFill>
                <a:schemeClr val="accent6"/>
              </a:solidFill>
            </a:rPr>
            <a:t>10% of lung carcinoids</a:t>
          </a:r>
        </a:p>
      </dgm:t>
    </dgm:pt>
    <dgm:pt modelId="{A3B4A717-FAC2-49AD-8930-8CDF835B28F8}" type="parTrans" cxnId="{3DBE19C5-9FD2-41FE-9770-15D4DDA2979D}">
      <dgm:prSet/>
      <dgm:spPr/>
      <dgm:t>
        <a:bodyPr/>
        <a:lstStyle/>
        <a:p>
          <a:endParaRPr lang="en-US"/>
        </a:p>
      </dgm:t>
    </dgm:pt>
    <dgm:pt modelId="{867EA789-E428-48C4-B3A7-C05EB9BEA90E}" type="sibTrans" cxnId="{3DBE19C5-9FD2-41FE-9770-15D4DDA2979D}">
      <dgm:prSet/>
      <dgm:spPr/>
      <dgm:t>
        <a:bodyPr/>
        <a:lstStyle/>
        <a:p>
          <a:endParaRPr lang="en-US"/>
        </a:p>
      </dgm:t>
    </dgm:pt>
    <dgm:pt modelId="{D9D1E233-3D17-422F-9F4F-7ED010C3F0B2}">
      <dgm:prSet/>
      <dgm:spPr/>
      <dgm:t>
        <a:bodyPr/>
        <a:lstStyle/>
        <a:p>
          <a:r>
            <a:rPr lang="en-US"/>
            <a:t>40-50% have node positive disease at presentation</a:t>
          </a:r>
        </a:p>
      </dgm:t>
    </dgm:pt>
    <dgm:pt modelId="{F6DD2E1E-FC78-4133-9AFD-8A6730794FCC}" type="parTrans" cxnId="{5BC9C5BD-9749-4903-9C73-805B5C7A4A7C}">
      <dgm:prSet/>
      <dgm:spPr/>
      <dgm:t>
        <a:bodyPr/>
        <a:lstStyle/>
        <a:p>
          <a:endParaRPr lang="en-US"/>
        </a:p>
      </dgm:t>
    </dgm:pt>
    <dgm:pt modelId="{5B28B31A-9AC2-490C-9EFF-4AA8BFCFD747}" type="sibTrans" cxnId="{5BC9C5BD-9749-4903-9C73-805B5C7A4A7C}">
      <dgm:prSet/>
      <dgm:spPr/>
      <dgm:t>
        <a:bodyPr/>
        <a:lstStyle/>
        <a:p>
          <a:endParaRPr lang="en-US"/>
        </a:p>
      </dgm:t>
    </dgm:pt>
    <dgm:pt modelId="{D6A797D3-2CFD-4E1E-91E7-51BD0D3C6BD0}">
      <dgm:prSet/>
      <dgm:spPr/>
      <dgm:t>
        <a:bodyPr/>
        <a:lstStyle/>
        <a:p>
          <a:r>
            <a:rPr lang="en-US"/>
            <a:t>Up to 20% have distant metastasis at presentation </a:t>
          </a:r>
        </a:p>
      </dgm:t>
    </dgm:pt>
    <dgm:pt modelId="{EB7E5670-B7A8-4D85-8667-F19695E4152A}" type="parTrans" cxnId="{9ADCA5E9-2B35-4198-9F09-8DC6EEFBFFB2}">
      <dgm:prSet/>
      <dgm:spPr/>
      <dgm:t>
        <a:bodyPr/>
        <a:lstStyle/>
        <a:p>
          <a:endParaRPr lang="en-US"/>
        </a:p>
      </dgm:t>
    </dgm:pt>
    <dgm:pt modelId="{887FD702-F50E-432A-8FC6-D65178F48196}" type="sibTrans" cxnId="{9ADCA5E9-2B35-4198-9F09-8DC6EEFBFFB2}">
      <dgm:prSet/>
      <dgm:spPr/>
      <dgm:t>
        <a:bodyPr/>
        <a:lstStyle/>
        <a:p>
          <a:endParaRPr lang="en-US"/>
        </a:p>
      </dgm:t>
    </dgm:pt>
    <dgm:pt modelId="{110F2E6B-6C43-D144-93AC-BFD58A9FA375}" type="pres">
      <dgm:prSet presAssocID="{E07BA994-3EB7-467F-8827-95F769EAD308}" presName="linear" presStyleCnt="0">
        <dgm:presLayoutVars>
          <dgm:animLvl val="lvl"/>
          <dgm:resizeHandles val="exact"/>
        </dgm:presLayoutVars>
      </dgm:prSet>
      <dgm:spPr/>
    </dgm:pt>
    <dgm:pt modelId="{973ABC85-98C9-DD40-991D-CD05578406D6}" type="pres">
      <dgm:prSet presAssocID="{6A395826-D481-4362-BD49-4FF93251DFBE}" presName="parentText" presStyleLbl="node1" presStyleIdx="0" presStyleCnt="3">
        <dgm:presLayoutVars>
          <dgm:chMax val="0"/>
          <dgm:bulletEnabled val="1"/>
        </dgm:presLayoutVars>
      </dgm:prSet>
      <dgm:spPr/>
    </dgm:pt>
    <dgm:pt modelId="{59A6568D-DE63-FD4F-80D7-E2ABF6440020}" type="pres">
      <dgm:prSet presAssocID="{867EA789-E428-48C4-B3A7-C05EB9BEA90E}" presName="spacer" presStyleCnt="0"/>
      <dgm:spPr/>
    </dgm:pt>
    <dgm:pt modelId="{E7B03497-4684-D04D-8350-B3D5D7EA5B50}" type="pres">
      <dgm:prSet presAssocID="{D9D1E233-3D17-422F-9F4F-7ED010C3F0B2}" presName="parentText" presStyleLbl="node1" presStyleIdx="1" presStyleCnt="3">
        <dgm:presLayoutVars>
          <dgm:chMax val="0"/>
          <dgm:bulletEnabled val="1"/>
        </dgm:presLayoutVars>
      </dgm:prSet>
      <dgm:spPr/>
    </dgm:pt>
    <dgm:pt modelId="{5608DFB7-689B-164A-9221-F0F0EE266557}" type="pres">
      <dgm:prSet presAssocID="{5B28B31A-9AC2-490C-9EFF-4AA8BFCFD747}" presName="spacer" presStyleCnt="0"/>
      <dgm:spPr/>
    </dgm:pt>
    <dgm:pt modelId="{E9E9D552-BA15-5C46-95D2-5CFBC9EEFFF3}" type="pres">
      <dgm:prSet presAssocID="{D6A797D3-2CFD-4E1E-91E7-51BD0D3C6BD0}" presName="parentText" presStyleLbl="node1" presStyleIdx="2" presStyleCnt="3">
        <dgm:presLayoutVars>
          <dgm:chMax val="0"/>
          <dgm:bulletEnabled val="1"/>
        </dgm:presLayoutVars>
      </dgm:prSet>
      <dgm:spPr/>
    </dgm:pt>
  </dgm:ptLst>
  <dgm:cxnLst>
    <dgm:cxn modelId="{64CAA818-D75C-3E43-AC03-C153672D6589}" type="presOf" srcId="{D9D1E233-3D17-422F-9F4F-7ED010C3F0B2}" destId="{E7B03497-4684-D04D-8350-B3D5D7EA5B50}" srcOrd="0" destOrd="0" presId="urn:microsoft.com/office/officeart/2005/8/layout/vList2"/>
    <dgm:cxn modelId="{7230E8A9-4330-1641-BF02-9160AD024A34}" type="presOf" srcId="{6A395826-D481-4362-BD49-4FF93251DFBE}" destId="{973ABC85-98C9-DD40-991D-CD05578406D6}" srcOrd="0" destOrd="0" presId="urn:microsoft.com/office/officeart/2005/8/layout/vList2"/>
    <dgm:cxn modelId="{5BC9C5BD-9749-4903-9C73-805B5C7A4A7C}" srcId="{E07BA994-3EB7-467F-8827-95F769EAD308}" destId="{D9D1E233-3D17-422F-9F4F-7ED010C3F0B2}" srcOrd="1" destOrd="0" parTransId="{F6DD2E1E-FC78-4133-9AFD-8A6730794FCC}" sibTransId="{5B28B31A-9AC2-490C-9EFF-4AA8BFCFD747}"/>
    <dgm:cxn modelId="{3DBE19C5-9FD2-41FE-9770-15D4DDA2979D}" srcId="{E07BA994-3EB7-467F-8827-95F769EAD308}" destId="{6A395826-D481-4362-BD49-4FF93251DFBE}" srcOrd="0" destOrd="0" parTransId="{A3B4A717-FAC2-49AD-8930-8CDF835B28F8}" sibTransId="{867EA789-E428-48C4-B3A7-C05EB9BEA90E}"/>
    <dgm:cxn modelId="{845424CE-E1E7-CC4D-A196-ED3D78149DEB}" type="presOf" srcId="{E07BA994-3EB7-467F-8827-95F769EAD308}" destId="{110F2E6B-6C43-D144-93AC-BFD58A9FA375}" srcOrd="0" destOrd="0" presId="urn:microsoft.com/office/officeart/2005/8/layout/vList2"/>
    <dgm:cxn modelId="{9ADCA5E9-2B35-4198-9F09-8DC6EEFBFFB2}" srcId="{E07BA994-3EB7-467F-8827-95F769EAD308}" destId="{D6A797D3-2CFD-4E1E-91E7-51BD0D3C6BD0}" srcOrd="2" destOrd="0" parTransId="{EB7E5670-B7A8-4D85-8667-F19695E4152A}" sibTransId="{887FD702-F50E-432A-8FC6-D65178F48196}"/>
    <dgm:cxn modelId="{99930BF4-F8C5-1F42-A93C-AC93FFB27373}" type="presOf" srcId="{D6A797D3-2CFD-4E1E-91E7-51BD0D3C6BD0}" destId="{E9E9D552-BA15-5C46-95D2-5CFBC9EEFFF3}" srcOrd="0" destOrd="0" presId="urn:microsoft.com/office/officeart/2005/8/layout/vList2"/>
    <dgm:cxn modelId="{006443FA-2768-C040-83CA-6CEC0B70A578}" type="presParOf" srcId="{110F2E6B-6C43-D144-93AC-BFD58A9FA375}" destId="{973ABC85-98C9-DD40-991D-CD05578406D6}" srcOrd="0" destOrd="0" presId="urn:microsoft.com/office/officeart/2005/8/layout/vList2"/>
    <dgm:cxn modelId="{CDD3E4FC-F322-EC40-A0D6-8AD927E08A54}" type="presParOf" srcId="{110F2E6B-6C43-D144-93AC-BFD58A9FA375}" destId="{59A6568D-DE63-FD4F-80D7-E2ABF6440020}" srcOrd="1" destOrd="0" presId="urn:microsoft.com/office/officeart/2005/8/layout/vList2"/>
    <dgm:cxn modelId="{FDC4E6C5-D823-BC40-A37E-75B3749991A4}" type="presParOf" srcId="{110F2E6B-6C43-D144-93AC-BFD58A9FA375}" destId="{E7B03497-4684-D04D-8350-B3D5D7EA5B50}" srcOrd="2" destOrd="0" presId="urn:microsoft.com/office/officeart/2005/8/layout/vList2"/>
    <dgm:cxn modelId="{CD2DDB63-F01D-BB49-A236-3BECDACBAE7F}" type="presParOf" srcId="{110F2E6B-6C43-D144-93AC-BFD58A9FA375}" destId="{5608DFB7-689B-164A-9221-F0F0EE266557}" srcOrd="3" destOrd="0" presId="urn:microsoft.com/office/officeart/2005/8/layout/vList2"/>
    <dgm:cxn modelId="{05044BF8-43AC-534B-9102-CFFB1CD42EAC}" type="presParOf" srcId="{110F2E6B-6C43-D144-93AC-BFD58A9FA375}" destId="{E9E9D552-BA15-5C46-95D2-5CFBC9EEFFF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281FA6-E53D-487B-B0EA-0FD76B1A95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D99F15A-C3BA-4A6D-86EF-1E99F52D3FBF}">
      <dgm:prSet/>
      <dgm:spPr>
        <a:solidFill>
          <a:schemeClr val="accent6">
            <a:lumMod val="60000"/>
            <a:lumOff val="40000"/>
          </a:schemeClr>
        </a:solidFill>
      </dgm:spPr>
      <dgm:t>
        <a:bodyPr/>
        <a:lstStyle/>
        <a:p>
          <a:r>
            <a:rPr lang="en-US" dirty="0">
              <a:solidFill>
                <a:schemeClr val="accent2"/>
              </a:solidFill>
            </a:rPr>
            <a:t>Somatostatin Analogs?</a:t>
          </a:r>
        </a:p>
      </dgm:t>
    </dgm:pt>
    <dgm:pt modelId="{7CCD6E45-B31D-4EA1-B04C-2BB92CA0E4DA}" type="parTrans" cxnId="{7508488F-3B8D-40E6-8118-A8D8BBE30D0B}">
      <dgm:prSet/>
      <dgm:spPr/>
      <dgm:t>
        <a:bodyPr/>
        <a:lstStyle/>
        <a:p>
          <a:endParaRPr lang="en-US"/>
        </a:p>
      </dgm:t>
    </dgm:pt>
    <dgm:pt modelId="{789710C8-64C7-4DC0-B810-25E9619D2848}" type="sibTrans" cxnId="{7508488F-3B8D-40E6-8118-A8D8BBE30D0B}">
      <dgm:prSet/>
      <dgm:spPr/>
      <dgm:t>
        <a:bodyPr/>
        <a:lstStyle/>
        <a:p>
          <a:endParaRPr lang="en-US"/>
        </a:p>
      </dgm:t>
    </dgm:pt>
    <dgm:pt modelId="{53214DD6-2D40-4A50-8FBE-72F31DDA4BF2}">
      <dgm:prSet/>
      <dgm:spPr/>
      <dgm:t>
        <a:bodyPr/>
        <a:lstStyle/>
        <a:p>
          <a:r>
            <a:rPr lang="en-US" dirty="0">
              <a:solidFill>
                <a:schemeClr val="accent2"/>
              </a:solidFill>
            </a:rPr>
            <a:t>Targeted therapy?</a:t>
          </a:r>
        </a:p>
      </dgm:t>
    </dgm:pt>
    <dgm:pt modelId="{9A48AA11-9825-4DEF-A2E1-053ED80FF51D}" type="parTrans" cxnId="{6D515B81-3F6C-4B3B-AB10-26334AB6B9C1}">
      <dgm:prSet/>
      <dgm:spPr/>
      <dgm:t>
        <a:bodyPr/>
        <a:lstStyle/>
        <a:p>
          <a:endParaRPr lang="en-US"/>
        </a:p>
      </dgm:t>
    </dgm:pt>
    <dgm:pt modelId="{DF3D561E-2213-412F-998A-C5A13D09B155}" type="sibTrans" cxnId="{6D515B81-3F6C-4B3B-AB10-26334AB6B9C1}">
      <dgm:prSet/>
      <dgm:spPr/>
      <dgm:t>
        <a:bodyPr/>
        <a:lstStyle/>
        <a:p>
          <a:endParaRPr lang="en-US"/>
        </a:p>
      </dgm:t>
    </dgm:pt>
    <dgm:pt modelId="{4A65F070-4BFE-4F47-AFAD-B0FAD3A50306}">
      <dgm:prSet/>
      <dgm:spPr/>
      <dgm:t>
        <a:bodyPr/>
        <a:lstStyle/>
        <a:p>
          <a:r>
            <a:rPr lang="en-US" dirty="0">
              <a:solidFill>
                <a:schemeClr val="accent2"/>
              </a:solidFill>
            </a:rPr>
            <a:t>Chemo?</a:t>
          </a:r>
        </a:p>
      </dgm:t>
    </dgm:pt>
    <dgm:pt modelId="{8CEB72FA-1577-4A74-AD77-C0D4B5DA68FD}" type="parTrans" cxnId="{B0039657-7522-4103-8A94-72B5D58B71CE}">
      <dgm:prSet/>
      <dgm:spPr/>
      <dgm:t>
        <a:bodyPr/>
        <a:lstStyle/>
        <a:p>
          <a:endParaRPr lang="en-US"/>
        </a:p>
      </dgm:t>
    </dgm:pt>
    <dgm:pt modelId="{C31D5F2D-7048-40FE-8774-9022561D0F1C}" type="sibTrans" cxnId="{B0039657-7522-4103-8A94-72B5D58B71CE}">
      <dgm:prSet/>
      <dgm:spPr/>
      <dgm:t>
        <a:bodyPr/>
        <a:lstStyle/>
        <a:p>
          <a:endParaRPr lang="en-US"/>
        </a:p>
      </dgm:t>
    </dgm:pt>
    <dgm:pt modelId="{728BD7D9-7157-44C4-A69D-D68E63CD6DFD}">
      <dgm:prSet/>
      <dgm:spPr/>
      <dgm:t>
        <a:bodyPr/>
        <a:lstStyle/>
        <a:p>
          <a:r>
            <a:rPr lang="en-US" dirty="0">
              <a:solidFill>
                <a:schemeClr val="accent2"/>
              </a:solidFill>
            </a:rPr>
            <a:t>Radionuclide therapy?</a:t>
          </a:r>
        </a:p>
      </dgm:t>
    </dgm:pt>
    <dgm:pt modelId="{C005E3B4-B478-4FD9-8DF4-9AC0B146F084}" type="parTrans" cxnId="{C5D4BDE5-74C4-4253-827C-EEE2A515AFB4}">
      <dgm:prSet/>
      <dgm:spPr/>
      <dgm:t>
        <a:bodyPr/>
        <a:lstStyle/>
        <a:p>
          <a:endParaRPr lang="en-US"/>
        </a:p>
      </dgm:t>
    </dgm:pt>
    <dgm:pt modelId="{24A73BC4-4D08-40DB-B18E-BEDB8A3F2D2E}" type="sibTrans" cxnId="{C5D4BDE5-74C4-4253-827C-EEE2A515AFB4}">
      <dgm:prSet/>
      <dgm:spPr/>
      <dgm:t>
        <a:bodyPr/>
        <a:lstStyle/>
        <a:p>
          <a:endParaRPr lang="en-US"/>
        </a:p>
      </dgm:t>
    </dgm:pt>
    <dgm:pt modelId="{DAD87856-1B44-4F49-8704-DABB1241F881}" type="pres">
      <dgm:prSet presAssocID="{A6281FA6-E53D-487B-B0EA-0FD76B1A952B}" presName="vert0" presStyleCnt="0">
        <dgm:presLayoutVars>
          <dgm:dir/>
          <dgm:animOne val="branch"/>
          <dgm:animLvl val="lvl"/>
        </dgm:presLayoutVars>
      </dgm:prSet>
      <dgm:spPr/>
    </dgm:pt>
    <dgm:pt modelId="{060A667F-996A-2A4A-A231-01C91DFE8E9A}" type="pres">
      <dgm:prSet presAssocID="{ED99F15A-C3BA-4A6D-86EF-1E99F52D3FBF}" presName="thickLine" presStyleLbl="alignNode1" presStyleIdx="0" presStyleCnt="4"/>
      <dgm:spPr/>
    </dgm:pt>
    <dgm:pt modelId="{ECA93A30-91AE-5643-A2E6-236BEDF7A28A}" type="pres">
      <dgm:prSet presAssocID="{ED99F15A-C3BA-4A6D-86EF-1E99F52D3FBF}" presName="horz1" presStyleCnt="0"/>
      <dgm:spPr/>
    </dgm:pt>
    <dgm:pt modelId="{AC186712-62E5-AF4B-B6A0-0BD3F31DDD8A}" type="pres">
      <dgm:prSet presAssocID="{ED99F15A-C3BA-4A6D-86EF-1E99F52D3FBF}" presName="tx1" presStyleLbl="revTx" presStyleIdx="0" presStyleCnt="4"/>
      <dgm:spPr/>
    </dgm:pt>
    <dgm:pt modelId="{3D156517-33D4-9641-A2CE-D57DD499B92F}" type="pres">
      <dgm:prSet presAssocID="{ED99F15A-C3BA-4A6D-86EF-1E99F52D3FBF}" presName="vert1" presStyleCnt="0"/>
      <dgm:spPr/>
    </dgm:pt>
    <dgm:pt modelId="{43002B9D-BD94-4344-8E89-59D5BDC93213}" type="pres">
      <dgm:prSet presAssocID="{53214DD6-2D40-4A50-8FBE-72F31DDA4BF2}" presName="thickLine" presStyleLbl="alignNode1" presStyleIdx="1" presStyleCnt="4"/>
      <dgm:spPr/>
    </dgm:pt>
    <dgm:pt modelId="{6F7E9FB5-A79B-FB40-8DCD-E472B36F2E6A}" type="pres">
      <dgm:prSet presAssocID="{53214DD6-2D40-4A50-8FBE-72F31DDA4BF2}" presName="horz1" presStyleCnt="0"/>
      <dgm:spPr/>
    </dgm:pt>
    <dgm:pt modelId="{EF87D8E0-4704-D64A-A17C-47FDB5054491}" type="pres">
      <dgm:prSet presAssocID="{53214DD6-2D40-4A50-8FBE-72F31DDA4BF2}" presName="tx1" presStyleLbl="revTx" presStyleIdx="1" presStyleCnt="4"/>
      <dgm:spPr/>
    </dgm:pt>
    <dgm:pt modelId="{5BCA574C-533D-984C-ABDB-7659FC51101A}" type="pres">
      <dgm:prSet presAssocID="{53214DD6-2D40-4A50-8FBE-72F31DDA4BF2}" presName="vert1" presStyleCnt="0"/>
      <dgm:spPr/>
    </dgm:pt>
    <dgm:pt modelId="{6192A1BD-92D5-DF40-8CF8-99C1CC9205EB}" type="pres">
      <dgm:prSet presAssocID="{4A65F070-4BFE-4F47-AFAD-B0FAD3A50306}" presName="thickLine" presStyleLbl="alignNode1" presStyleIdx="2" presStyleCnt="4"/>
      <dgm:spPr/>
    </dgm:pt>
    <dgm:pt modelId="{8353782B-560F-2042-B8CB-5C7327FD744D}" type="pres">
      <dgm:prSet presAssocID="{4A65F070-4BFE-4F47-AFAD-B0FAD3A50306}" presName="horz1" presStyleCnt="0"/>
      <dgm:spPr/>
    </dgm:pt>
    <dgm:pt modelId="{D6D1EBEF-1C4B-0040-9A21-D53B418E76EA}" type="pres">
      <dgm:prSet presAssocID="{4A65F070-4BFE-4F47-AFAD-B0FAD3A50306}" presName="tx1" presStyleLbl="revTx" presStyleIdx="2" presStyleCnt="4"/>
      <dgm:spPr/>
    </dgm:pt>
    <dgm:pt modelId="{C1D438DA-ACE1-EF47-B275-EA6447A3D212}" type="pres">
      <dgm:prSet presAssocID="{4A65F070-4BFE-4F47-AFAD-B0FAD3A50306}" presName="vert1" presStyleCnt="0"/>
      <dgm:spPr/>
    </dgm:pt>
    <dgm:pt modelId="{824CA0A8-53CD-F14A-B71D-12B580187464}" type="pres">
      <dgm:prSet presAssocID="{728BD7D9-7157-44C4-A69D-D68E63CD6DFD}" presName="thickLine" presStyleLbl="alignNode1" presStyleIdx="3" presStyleCnt="4"/>
      <dgm:spPr/>
    </dgm:pt>
    <dgm:pt modelId="{3B3CC263-45A5-6F47-B69A-32D9F1FF6E4B}" type="pres">
      <dgm:prSet presAssocID="{728BD7D9-7157-44C4-A69D-D68E63CD6DFD}" presName="horz1" presStyleCnt="0"/>
      <dgm:spPr/>
    </dgm:pt>
    <dgm:pt modelId="{4CFDE555-B69B-EF47-97F9-98A3B8C64BEA}" type="pres">
      <dgm:prSet presAssocID="{728BD7D9-7157-44C4-A69D-D68E63CD6DFD}" presName="tx1" presStyleLbl="revTx" presStyleIdx="3" presStyleCnt="4"/>
      <dgm:spPr/>
    </dgm:pt>
    <dgm:pt modelId="{143A5135-C8F8-1046-AB10-C303F4653068}" type="pres">
      <dgm:prSet presAssocID="{728BD7D9-7157-44C4-A69D-D68E63CD6DFD}" presName="vert1" presStyleCnt="0"/>
      <dgm:spPr/>
    </dgm:pt>
  </dgm:ptLst>
  <dgm:cxnLst>
    <dgm:cxn modelId="{EE888F22-A7A2-134F-9F3C-89ED8FFAB550}" type="presOf" srcId="{A6281FA6-E53D-487B-B0EA-0FD76B1A952B}" destId="{DAD87856-1B44-4F49-8704-DABB1241F881}" srcOrd="0" destOrd="0" presId="urn:microsoft.com/office/officeart/2008/layout/LinedList"/>
    <dgm:cxn modelId="{B0039657-7522-4103-8A94-72B5D58B71CE}" srcId="{A6281FA6-E53D-487B-B0EA-0FD76B1A952B}" destId="{4A65F070-4BFE-4F47-AFAD-B0FAD3A50306}" srcOrd="2" destOrd="0" parTransId="{8CEB72FA-1577-4A74-AD77-C0D4B5DA68FD}" sibTransId="{C31D5F2D-7048-40FE-8774-9022561D0F1C}"/>
    <dgm:cxn modelId="{98F41663-A882-B844-9FB0-E219575A0A0E}" type="presOf" srcId="{728BD7D9-7157-44C4-A69D-D68E63CD6DFD}" destId="{4CFDE555-B69B-EF47-97F9-98A3B8C64BEA}" srcOrd="0" destOrd="0" presId="urn:microsoft.com/office/officeart/2008/layout/LinedList"/>
    <dgm:cxn modelId="{7FF4C96A-4716-364B-843B-7DE1B71A8430}" type="presOf" srcId="{ED99F15A-C3BA-4A6D-86EF-1E99F52D3FBF}" destId="{AC186712-62E5-AF4B-B6A0-0BD3F31DDD8A}" srcOrd="0" destOrd="0" presId="urn:microsoft.com/office/officeart/2008/layout/LinedList"/>
    <dgm:cxn modelId="{6D515B81-3F6C-4B3B-AB10-26334AB6B9C1}" srcId="{A6281FA6-E53D-487B-B0EA-0FD76B1A952B}" destId="{53214DD6-2D40-4A50-8FBE-72F31DDA4BF2}" srcOrd="1" destOrd="0" parTransId="{9A48AA11-9825-4DEF-A2E1-053ED80FF51D}" sibTransId="{DF3D561E-2213-412F-998A-C5A13D09B155}"/>
    <dgm:cxn modelId="{7508488F-3B8D-40E6-8118-A8D8BBE30D0B}" srcId="{A6281FA6-E53D-487B-B0EA-0FD76B1A952B}" destId="{ED99F15A-C3BA-4A6D-86EF-1E99F52D3FBF}" srcOrd="0" destOrd="0" parTransId="{7CCD6E45-B31D-4EA1-B04C-2BB92CA0E4DA}" sibTransId="{789710C8-64C7-4DC0-B810-25E9619D2848}"/>
    <dgm:cxn modelId="{C6A9FDA5-E56D-7844-A832-DAF7B3EB1A09}" type="presOf" srcId="{4A65F070-4BFE-4F47-AFAD-B0FAD3A50306}" destId="{D6D1EBEF-1C4B-0040-9A21-D53B418E76EA}" srcOrd="0" destOrd="0" presId="urn:microsoft.com/office/officeart/2008/layout/LinedList"/>
    <dgm:cxn modelId="{C58A41B3-7C5C-0A40-A62C-EA0B761EF769}" type="presOf" srcId="{53214DD6-2D40-4A50-8FBE-72F31DDA4BF2}" destId="{EF87D8E0-4704-D64A-A17C-47FDB5054491}" srcOrd="0" destOrd="0" presId="urn:microsoft.com/office/officeart/2008/layout/LinedList"/>
    <dgm:cxn modelId="{C5D4BDE5-74C4-4253-827C-EEE2A515AFB4}" srcId="{A6281FA6-E53D-487B-B0EA-0FD76B1A952B}" destId="{728BD7D9-7157-44C4-A69D-D68E63CD6DFD}" srcOrd="3" destOrd="0" parTransId="{C005E3B4-B478-4FD9-8DF4-9AC0B146F084}" sibTransId="{24A73BC4-4D08-40DB-B18E-BEDB8A3F2D2E}"/>
    <dgm:cxn modelId="{49BB61A3-1ED8-A248-BCD7-61A94F402156}" type="presParOf" srcId="{DAD87856-1B44-4F49-8704-DABB1241F881}" destId="{060A667F-996A-2A4A-A231-01C91DFE8E9A}" srcOrd="0" destOrd="0" presId="urn:microsoft.com/office/officeart/2008/layout/LinedList"/>
    <dgm:cxn modelId="{2396927A-D0E7-C749-B09D-EBBFEC78EDA6}" type="presParOf" srcId="{DAD87856-1B44-4F49-8704-DABB1241F881}" destId="{ECA93A30-91AE-5643-A2E6-236BEDF7A28A}" srcOrd="1" destOrd="0" presId="urn:microsoft.com/office/officeart/2008/layout/LinedList"/>
    <dgm:cxn modelId="{54CE7C30-FF0B-AC43-9B61-F518BFCB8B67}" type="presParOf" srcId="{ECA93A30-91AE-5643-A2E6-236BEDF7A28A}" destId="{AC186712-62E5-AF4B-B6A0-0BD3F31DDD8A}" srcOrd="0" destOrd="0" presId="urn:microsoft.com/office/officeart/2008/layout/LinedList"/>
    <dgm:cxn modelId="{85D75E83-A7E1-7441-BFA8-9E41E5A4CCFC}" type="presParOf" srcId="{ECA93A30-91AE-5643-A2E6-236BEDF7A28A}" destId="{3D156517-33D4-9641-A2CE-D57DD499B92F}" srcOrd="1" destOrd="0" presId="urn:microsoft.com/office/officeart/2008/layout/LinedList"/>
    <dgm:cxn modelId="{B8D428CB-9057-A146-86D3-21EFADEF3AC6}" type="presParOf" srcId="{DAD87856-1B44-4F49-8704-DABB1241F881}" destId="{43002B9D-BD94-4344-8E89-59D5BDC93213}" srcOrd="2" destOrd="0" presId="urn:microsoft.com/office/officeart/2008/layout/LinedList"/>
    <dgm:cxn modelId="{F07BF305-89FB-CB45-B133-CABB33395279}" type="presParOf" srcId="{DAD87856-1B44-4F49-8704-DABB1241F881}" destId="{6F7E9FB5-A79B-FB40-8DCD-E472B36F2E6A}" srcOrd="3" destOrd="0" presId="urn:microsoft.com/office/officeart/2008/layout/LinedList"/>
    <dgm:cxn modelId="{7ECB1E53-B8FB-574E-B040-37DD7453FA30}" type="presParOf" srcId="{6F7E9FB5-A79B-FB40-8DCD-E472B36F2E6A}" destId="{EF87D8E0-4704-D64A-A17C-47FDB5054491}" srcOrd="0" destOrd="0" presId="urn:microsoft.com/office/officeart/2008/layout/LinedList"/>
    <dgm:cxn modelId="{A8232E18-2FEE-CD4D-931B-0A100F586A23}" type="presParOf" srcId="{6F7E9FB5-A79B-FB40-8DCD-E472B36F2E6A}" destId="{5BCA574C-533D-984C-ABDB-7659FC51101A}" srcOrd="1" destOrd="0" presId="urn:microsoft.com/office/officeart/2008/layout/LinedList"/>
    <dgm:cxn modelId="{8A8C8084-4694-B040-AF6D-11F02CCDDADC}" type="presParOf" srcId="{DAD87856-1B44-4F49-8704-DABB1241F881}" destId="{6192A1BD-92D5-DF40-8CF8-99C1CC9205EB}" srcOrd="4" destOrd="0" presId="urn:microsoft.com/office/officeart/2008/layout/LinedList"/>
    <dgm:cxn modelId="{1CAB7C16-111B-1A40-B8A9-012827926CCB}" type="presParOf" srcId="{DAD87856-1B44-4F49-8704-DABB1241F881}" destId="{8353782B-560F-2042-B8CB-5C7327FD744D}" srcOrd="5" destOrd="0" presId="urn:microsoft.com/office/officeart/2008/layout/LinedList"/>
    <dgm:cxn modelId="{B5F63B6D-C6B9-D84A-B9AF-F18F63889F98}" type="presParOf" srcId="{8353782B-560F-2042-B8CB-5C7327FD744D}" destId="{D6D1EBEF-1C4B-0040-9A21-D53B418E76EA}" srcOrd="0" destOrd="0" presId="urn:microsoft.com/office/officeart/2008/layout/LinedList"/>
    <dgm:cxn modelId="{4E2F234E-9784-A241-9A4F-B57CDD35C295}" type="presParOf" srcId="{8353782B-560F-2042-B8CB-5C7327FD744D}" destId="{C1D438DA-ACE1-EF47-B275-EA6447A3D212}" srcOrd="1" destOrd="0" presId="urn:microsoft.com/office/officeart/2008/layout/LinedList"/>
    <dgm:cxn modelId="{372DBC04-87A7-774B-A0B5-A6B5D0BB4BB7}" type="presParOf" srcId="{DAD87856-1B44-4F49-8704-DABB1241F881}" destId="{824CA0A8-53CD-F14A-B71D-12B580187464}" srcOrd="6" destOrd="0" presId="urn:microsoft.com/office/officeart/2008/layout/LinedList"/>
    <dgm:cxn modelId="{F88C5C05-3178-A243-87E7-7A39953AE6A9}" type="presParOf" srcId="{DAD87856-1B44-4F49-8704-DABB1241F881}" destId="{3B3CC263-45A5-6F47-B69A-32D9F1FF6E4B}" srcOrd="7" destOrd="0" presId="urn:microsoft.com/office/officeart/2008/layout/LinedList"/>
    <dgm:cxn modelId="{7396AEA1-CC53-9C41-BE55-DB2678AE8374}" type="presParOf" srcId="{3B3CC263-45A5-6F47-B69A-32D9F1FF6E4B}" destId="{4CFDE555-B69B-EF47-97F9-98A3B8C64BEA}" srcOrd="0" destOrd="0" presId="urn:microsoft.com/office/officeart/2008/layout/LinedList"/>
    <dgm:cxn modelId="{8A464E61-BAAE-924D-8DF2-B607F0CB045A}" type="presParOf" srcId="{3B3CC263-45A5-6F47-B69A-32D9F1FF6E4B}" destId="{143A5135-C8F8-1046-AB10-C303F46530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281FA6-E53D-487B-B0EA-0FD76B1A95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D99F15A-C3BA-4A6D-86EF-1E99F52D3FBF}">
      <dgm:prSet/>
      <dgm:spPr/>
      <dgm:t>
        <a:bodyPr/>
        <a:lstStyle/>
        <a:p>
          <a:r>
            <a:rPr lang="en-US" dirty="0">
              <a:solidFill>
                <a:schemeClr val="accent2"/>
              </a:solidFill>
            </a:rPr>
            <a:t>Somatostatin Analogs?</a:t>
          </a:r>
        </a:p>
      </dgm:t>
    </dgm:pt>
    <dgm:pt modelId="{7CCD6E45-B31D-4EA1-B04C-2BB92CA0E4DA}" type="parTrans" cxnId="{7508488F-3B8D-40E6-8118-A8D8BBE30D0B}">
      <dgm:prSet/>
      <dgm:spPr/>
      <dgm:t>
        <a:bodyPr/>
        <a:lstStyle/>
        <a:p>
          <a:endParaRPr lang="en-US"/>
        </a:p>
      </dgm:t>
    </dgm:pt>
    <dgm:pt modelId="{789710C8-64C7-4DC0-B810-25E9619D2848}" type="sibTrans" cxnId="{7508488F-3B8D-40E6-8118-A8D8BBE30D0B}">
      <dgm:prSet/>
      <dgm:spPr/>
      <dgm:t>
        <a:bodyPr/>
        <a:lstStyle/>
        <a:p>
          <a:endParaRPr lang="en-US"/>
        </a:p>
      </dgm:t>
    </dgm:pt>
    <dgm:pt modelId="{53214DD6-2D40-4A50-8FBE-72F31DDA4BF2}">
      <dgm:prSet/>
      <dgm:spPr>
        <a:solidFill>
          <a:schemeClr val="accent6">
            <a:lumMod val="60000"/>
            <a:lumOff val="40000"/>
          </a:schemeClr>
        </a:solidFill>
      </dgm:spPr>
      <dgm:t>
        <a:bodyPr/>
        <a:lstStyle/>
        <a:p>
          <a:r>
            <a:rPr lang="en-US" dirty="0">
              <a:solidFill>
                <a:schemeClr val="accent2"/>
              </a:solidFill>
            </a:rPr>
            <a:t>Targeted therapy?</a:t>
          </a:r>
        </a:p>
      </dgm:t>
    </dgm:pt>
    <dgm:pt modelId="{9A48AA11-9825-4DEF-A2E1-053ED80FF51D}" type="parTrans" cxnId="{6D515B81-3F6C-4B3B-AB10-26334AB6B9C1}">
      <dgm:prSet/>
      <dgm:spPr/>
      <dgm:t>
        <a:bodyPr/>
        <a:lstStyle/>
        <a:p>
          <a:endParaRPr lang="en-US"/>
        </a:p>
      </dgm:t>
    </dgm:pt>
    <dgm:pt modelId="{DF3D561E-2213-412F-998A-C5A13D09B155}" type="sibTrans" cxnId="{6D515B81-3F6C-4B3B-AB10-26334AB6B9C1}">
      <dgm:prSet/>
      <dgm:spPr/>
      <dgm:t>
        <a:bodyPr/>
        <a:lstStyle/>
        <a:p>
          <a:endParaRPr lang="en-US"/>
        </a:p>
      </dgm:t>
    </dgm:pt>
    <dgm:pt modelId="{4A65F070-4BFE-4F47-AFAD-B0FAD3A50306}">
      <dgm:prSet/>
      <dgm:spPr/>
      <dgm:t>
        <a:bodyPr/>
        <a:lstStyle/>
        <a:p>
          <a:r>
            <a:rPr lang="en-US" dirty="0">
              <a:solidFill>
                <a:schemeClr val="accent2"/>
              </a:solidFill>
            </a:rPr>
            <a:t>Chemo?</a:t>
          </a:r>
        </a:p>
      </dgm:t>
    </dgm:pt>
    <dgm:pt modelId="{8CEB72FA-1577-4A74-AD77-C0D4B5DA68FD}" type="parTrans" cxnId="{B0039657-7522-4103-8A94-72B5D58B71CE}">
      <dgm:prSet/>
      <dgm:spPr/>
      <dgm:t>
        <a:bodyPr/>
        <a:lstStyle/>
        <a:p>
          <a:endParaRPr lang="en-US"/>
        </a:p>
      </dgm:t>
    </dgm:pt>
    <dgm:pt modelId="{C31D5F2D-7048-40FE-8774-9022561D0F1C}" type="sibTrans" cxnId="{B0039657-7522-4103-8A94-72B5D58B71CE}">
      <dgm:prSet/>
      <dgm:spPr/>
      <dgm:t>
        <a:bodyPr/>
        <a:lstStyle/>
        <a:p>
          <a:endParaRPr lang="en-US"/>
        </a:p>
      </dgm:t>
    </dgm:pt>
    <dgm:pt modelId="{728BD7D9-7157-44C4-A69D-D68E63CD6DFD}">
      <dgm:prSet/>
      <dgm:spPr/>
      <dgm:t>
        <a:bodyPr/>
        <a:lstStyle/>
        <a:p>
          <a:r>
            <a:rPr lang="en-US" dirty="0">
              <a:solidFill>
                <a:schemeClr val="accent2"/>
              </a:solidFill>
            </a:rPr>
            <a:t>Radionuclide therapy?</a:t>
          </a:r>
        </a:p>
      </dgm:t>
    </dgm:pt>
    <dgm:pt modelId="{C005E3B4-B478-4FD9-8DF4-9AC0B146F084}" type="parTrans" cxnId="{C5D4BDE5-74C4-4253-827C-EEE2A515AFB4}">
      <dgm:prSet/>
      <dgm:spPr/>
      <dgm:t>
        <a:bodyPr/>
        <a:lstStyle/>
        <a:p>
          <a:endParaRPr lang="en-US"/>
        </a:p>
      </dgm:t>
    </dgm:pt>
    <dgm:pt modelId="{24A73BC4-4D08-40DB-B18E-BEDB8A3F2D2E}" type="sibTrans" cxnId="{C5D4BDE5-74C4-4253-827C-EEE2A515AFB4}">
      <dgm:prSet/>
      <dgm:spPr/>
      <dgm:t>
        <a:bodyPr/>
        <a:lstStyle/>
        <a:p>
          <a:endParaRPr lang="en-US"/>
        </a:p>
      </dgm:t>
    </dgm:pt>
    <dgm:pt modelId="{DAD87856-1B44-4F49-8704-DABB1241F881}" type="pres">
      <dgm:prSet presAssocID="{A6281FA6-E53D-487B-B0EA-0FD76B1A952B}" presName="vert0" presStyleCnt="0">
        <dgm:presLayoutVars>
          <dgm:dir/>
          <dgm:animOne val="branch"/>
          <dgm:animLvl val="lvl"/>
        </dgm:presLayoutVars>
      </dgm:prSet>
      <dgm:spPr/>
    </dgm:pt>
    <dgm:pt modelId="{060A667F-996A-2A4A-A231-01C91DFE8E9A}" type="pres">
      <dgm:prSet presAssocID="{ED99F15A-C3BA-4A6D-86EF-1E99F52D3FBF}" presName="thickLine" presStyleLbl="alignNode1" presStyleIdx="0" presStyleCnt="4"/>
      <dgm:spPr/>
    </dgm:pt>
    <dgm:pt modelId="{ECA93A30-91AE-5643-A2E6-236BEDF7A28A}" type="pres">
      <dgm:prSet presAssocID="{ED99F15A-C3BA-4A6D-86EF-1E99F52D3FBF}" presName="horz1" presStyleCnt="0"/>
      <dgm:spPr/>
    </dgm:pt>
    <dgm:pt modelId="{AC186712-62E5-AF4B-B6A0-0BD3F31DDD8A}" type="pres">
      <dgm:prSet presAssocID="{ED99F15A-C3BA-4A6D-86EF-1E99F52D3FBF}" presName="tx1" presStyleLbl="revTx" presStyleIdx="0" presStyleCnt="4"/>
      <dgm:spPr/>
    </dgm:pt>
    <dgm:pt modelId="{3D156517-33D4-9641-A2CE-D57DD499B92F}" type="pres">
      <dgm:prSet presAssocID="{ED99F15A-C3BA-4A6D-86EF-1E99F52D3FBF}" presName="vert1" presStyleCnt="0"/>
      <dgm:spPr/>
    </dgm:pt>
    <dgm:pt modelId="{43002B9D-BD94-4344-8E89-59D5BDC93213}" type="pres">
      <dgm:prSet presAssocID="{53214DD6-2D40-4A50-8FBE-72F31DDA4BF2}" presName="thickLine" presStyleLbl="alignNode1" presStyleIdx="1" presStyleCnt="4"/>
      <dgm:spPr/>
    </dgm:pt>
    <dgm:pt modelId="{6F7E9FB5-A79B-FB40-8DCD-E472B36F2E6A}" type="pres">
      <dgm:prSet presAssocID="{53214DD6-2D40-4A50-8FBE-72F31DDA4BF2}" presName="horz1" presStyleCnt="0"/>
      <dgm:spPr/>
    </dgm:pt>
    <dgm:pt modelId="{EF87D8E0-4704-D64A-A17C-47FDB5054491}" type="pres">
      <dgm:prSet presAssocID="{53214DD6-2D40-4A50-8FBE-72F31DDA4BF2}" presName="tx1" presStyleLbl="revTx" presStyleIdx="1" presStyleCnt="4"/>
      <dgm:spPr/>
    </dgm:pt>
    <dgm:pt modelId="{5BCA574C-533D-984C-ABDB-7659FC51101A}" type="pres">
      <dgm:prSet presAssocID="{53214DD6-2D40-4A50-8FBE-72F31DDA4BF2}" presName="vert1" presStyleCnt="0"/>
      <dgm:spPr/>
    </dgm:pt>
    <dgm:pt modelId="{6192A1BD-92D5-DF40-8CF8-99C1CC9205EB}" type="pres">
      <dgm:prSet presAssocID="{4A65F070-4BFE-4F47-AFAD-B0FAD3A50306}" presName="thickLine" presStyleLbl="alignNode1" presStyleIdx="2" presStyleCnt="4"/>
      <dgm:spPr/>
    </dgm:pt>
    <dgm:pt modelId="{8353782B-560F-2042-B8CB-5C7327FD744D}" type="pres">
      <dgm:prSet presAssocID="{4A65F070-4BFE-4F47-AFAD-B0FAD3A50306}" presName="horz1" presStyleCnt="0"/>
      <dgm:spPr/>
    </dgm:pt>
    <dgm:pt modelId="{D6D1EBEF-1C4B-0040-9A21-D53B418E76EA}" type="pres">
      <dgm:prSet presAssocID="{4A65F070-4BFE-4F47-AFAD-B0FAD3A50306}" presName="tx1" presStyleLbl="revTx" presStyleIdx="2" presStyleCnt="4"/>
      <dgm:spPr/>
    </dgm:pt>
    <dgm:pt modelId="{C1D438DA-ACE1-EF47-B275-EA6447A3D212}" type="pres">
      <dgm:prSet presAssocID="{4A65F070-4BFE-4F47-AFAD-B0FAD3A50306}" presName="vert1" presStyleCnt="0"/>
      <dgm:spPr/>
    </dgm:pt>
    <dgm:pt modelId="{824CA0A8-53CD-F14A-B71D-12B580187464}" type="pres">
      <dgm:prSet presAssocID="{728BD7D9-7157-44C4-A69D-D68E63CD6DFD}" presName="thickLine" presStyleLbl="alignNode1" presStyleIdx="3" presStyleCnt="4"/>
      <dgm:spPr/>
    </dgm:pt>
    <dgm:pt modelId="{3B3CC263-45A5-6F47-B69A-32D9F1FF6E4B}" type="pres">
      <dgm:prSet presAssocID="{728BD7D9-7157-44C4-A69D-D68E63CD6DFD}" presName="horz1" presStyleCnt="0"/>
      <dgm:spPr/>
    </dgm:pt>
    <dgm:pt modelId="{4CFDE555-B69B-EF47-97F9-98A3B8C64BEA}" type="pres">
      <dgm:prSet presAssocID="{728BD7D9-7157-44C4-A69D-D68E63CD6DFD}" presName="tx1" presStyleLbl="revTx" presStyleIdx="3" presStyleCnt="4"/>
      <dgm:spPr/>
    </dgm:pt>
    <dgm:pt modelId="{143A5135-C8F8-1046-AB10-C303F4653068}" type="pres">
      <dgm:prSet presAssocID="{728BD7D9-7157-44C4-A69D-D68E63CD6DFD}" presName="vert1" presStyleCnt="0"/>
      <dgm:spPr/>
    </dgm:pt>
  </dgm:ptLst>
  <dgm:cxnLst>
    <dgm:cxn modelId="{EE888F22-A7A2-134F-9F3C-89ED8FFAB550}" type="presOf" srcId="{A6281FA6-E53D-487B-B0EA-0FD76B1A952B}" destId="{DAD87856-1B44-4F49-8704-DABB1241F881}" srcOrd="0" destOrd="0" presId="urn:microsoft.com/office/officeart/2008/layout/LinedList"/>
    <dgm:cxn modelId="{B0039657-7522-4103-8A94-72B5D58B71CE}" srcId="{A6281FA6-E53D-487B-B0EA-0FD76B1A952B}" destId="{4A65F070-4BFE-4F47-AFAD-B0FAD3A50306}" srcOrd="2" destOrd="0" parTransId="{8CEB72FA-1577-4A74-AD77-C0D4B5DA68FD}" sibTransId="{C31D5F2D-7048-40FE-8774-9022561D0F1C}"/>
    <dgm:cxn modelId="{98F41663-A882-B844-9FB0-E219575A0A0E}" type="presOf" srcId="{728BD7D9-7157-44C4-A69D-D68E63CD6DFD}" destId="{4CFDE555-B69B-EF47-97F9-98A3B8C64BEA}" srcOrd="0" destOrd="0" presId="urn:microsoft.com/office/officeart/2008/layout/LinedList"/>
    <dgm:cxn modelId="{7FF4C96A-4716-364B-843B-7DE1B71A8430}" type="presOf" srcId="{ED99F15A-C3BA-4A6D-86EF-1E99F52D3FBF}" destId="{AC186712-62E5-AF4B-B6A0-0BD3F31DDD8A}" srcOrd="0" destOrd="0" presId="urn:microsoft.com/office/officeart/2008/layout/LinedList"/>
    <dgm:cxn modelId="{6D515B81-3F6C-4B3B-AB10-26334AB6B9C1}" srcId="{A6281FA6-E53D-487B-B0EA-0FD76B1A952B}" destId="{53214DD6-2D40-4A50-8FBE-72F31DDA4BF2}" srcOrd="1" destOrd="0" parTransId="{9A48AA11-9825-4DEF-A2E1-053ED80FF51D}" sibTransId="{DF3D561E-2213-412F-998A-C5A13D09B155}"/>
    <dgm:cxn modelId="{7508488F-3B8D-40E6-8118-A8D8BBE30D0B}" srcId="{A6281FA6-E53D-487B-B0EA-0FD76B1A952B}" destId="{ED99F15A-C3BA-4A6D-86EF-1E99F52D3FBF}" srcOrd="0" destOrd="0" parTransId="{7CCD6E45-B31D-4EA1-B04C-2BB92CA0E4DA}" sibTransId="{789710C8-64C7-4DC0-B810-25E9619D2848}"/>
    <dgm:cxn modelId="{C6A9FDA5-E56D-7844-A832-DAF7B3EB1A09}" type="presOf" srcId="{4A65F070-4BFE-4F47-AFAD-B0FAD3A50306}" destId="{D6D1EBEF-1C4B-0040-9A21-D53B418E76EA}" srcOrd="0" destOrd="0" presId="urn:microsoft.com/office/officeart/2008/layout/LinedList"/>
    <dgm:cxn modelId="{C58A41B3-7C5C-0A40-A62C-EA0B761EF769}" type="presOf" srcId="{53214DD6-2D40-4A50-8FBE-72F31DDA4BF2}" destId="{EF87D8E0-4704-D64A-A17C-47FDB5054491}" srcOrd="0" destOrd="0" presId="urn:microsoft.com/office/officeart/2008/layout/LinedList"/>
    <dgm:cxn modelId="{C5D4BDE5-74C4-4253-827C-EEE2A515AFB4}" srcId="{A6281FA6-E53D-487B-B0EA-0FD76B1A952B}" destId="{728BD7D9-7157-44C4-A69D-D68E63CD6DFD}" srcOrd="3" destOrd="0" parTransId="{C005E3B4-B478-4FD9-8DF4-9AC0B146F084}" sibTransId="{24A73BC4-4D08-40DB-B18E-BEDB8A3F2D2E}"/>
    <dgm:cxn modelId="{49BB61A3-1ED8-A248-BCD7-61A94F402156}" type="presParOf" srcId="{DAD87856-1B44-4F49-8704-DABB1241F881}" destId="{060A667F-996A-2A4A-A231-01C91DFE8E9A}" srcOrd="0" destOrd="0" presId="urn:microsoft.com/office/officeart/2008/layout/LinedList"/>
    <dgm:cxn modelId="{2396927A-D0E7-C749-B09D-EBBFEC78EDA6}" type="presParOf" srcId="{DAD87856-1B44-4F49-8704-DABB1241F881}" destId="{ECA93A30-91AE-5643-A2E6-236BEDF7A28A}" srcOrd="1" destOrd="0" presId="urn:microsoft.com/office/officeart/2008/layout/LinedList"/>
    <dgm:cxn modelId="{54CE7C30-FF0B-AC43-9B61-F518BFCB8B67}" type="presParOf" srcId="{ECA93A30-91AE-5643-A2E6-236BEDF7A28A}" destId="{AC186712-62E5-AF4B-B6A0-0BD3F31DDD8A}" srcOrd="0" destOrd="0" presId="urn:microsoft.com/office/officeart/2008/layout/LinedList"/>
    <dgm:cxn modelId="{85D75E83-A7E1-7441-BFA8-9E41E5A4CCFC}" type="presParOf" srcId="{ECA93A30-91AE-5643-A2E6-236BEDF7A28A}" destId="{3D156517-33D4-9641-A2CE-D57DD499B92F}" srcOrd="1" destOrd="0" presId="urn:microsoft.com/office/officeart/2008/layout/LinedList"/>
    <dgm:cxn modelId="{B8D428CB-9057-A146-86D3-21EFADEF3AC6}" type="presParOf" srcId="{DAD87856-1B44-4F49-8704-DABB1241F881}" destId="{43002B9D-BD94-4344-8E89-59D5BDC93213}" srcOrd="2" destOrd="0" presId="urn:microsoft.com/office/officeart/2008/layout/LinedList"/>
    <dgm:cxn modelId="{F07BF305-89FB-CB45-B133-CABB33395279}" type="presParOf" srcId="{DAD87856-1B44-4F49-8704-DABB1241F881}" destId="{6F7E9FB5-A79B-FB40-8DCD-E472B36F2E6A}" srcOrd="3" destOrd="0" presId="urn:microsoft.com/office/officeart/2008/layout/LinedList"/>
    <dgm:cxn modelId="{7ECB1E53-B8FB-574E-B040-37DD7453FA30}" type="presParOf" srcId="{6F7E9FB5-A79B-FB40-8DCD-E472B36F2E6A}" destId="{EF87D8E0-4704-D64A-A17C-47FDB5054491}" srcOrd="0" destOrd="0" presId="urn:microsoft.com/office/officeart/2008/layout/LinedList"/>
    <dgm:cxn modelId="{A8232E18-2FEE-CD4D-931B-0A100F586A23}" type="presParOf" srcId="{6F7E9FB5-A79B-FB40-8DCD-E472B36F2E6A}" destId="{5BCA574C-533D-984C-ABDB-7659FC51101A}" srcOrd="1" destOrd="0" presId="urn:microsoft.com/office/officeart/2008/layout/LinedList"/>
    <dgm:cxn modelId="{8A8C8084-4694-B040-AF6D-11F02CCDDADC}" type="presParOf" srcId="{DAD87856-1B44-4F49-8704-DABB1241F881}" destId="{6192A1BD-92D5-DF40-8CF8-99C1CC9205EB}" srcOrd="4" destOrd="0" presId="urn:microsoft.com/office/officeart/2008/layout/LinedList"/>
    <dgm:cxn modelId="{1CAB7C16-111B-1A40-B8A9-012827926CCB}" type="presParOf" srcId="{DAD87856-1B44-4F49-8704-DABB1241F881}" destId="{8353782B-560F-2042-B8CB-5C7327FD744D}" srcOrd="5" destOrd="0" presId="urn:microsoft.com/office/officeart/2008/layout/LinedList"/>
    <dgm:cxn modelId="{B5F63B6D-C6B9-D84A-B9AF-F18F63889F98}" type="presParOf" srcId="{8353782B-560F-2042-B8CB-5C7327FD744D}" destId="{D6D1EBEF-1C4B-0040-9A21-D53B418E76EA}" srcOrd="0" destOrd="0" presId="urn:microsoft.com/office/officeart/2008/layout/LinedList"/>
    <dgm:cxn modelId="{4E2F234E-9784-A241-9A4F-B57CDD35C295}" type="presParOf" srcId="{8353782B-560F-2042-B8CB-5C7327FD744D}" destId="{C1D438DA-ACE1-EF47-B275-EA6447A3D212}" srcOrd="1" destOrd="0" presId="urn:microsoft.com/office/officeart/2008/layout/LinedList"/>
    <dgm:cxn modelId="{372DBC04-87A7-774B-A0B5-A6B5D0BB4BB7}" type="presParOf" srcId="{DAD87856-1B44-4F49-8704-DABB1241F881}" destId="{824CA0A8-53CD-F14A-B71D-12B580187464}" srcOrd="6" destOrd="0" presId="urn:microsoft.com/office/officeart/2008/layout/LinedList"/>
    <dgm:cxn modelId="{F88C5C05-3178-A243-87E7-7A39953AE6A9}" type="presParOf" srcId="{DAD87856-1B44-4F49-8704-DABB1241F881}" destId="{3B3CC263-45A5-6F47-B69A-32D9F1FF6E4B}" srcOrd="7" destOrd="0" presId="urn:microsoft.com/office/officeart/2008/layout/LinedList"/>
    <dgm:cxn modelId="{7396AEA1-CC53-9C41-BE55-DB2678AE8374}" type="presParOf" srcId="{3B3CC263-45A5-6F47-B69A-32D9F1FF6E4B}" destId="{4CFDE555-B69B-EF47-97F9-98A3B8C64BEA}" srcOrd="0" destOrd="0" presId="urn:microsoft.com/office/officeart/2008/layout/LinedList"/>
    <dgm:cxn modelId="{8A464E61-BAAE-924D-8DF2-B607F0CB045A}" type="presParOf" srcId="{3B3CC263-45A5-6F47-B69A-32D9F1FF6E4B}" destId="{143A5135-C8F8-1046-AB10-C303F4653068}" srcOrd="1"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281FA6-E53D-487B-B0EA-0FD76B1A95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D99F15A-C3BA-4A6D-86EF-1E99F52D3FBF}">
      <dgm:prSet/>
      <dgm:spPr/>
      <dgm:t>
        <a:bodyPr/>
        <a:lstStyle/>
        <a:p>
          <a:r>
            <a:rPr lang="en-US" dirty="0">
              <a:solidFill>
                <a:schemeClr val="accent2"/>
              </a:solidFill>
            </a:rPr>
            <a:t>Somatostatin Analogs?</a:t>
          </a:r>
        </a:p>
      </dgm:t>
    </dgm:pt>
    <dgm:pt modelId="{7CCD6E45-B31D-4EA1-B04C-2BB92CA0E4DA}" type="parTrans" cxnId="{7508488F-3B8D-40E6-8118-A8D8BBE30D0B}">
      <dgm:prSet/>
      <dgm:spPr/>
      <dgm:t>
        <a:bodyPr/>
        <a:lstStyle/>
        <a:p>
          <a:endParaRPr lang="en-US"/>
        </a:p>
      </dgm:t>
    </dgm:pt>
    <dgm:pt modelId="{789710C8-64C7-4DC0-B810-25E9619D2848}" type="sibTrans" cxnId="{7508488F-3B8D-40E6-8118-A8D8BBE30D0B}">
      <dgm:prSet/>
      <dgm:spPr/>
      <dgm:t>
        <a:bodyPr/>
        <a:lstStyle/>
        <a:p>
          <a:endParaRPr lang="en-US"/>
        </a:p>
      </dgm:t>
    </dgm:pt>
    <dgm:pt modelId="{53214DD6-2D40-4A50-8FBE-72F31DDA4BF2}">
      <dgm:prSet/>
      <dgm:spPr/>
      <dgm:t>
        <a:bodyPr/>
        <a:lstStyle/>
        <a:p>
          <a:r>
            <a:rPr lang="en-US" dirty="0">
              <a:solidFill>
                <a:schemeClr val="accent2"/>
              </a:solidFill>
            </a:rPr>
            <a:t>Targeted therapy?</a:t>
          </a:r>
        </a:p>
      </dgm:t>
    </dgm:pt>
    <dgm:pt modelId="{9A48AA11-9825-4DEF-A2E1-053ED80FF51D}" type="parTrans" cxnId="{6D515B81-3F6C-4B3B-AB10-26334AB6B9C1}">
      <dgm:prSet/>
      <dgm:spPr/>
      <dgm:t>
        <a:bodyPr/>
        <a:lstStyle/>
        <a:p>
          <a:endParaRPr lang="en-US"/>
        </a:p>
      </dgm:t>
    </dgm:pt>
    <dgm:pt modelId="{DF3D561E-2213-412F-998A-C5A13D09B155}" type="sibTrans" cxnId="{6D515B81-3F6C-4B3B-AB10-26334AB6B9C1}">
      <dgm:prSet/>
      <dgm:spPr/>
      <dgm:t>
        <a:bodyPr/>
        <a:lstStyle/>
        <a:p>
          <a:endParaRPr lang="en-US"/>
        </a:p>
      </dgm:t>
    </dgm:pt>
    <dgm:pt modelId="{4A65F070-4BFE-4F47-AFAD-B0FAD3A50306}">
      <dgm:prSet/>
      <dgm:spPr>
        <a:solidFill>
          <a:schemeClr val="accent6">
            <a:lumMod val="60000"/>
            <a:lumOff val="40000"/>
          </a:schemeClr>
        </a:solidFill>
      </dgm:spPr>
      <dgm:t>
        <a:bodyPr/>
        <a:lstStyle/>
        <a:p>
          <a:r>
            <a:rPr lang="en-US" dirty="0">
              <a:solidFill>
                <a:schemeClr val="accent2"/>
              </a:solidFill>
            </a:rPr>
            <a:t>Chemo?</a:t>
          </a:r>
        </a:p>
      </dgm:t>
    </dgm:pt>
    <dgm:pt modelId="{8CEB72FA-1577-4A74-AD77-C0D4B5DA68FD}" type="parTrans" cxnId="{B0039657-7522-4103-8A94-72B5D58B71CE}">
      <dgm:prSet/>
      <dgm:spPr/>
      <dgm:t>
        <a:bodyPr/>
        <a:lstStyle/>
        <a:p>
          <a:endParaRPr lang="en-US"/>
        </a:p>
      </dgm:t>
    </dgm:pt>
    <dgm:pt modelId="{C31D5F2D-7048-40FE-8774-9022561D0F1C}" type="sibTrans" cxnId="{B0039657-7522-4103-8A94-72B5D58B71CE}">
      <dgm:prSet/>
      <dgm:spPr/>
      <dgm:t>
        <a:bodyPr/>
        <a:lstStyle/>
        <a:p>
          <a:endParaRPr lang="en-US"/>
        </a:p>
      </dgm:t>
    </dgm:pt>
    <dgm:pt modelId="{728BD7D9-7157-44C4-A69D-D68E63CD6DFD}">
      <dgm:prSet/>
      <dgm:spPr/>
      <dgm:t>
        <a:bodyPr/>
        <a:lstStyle/>
        <a:p>
          <a:r>
            <a:rPr lang="en-US" dirty="0">
              <a:solidFill>
                <a:schemeClr val="accent2"/>
              </a:solidFill>
            </a:rPr>
            <a:t>Radionuclide therapy?</a:t>
          </a:r>
        </a:p>
      </dgm:t>
    </dgm:pt>
    <dgm:pt modelId="{C005E3B4-B478-4FD9-8DF4-9AC0B146F084}" type="parTrans" cxnId="{C5D4BDE5-74C4-4253-827C-EEE2A515AFB4}">
      <dgm:prSet/>
      <dgm:spPr/>
      <dgm:t>
        <a:bodyPr/>
        <a:lstStyle/>
        <a:p>
          <a:endParaRPr lang="en-US"/>
        </a:p>
      </dgm:t>
    </dgm:pt>
    <dgm:pt modelId="{24A73BC4-4D08-40DB-B18E-BEDB8A3F2D2E}" type="sibTrans" cxnId="{C5D4BDE5-74C4-4253-827C-EEE2A515AFB4}">
      <dgm:prSet/>
      <dgm:spPr/>
      <dgm:t>
        <a:bodyPr/>
        <a:lstStyle/>
        <a:p>
          <a:endParaRPr lang="en-US"/>
        </a:p>
      </dgm:t>
    </dgm:pt>
    <dgm:pt modelId="{DAD87856-1B44-4F49-8704-DABB1241F881}" type="pres">
      <dgm:prSet presAssocID="{A6281FA6-E53D-487B-B0EA-0FD76B1A952B}" presName="vert0" presStyleCnt="0">
        <dgm:presLayoutVars>
          <dgm:dir/>
          <dgm:animOne val="branch"/>
          <dgm:animLvl val="lvl"/>
        </dgm:presLayoutVars>
      </dgm:prSet>
      <dgm:spPr/>
    </dgm:pt>
    <dgm:pt modelId="{060A667F-996A-2A4A-A231-01C91DFE8E9A}" type="pres">
      <dgm:prSet presAssocID="{ED99F15A-C3BA-4A6D-86EF-1E99F52D3FBF}" presName="thickLine" presStyleLbl="alignNode1" presStyleIdx="0" presStyleCnt="4"/>
      <dgm:spPr/>
    </dgm:pt>
    <dgm:pt modelId="{ECA93A30-91AE-5643-A2E6-236BEDF7A28A}" type="pres">
      <dgm:prSet presAssocID="{ED99F15A-C3BA-4A6D-86EF-1E99F52D3FBF}" presName="horz1" presStyleCnt="0"/>
      <dgm:spPr/>
    </dgm:pt>
    <dgm:pt modelId="{AC186712-62E5-AF4B-B6A0-0BD3F31DDD8A}" type="pres">
      <dgm:prSet presAssocID="{ED99F15A-C3BA-4A6D-86EF-1E99F52D3FBF}" presName="tx1" presStyleLbl="revTx" presStyleIdx="0" presStyleCnt="4"/>
      <dgm:spPr/>
    </dgm:pt>
    <dgm:pt modelId="{3D156517-33D4-9641-A2CE-D57DD499B92F}" type="pres">
      <dgm:prSet presAssocID="{ED99F15A-C3BA-4A6D-86EF-1E99F52D3FBF}" presName="vert1" presStyleCnt="0"/>
      <dgm:spPr/>
    </dgm:pt>
    <dgm:pt modelId="{43002B9D-BD94-4344-8E89-59D5BDC93213}" type="pres">
      <dgm:prSet presAssocID="{53214DD6-2D40-4A50-8FBE-72F31DDA4BF2}" presName="thickLine" presStyleLbl="alignNode1" presStyleIdx="1" presStyleCnt="4"/>
      <dgm:spPr/>
    </dgm:pt>
    <dgm:pt modelId="{6F7E9FB5-A79B-FB40-8DCD-E472B36F2E6A}" type="pres">
      <dgm:prSet presAssocID="{53214DD6-2D40-4A50-8FBE-72F31DDA4BF2}" presName="horz1" presStyleCnt="0"/>
      <dgm:spPr/>
    </dgm:pt>
    <dgm:pt modelId="{EF87D8E0-4704-D64A-A17C-47FDB5054491}" type="pres">
      <dgm:prSet presAssocID="{53214DD6-2D40-4A50-8FBE-72F31DDA4BF2}" presName="tx1" presStyleLbl="revTx" presStyleIdx="1" presStyleCnt="4"/>
      <dgm:spPr/>
    </dgm:pt>
    <dgm:pt modelId="{5BCA574C-533D-984C-ABDB-7659FC51101A}" type="pres">
      <dgm:prSet presAssocID="{53214DD6-2D40-4A50-8FBE-72F31DDA4BF2}" presName="vert1" presStyleCnt="0"/>
      <dgm:spPr/>
    </dgm:pt>
    <dgm:pt modelId="{6192A1BD-92D5-DF40-8CF8-99C1CC9205EB}" type="pres">
      <dgm:prSet presAssocID="{4A65F070-4BFE-4F47-AFAD-B0FAD3A50306}" presName="thickLine" presStyleLbl="alignNode1" presStyleIdx="2" presStyleCnt="4"/>
      <dgm:spPr/>
    </dgm:pt>
    <dgm:pt modelId="{8353782B-560F-2042-B8CB-5C7327FD744D}" type="pres">
      <dgm:prSet presAssocID="{4A65F070-4BFE-4F47-AFAD-B0FAD3A50306}" presName="horz1" presStyleCnt="0"/>
      <dgm:spPr/>
    </dgm:pt>
    <dgm:pt modelId="{D6D1EBEF-1C4B-0040-9A21-D53B418E76EA}" type="pres">
      <dgm:prSet presAssocID="{4A65F070-4BFE-4F47-AFAD-B0FAD3A50306}" presName="tx1" presStyleLbl="revTx" presStyleIdx="2" presStyleCnt="4"/>
      <dgm:spPr/>
    </dgm:pt>
    <dgm:pt modelId="{C1D438DA-ACE1-EF47-B275-EA6447A3D212}" type="pres">
      <dgm:prSet presAssocID="{4A65F070-4BFE-4F47-AFAD-B0FAD3A50306}" presName="vert1" presStyleCnt="0"/>
      <dgm:spPr/>
    </dgm:pt>
    <dgm:pt modelId="{824CA0A8-53CD-F14A-B71D-12B580187464}" type="pres">
      <dgm:prSet presAssocID="{728BD7D9-7157-44C4-A69D-D68E63CD6DFD}" presName="thickLine" presStyleLbl="alignNode1" presStyleIdx="3" presStyleCnt="4"/>
      <dgm:spPr/>
    </dgm:pt>
    <dgm:pt modelId="{3B3CC263-45A5-6F47-B69A-32D9F1FF6E4B}" type="pres">
      <dgm:prSet presAssocID="{728BD7D9-7157-44C4-A69D-D68E63CD6DFD}" presName="horz1" presStyleCnt="0"/>
      <dgm:spPr/>
    </dgm:pt>
    <dgm:pt modelId="{4CFDE555-B69B-EF47-97F9-98A3B8C64BEA}" type="pres">
      <dgm:prSet presAssocID="{728BD7D9-7157-44C4-A69D-D68E63CD6DFD}" presName="tx1" presStyleLbl="revTx" presStyleIdx="3" presStyleCnt="4"/>
      <dgm:spPr/>
    </dgm:pt>
    <dgm:pt modelId="{143A5135-C8F8-1046-AB10-C303F4653068}" type="pres">
      <dgm:prSet presAssocID="{728BD7D9-7157-44C4-A69D-D68E63CD6DFD}" presName="vert1" presStyleCnt="0"/>
      <dgm:spPr/>
    </dgm:pt>
  </dgm:ptLst>
  <dgm:cxnLst>
    <dgm:cxn modelId="{EE888F22-A7A2-134F-9F3C-89ED8FFAB550}" type="presOf" srcId="{A6281FA6-E53D-487B-B0EA-0FD76B1A952B}" destId="{DAD87856-1B44-4F49-8704-DABB1241F881}" srcOrd="0" destOrd="0" presId="urn:microsoft.com/office/officeart/2008/layout/LinedList"/>
    <dgm:cxn modelId="{B0039657-7522-4103-8A94-72B5D58B71CE}" srcId="{A6281FA6-E53D-487B-B0EA-0FD76B1A952B}" destId="{4A65F070-4BFE-4F47-AFAD-B0FAD3A50306}" srcOrd="2" destOrd="0" parTransId="{8CEB72FA-1577-4A74-AD77-C0D4B5DA68FD}" sibTransId="{C31D5F2D-7048-40FE-8774-9022561D0F1C}"/>
    <dgm:cxn modelId="{98F41663-A882-B844-9FB0-E219575A0A0E}" type="presOf" srcId="{728BD7D9-7157-44C4-A69D-D68E63CD6DFD}" destId="{4CFDE555-B69B-EF47-97F9-98A3B8C64BEA}" srcOrd="0" destOrd="0" presId="urn:microsoft.com/office/officeart/2008/layout/LinedList"/>
    <dgm:cxn modelId="{7FF4C96A-4716-364B-843B-7DE1B71A8430}" type="presOf" srcId="{ED99F15A-C3BA-4A6D-86EF-1E99F52D3FBF}" destId="{AC186712-62E5-AF4B-B6A0-0BD3F31DDD8A}" srcOrd="0" destOrd="0" presId="urn:microsoft.com/office/officeart/2008/layout/LinedList"/>
    <dgm:cxn modelId="{6D515B81-3F6C-4B3B-AB10-26334AB6B9C1}" srcId="{A6281FA6-E53D-487B-B0EA-0FD76B1A952B}" destId="{53214DD6-2D40-4A50-8FBE-72F31DDA4BF2}" srcOrd="1" destOrd="0" parTransId="{9A48AA11-9825-4DEF-A2E1-053ED80FF51D}" sibTransId="{DF3D561E-2213-412F-998A-C5A13D09B155}"/>
    <dgm:cxn modelId="{7508488F-3B8D-40E6-8118-A8D8BBE30D0B}" srcId="{A6281FA6-E53D-487B-B0EA-0FD76B1A952B}" destId="{ED99F15A-C3BA-4A6D-86EF-1E99F52D3FBF}" srcOrd="0" destOrd="0" parTransId="{7CCD6E45-B31D-4EA1-B04C-2BB92CA0E4DA}" sibTransId="{789710C8-64C7-4DC0-B810-25E9619D2848}"/>
    <dgm:cxn modelId="{C6A9FDA5-E56D-7844-A832-DAF7B3EB1A09}" type="presOf" srcId="{4A65F070-4BFE-4F47-AFAD-B0FAD3A50306}" destId="{D6D1EBEF-1C4B-0040-9A21-D53B418E76EA}" srcOrd="0" destOrd="0" presId="urn:microsoft.com/office/officeart/2008/layout/LinedList"/>
    <dgm:cxn modelId="{C58A41B3-7C5C-0A40-A62C-EA0B761EF769}" type="presOf" srcId="{53214DD6-2D40-4A50-8FBE-72F31DDA4BF2}" destId="{EF87D8E0-4704-D64A-A17C-47FDB5054491}" srcOrd="0" destOrd="0" presId="urn:microsoft.com/office/officeart/2008/layout/LinedList"/>
    <dgm:cxn modelId="{C5D4BDE5-74C4-4253-827C-EEE2A515AFB4}" srcId="{A6281FA6-E53D-487B-B0EA-0FD76B1A952B}" destId="{728BD7D9-7157-44C4-A69D-D68E63CD6DFD}" srcOrd="3" destOrd="0" parTransId="{C005E3B4-B478-4FD9-8DF4-9AC0B146F084}" sibTransId="{24A73BC4-4D08-40DB-B18E-BEDB8A3F2D2E}"/>
    <dgm:cxn modelId="{49BB61A3-1ED8-A248-BCD7-61A94F402156}" type="presParOf" srcId="{DAD87856-1B44-4F49-8704-DABB1241F881}" destId="{060A667F-996A-2A4A-A231-01C91DFE8E9A}" srcOrd="0" destOrd="0" presId="urn:microsoft.com/office/officeart/2008/layout/LinedList"/>
    <dgm:cxn modelId="{2396927A-D0E7-C749-B09D-EBBFEC78EDA6}" type="presParOf" srcId="{DAD87856-1B44-4F49-8704-DABB1241F881}" destId="{ECA93A30-91AE-5643-A2E6-236BEDF7A28A}" srcOrd="1" destOrd="0" presId="urn:microsoft.com/office/officeart/2008/layout/LinedList"/>
    <dgm:cxn modelId="{54CE7C30-FF0B-AC43-9B61-F518BFCB8B67}" type="presParOf" srcId="{ECA93A30-91AE-5643-A2E6-236BEDF7A28A}" destId="{AC186712-62E5-AF4B-B6A0-0BD3F31DDD8A}" srcOrd="0" destOrd="0" presId="urn:microsoft.com/office/officeart/2008/layout/LinedList"/>
    <dgm:cxn modelId="{85D75E83-A7E1-7441-BFA8-9E41E5A4CCFC}" type="presParOf" srcId="{ECA93A30-91AE-5643-A2E6-236BEDF7A28A}" destId="{3D156517-33D4-9641-A2CE-D57DD499B92F}" srcOrd="1" destOrd="0" presId="urn:microsoft.com/office/officeart/2008/layout/LinedList"/>
    <dgm:cxn modelId="{B8D428CB-9057-A146-86D3-21EFADEF3AC6}" type="presParOf" srcId="{DAD87856-1B44-4F49-8704-DABB1241F881}" destId="{43002B9D-BD94-4344-8E89-59D5BDC93213}" srcOrd="2" destOrd="0" presId="urn:microsoft.com/office/officeart/2008/layout/LinedList"/>
    <dgm:cxn modelId="{F07BF305-89FB-CB45-B133-CABB33395279}" type="presParOf" srcId="{DAD87856-1B44-4F49-8704-DABB1241F881}" destId="{6F7E9FB5-A79B-FB40-8DCD-E472B36F2E6A}" srcOrd="3" destOrd="0" presId="urn:microsoft.com/office/officeart/2008/layout/LinedList"/>
    <dgm:cxn modelId="{7ECB1E53-B8FB-574E-B040-37DD7453FA30}" type="presParOf" srcId="{6F7E9FB5-A79B-FB40-8DCD-E472B36F2E6A}" destId="{EF87D8E0-4704-D64A-A17C-47FDB5054491}" srcOrd="0" destOrd="0" presId="urn:microsoft.com/office/officeart/2008/layout/LinedList"/>
    <dgm:cxn modelId="{A8232E18-2FEE-CD4D-931B-0A100F586A23}" type="presParOf" srcId="{6F7E9FB5-A79B-FB40-8DCD-E472B36F2E6A}" destId="{5BCA574C-533D-984C-ABDB-7659FC51101A}" srcOrd="1" destOrd="0" presId="urn:microsoft.com/office/officeart/2008/layout/LinedList"/>
    <dgm:cxn modelId="{8A8C8084-4694-B040-AF6D-11F02CCDDADC}" type="presParOf" srcId="{DAD87856-1B44-4F49-8704-DABB1241F881}" destId="{6192A1BD-92D5-DF40-8CF8-99C1CC9205EB}" srcOrd="4" destOrd="0" presId="urn:microsoft.com/office/officeart/2008/layout/LinedList"/>
    <dgm:cxn modelId="{1CAB7C16-111B-1A40-B8A9-012827926CCB}" type="presParOf" srcId="{DAD87856-1B44-4F49-8704-DABB1241F881}" destId="{8353782B-560F-2042-B8CB-5C7327FD744D}" srcOrd="5" destOrd="0" presId="urn:microsoft.com/office/officeart/2008/layout/LinedList"/>
    <dgm:cxn modelId="{B5F63B6D-C6B9-D84A-B9AF-F18F63889F98}" type="presParOf" srcId="{8353782B-560F-2042-B8CB-5C7327FD744D}" destId="{D6D1EBEF-1C4B-0040-9A21-D53B418E76EA}" srcOrd="0" destOrd="0" presId="urn:microsoft.com/office/officeart/2008/layout/LinedList"/>
    <dgm:cxn modelId="{4E2F234E-9784-A241-9A4F-B57CDD35C295}" type="presParOf" srcId="{8353782B-560F-2042-B8CB-5C7327FD744D}" destId="{C1D438DA-ACE1-EF47-B275-EA6447A3D212}" srcOrd="1" destOrd="0" presId="urn:microsoft.com/office/officeart/2008/layout/LinedList"/>
    <dgm:cxn modelId="{372DBC04-87A7-774B-A0B5-A6B5D0BB4BB7}" type="presParOf" srcId="{DAD87856-1B44-4F49-8704-DABB1241F881}" destId="{824CA0A8-53CD-F14A-B71D-12B580187464}" srcOrd="6" destOrd="0" presId="urn:microsoft.com/office/officeart/2008/layout/LinedList"/>
    <dgm:cxn modelId="{F88C5C05-3178-A243-87E7-7A39953AE6A9}" type="presParOf" srcId="{DAD87856-1B44-4F49-8704-DABB1241F881}" destId="{3B3CC263-45A5-6F47-B69A-32D9F1FF6E4B}" srcOrd="7" destOrd="0" presId="urn:microsoft.com/office/officeart/2008/layout/LinedList"/>
    <dgm:cxn modelId="{7396AEA1-CC53-9C41-BE55-DB2678AE8374}" type="presParOf" srcId="{3B3CC263-45A5-6F47-B69A-32D9F1FF6E4B}" destId="{4CFDE555-B69B-EF47-97F9-98A3B8C64BEA}" srcOrd="0" destOrd="0" presId="urn:microsoft.com/office/officeart/2008/layout/LinedList"/>
    <dgm:cxn modelId="{8A464E61-BAAE-924D-8DF2-B607F0CB045A}" type="presParOf" srcId="{3B3CC263-45A5-6F47-B69A-32D9F1FF6E4B}" destId="{143A5135-C8F8-1046-AB10-C303F4653068}" srcOrd="1"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281FA6-E53D-487B-B0EA-0FD76B1A95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D99F15A-C3BA-4A6D-86EF-1E99F52D3FBF}">
      <dgm:prSet/>
      <dgm:spPr/>
      <dgm:t>
        <a:bodyPr/>
        <a:lstStyle/>
        <a:p>
          <a:r>
            <a:rPr lang="en-US" dirty="0">
              <a:solidFill>
                <a:schemeClr val="accent2"/>
              </a:solidFill>
            </a:rPr>
            <a:t>Somatostatin Analogs?</a:t>
          </a:r>
        </a:p>
      </dgm:t>
    </dgm:pt>
    <dgm:pt modelId="{7CCD6E45-B31D-4EA1-B04C-2BB92CA0E4DA}" type="parTrans" cxnId="{7508488F-3B8D-40E6-8118-A8D8BBE30D0B}">
      <dgm:prSet/>
      <dgm:spPr/>
      <dgm:t>
        <a:bodyPr/>
        <a:lstStyle/>
        <a:p>
          <a:endParaRPr lang="en-US"/>
        </a:p>
      </dgm:t>
    </dgm:pt>
    <dgm:pt modelId="{789710C8-64C7-4DC0-B810-25E9619D2848}" type="sibTrans" cxnId="{7508488F-3B8D-40E6-8118-A8D8BBE30D0B}">
      <dgm:prSet/>
      <dgm:spPr/>
      <dgm:t>
        <a:bodyPr/>
        <a:lstStyle/>
        <a:p>
          <a:endParaRPr lang="en-US"/>
        </a:p>
      </dgm:t>
    </dgm:pt>
    <dgm:pt modelId="{53214DD6-2D40-4A50-8FBE-72F31DDA4BF2}">
      <dgm:prSet/>
      <dgm:spPr/>
      <dgm:t>
        <a:bodyPr/>
        <a:lstStyle/>
        <a:p>
          <a:r>
            <a:rPr lang="en-US" dirty="0">
              <a:solidFill>
                <a:schemeClr val="accent2"/>
              </a:solidFill>
            </a:rPr>
            <a:t>Targeted therapy?</a:t>
          </a:r>
        </a:p>
      </dgm:t>
    </dgm:pt>
    <dgm:pt modelId="{9A48AA11-9825-4DEF-A2E1-053ED80FF51D}" type="parTrans" cxnId="{6D515B81-3F6C-4B3B-AB10-26334AB6B9C1}">
      <dgm:prSet/>
      <dgm:spPr/>
      <dgm:t>
        <a:bodyPr/>
        <a:lstStyle/>
        <a:p>
          <a:endParaRPr lang="en-US"/>
        </a:p>
      </dgm:t>
    </dgm:pt>
    <dgm:pt modelId="{DF3D561E-2213-412F-998A-C5A13D09B155}" type="sibTrans" cxnId="{6D515B81-3F6C-4B3B-AB10-26334AB6B9C1}">
      <dgm:prSet/>
      <dgm:spPr/>
      <dgm:t>
        <a:bodyPr/>
        <a:lstStyle/>
        <a:p>
          <a:endParaRPr lang="en-US"/>
        </a:p>
      </dgm:t>
    </dgm:pt>
    <dgm:pt modelId="{4A65F070-4BFE-4F47-AFAD-B0FAD3A50306}">
      <dgm:prSet/>
      <dgm:spPr/>
      <dgm:t>
        <a:bodyPr/>
        <a:lstStyle/>
        <a:p>
          <a:r>
            <a:rPr lang="en-US" dirty="0">
              <a:solidFill>
                <a:schemeClr val="accent2"/>
              </a:solidFill>
            </a:rPr>
            <a:t>Chemo?</a:t>
          </a:r>
        </a:p>
      </dgm:t>
    </dgm:pt>
    <dgm:pt modelId="{8CEB72FA-1577-4A74-AD77-C0D4B5DA68FD}" type="parTrans" cxnId="{B0039657-7522-4103-8A94-72B5D58B71CE}">
      <dgm:prSet/>
      <dgm:spPr/>
      <dgm:t>
        <a:bodyPr/>
        <a:lstStyle/>
        <a:p>
          <a:endParaRPr lang="en-US"/>
        </a:p>
      </dgm:t>
    </dgm:pt>
    <dgm:pt modelId="{C31D5F2D-7048-40FE-8774-9022561D0F1C}" type="sibTrans" cxnId="{B0039657-7522-4103-8A94-72B5D58B71CE}">
      <dgm:prSet/>
      <dgm:spPr/>
      <dgm:t>
        <a:bodyPr/>
        <a:lstStyle/>
        <a:p>
          <a:endParaRPr lang="en-US"/>
        </a:p>
      </dgm:t>
    </dgm:pt>
    <dgm:pt modelId="{728BD7D9-7157-44C4-A69D-D68E63CD6DFD}">
      <dgm:prSet/>
      <dgm:spPr>
        <a:solidFill>
          <a:schemeClr val="accent6">
            <a:lumMod val="60000"/>
            <a:lumOff val="40000"/>
          </a:schemeClr>
        </a:solidFill>
      </dgm:spPr>
      <dgm:t>
        <a:bodyPr/>
        <a:lstStyle/>
        <a:p>
          <a:r>
            <a:rPr lang="en-US" dirty="0">
              <a:solidFill>
                <a:schemeClr val="accent2"/>
              </a:solidFill>
            </a:rPr>
            <a:t>Radionuclide therapy?</a:t>
          </a:r>
        </a:p>
      </dgm:t>
    </dgm:pt>
    <dgm:pt modelId="{C005E3B4-B478-4FD9-8DF4-9AC0B146F084}" type="parTrans" cxnId="{C5D4BDE5-74C4-4253-827C-EEE2A515AFB4}">
      <dgm:prSet/>
      <dgm:spPr/>
      <dgm:t>
        <a:bodyPr/>
        <a:lstStyle/>
        <a:p>
          <a:endParaRPr lang="en-US"/>
        </a:p>
      </dgm:t>
    </dgm:pt>
    <dgm:pt modelId="{24A73BC4-4D08-40DB-B18E-BEDB8A3F2D2E}" type="sibTrans" cxnId="{C5D4BDE5-74C4-4253-827C-EEE2A515AFB4}">
      <dgm:prSet/>
      <dgm:spPr/>
      <dgm:t>
        <a:bodyPr/>
        <a:lstStyle/>
        <a:p>
          <a:endParaRPr lang="en-US"/>
        </a:p>
      </dgm:t>
    </dgm:pt>
    <dgm:pt modelId="{DAD87856-1B44-4F49-8704-DABB1241F881}" type="pres">
      <dgm:prSet presAssocID="{A6281FA6-E53D-487B-B0EA-0FD76B1A952B}" presName="vert0" presStyleCnt="0">
        <dgm:presLayoutVars>
          <dgm:dir/>
          <dgm:animOne val="branch"/>
          <dgm:animLvl val="lvl"/>
        </dgm:presLayoutVars>
      </dgm:prSet>
      <dgm:spPr/>
    </dgm:pt>
    <dgm:pt modelId="{060A667F-996A-2A4A-A231-01C91DFE8E9A}" type="pres">
      <dgm:prSet presAssocID="{ED99F15A-C3BA-4A6D-86EF-1E99F52D3FBF}" presName="thickLine" presStyleLbl="alignNode1" presStyleIdx="0" presStyleCnt="4"/>
      <dgm:spPr/>
    </dgm:pt>
    <dgm:pt modelId="{ECA93A30-91AE-5643-A2E6-236BEDF7A28A}" type="pres">
      <dgm:prSet presAssocID="{ED99F15A-C3BA-4A6D-86EF-1E99F52D3FBF}" presName="horz1" presStyleCnt="0"/>
      <dgm:spPr/>
    </dgm:pt>
    <dgm:pt modelId="{AC186712-62E5-AF4B-B6A0-0BD3F31DDD8A}" type="pres">
      <dgm:prSet presAssocID="{ED99F15A-C3BA-4A6D-86EF-1E99F52D3FBF}" presName="tx1" presStyleLbl="revTx" presStyleIdx="0" presStyleCnt="4"/>
      <dgm:spPr/>
    </dgm:pt>
    <dgm:pt modelId="{3D156517-33D4-9641-A2CE-D57DD499B92F}" type="pres">
      <dgm:prSet presAssocID="{ED99F15A-C3BA-4A6D-86EF-1E99F52D3FBF}" presName="vert1" presStyleCnt="0"/>
      <dgm:spPr/>
    </dgm:pt>
    <dgm:pt modelId="{43002B9D-BD94-4344-8E89-59D5BDC93213}" type="pres">
      <dgm:prSet presAssocID="{53214DD6-2D40-4A50-8FBE-72F31DDA4BF2}" presName="thickLine" presStyleLbl="alignNode1" presStyleIdx="1" presStyleCnt="4"/>
      <dgm:spPr/>
    </dgm:pt>
    <dgm:pt modelId="{6F7E9FB5-A79B-FB40-8DCD-E472B36F2E6A}" type="pres">
      <dgm:prSet presAssocID="{53214DD6-2D40-4A50-8FBE-72F31DDA4BF2}" presName="horz1" presStyleCnt="0"/>
      <dgm:spPr/>
    </dgm:pt>
    <dgm:pt modelId="{EF87D8E0-4704-D64A-A17C-47FDB5054491}" type="pres">
      <dgm:prSet presAssocID="{53214DD6-2D40-4A50-8FBE-72F31DDA4BF2}" presName="tx1" presStyleLbl="revTx" presStyleIdx="1" presStyleCnt="4"/>
      <dgm:spPr/>
    </dgm:pt>
    <dgm:pt modelId="{5BCA574C-533D-984C-ABDB-7659FC51101A}" type="pres">
      <dgm:prSet presAssocID="{53214DD6-2D40-4A50-8FBE-72F31DDA4BF2}" presName="vert1" presStyleCnt="0"/>
      <dgm:spPr/>
    </dgm:pt>
    <dgm:pt modelId="{6192A1BD-92D5-DF40-8CF8-99C1CC9205EB}" type="pres">
      <dgm:prSet presAssocID="{4A65F070-4BFE-4F47-AFAD-B0FAD3A50306}" presName="thickLine" presStyleLbl="alignNode1" presStyleIdx="2" presStyleCnt="4"/>
      <dgm:spPr/>
    </dgm:pt>
    <dgm:pt modelId="{8353782B-560F-2042-B8CB-5C7327FD744D}" type="pres">
      <dgm:prSet presAssocID="{4A65F070-4BFE-4F47-AFAD-B0FAD3A50306}" presName="horz1" presStyleCnt="0"/>
      <dgm:spPr/>
    </dgm:pt>
    <dgm:pt modelId="{D6D1EBEF-1C4B-0040-9A21-D53B418E76EA}" type="pres">
      <dgm:prSet presAssocID="{4A65F070-4BFE-4F47-AFAD-B0FAD3A50306}" presName="tx1" presStyleLbl="revTx" presStyleIdx="2" presStyleCnt="4"/>
      <dgm:spPr/>
    </dgm:pt>
    <dgm:pt modelId="{C1D438DA-ACE1-EF47-B275-EA6447A3D212}" type="pres">
      <dgm:prSet presAssocID="{4A65F070-4BFE-4F47-AFAD-B0FAD3A50306}" presName="vert1" presStyleCnt="0"/>
      <dgm:spPr/>
    </dgm:pt>
    <dgm:pt modelId="{824CA0A8-53CD-F14A-B71D-12B580187464}" type="pres">
      <dgm:prSet presAssocID="{728BD7D9-7157-44C4-A69D-D68E63CD6DFD}" presName="thickLine" presStyleLbl="alignNode1" presStyleIdx="3" presStyleCnt="4"/>
      <dgm:spPr/>
    </dgm:pt>
    <dgm:pt modelId="{3B3CC263-45A5-6F47-B69A-32D9F1FF6E4B}" type="pres">
      <dgm:prSet presAssocID="{728BD7D9-7157-44C4-A69D-D68E63CD6DFD}" presName="horz1" presStyleCnt="0"/>
      <dgm:spPr/>
    </dgm:pt>
    <dgm:pt modelId="{4CFDE555-B69B-EF47-97F9-98A3B8C64BEA}" type="pres">
      <dgm:prSet presAssocID="{728BD7D9-7157-44C4-A69D-D68E63CD6DFD}" presName="tx1" presStyleLbl="revTx" presStyleIdx="3" presStyleCnt="4"/>
      <dgm:spPr/>
    </dgm:pt>
    <dgm:pt modelId="{143A5135-C8F8-1046-AB10-C303F4653068}" type="pres">
      <dgm:prSet presAssocID="{728BD7D9-7157-44C4-A69D-D68E63CD6DFD}" presName="vert1" presStyleCnt="0"/>
      <dgm:spPr/>
    </dgm:pt>
  </dgm:ptLst>
  <dgm:cxnLst>
    <dgm:cxn modelId="{EE888F22-A7A2-134F-9F3C-89ED8FFAB550}" type="presOf" srcId="{A6281FA6-E53D-487B-B0EA-0FD76B1A952B}" destId="{DAD87856-1B44-4F49-8704-DABB1241F881}" srcOrd="0" destOrd="0" presId="urn:microsoft.com/office/officeart/2008/layout/LinedList"/>
    <dgm:cxn modelId="{B0039657-7522-4103-8A94-72B5D58B71CE}" srcId="{A6281FA6-E53D-487B-B0EA-0FD76B1A952B}" destId="{4A65F070-4BFE-4F47-AFAD-B0FAD3A50306}" srcOrd="2" destOrd="0" parTransId="{8CEB72FA-1577-4A74-AD77-C0D4B5DA68FD}" sibTransId="{C31D5F2D-7048-40FE-8774-9022561D0F1C}"/>
    <dgm:cxn modelId="{98F41663-A882-B844-9FB0-E219575A0A0E}" type="presOf" srcId="{728BD7D9-7157-44C4-A69D-D68E63CD6DFD}" destId="{4CFDE555-B69B-EF47-97F9-98A3B8C64BEA}" srcOrd="0" destOrd="0" presId="urn:microsoft.com/office/officeart/2008/layout/LinedList"/>
    <dgm:cxn modelId="{7FF4C96A-4716-364B-843B-7DE1B71A8430}" type="presOf" srcId="{ED99F15A-C3BA-4A6D-86EF-1E99F52D3FBF}" destId="{AC186712-62E5-AF4B-B6A0-0BD3F31DDD8A}" srcOrd="0" destOrd="0" presId="urn:microsoft.com/office/officeart/2008/layout/LinedList"/>
    <dgm:cxn modelId="{6D515B81-3F6C-4B3B-AB10-26334AB6B9C1}" srcId="{A6281FA6-E53D-487B-B0EA-0FD76B1A952B}" destId="{53214DD6-2D40-4A50-8FBE-72F31DDA4BF2}" srcOrd="1" destOrd="0" parTransId="{9A48AA11-9825-4DEF-A2E1-053ED80FF51D}" sibTransId="{DF3D561E-2213-412F-998A-C5A13D09B155}"/>
    <dgm:cxn modelId="{7508488F-3B8D-40E6-8118-A8D8BBE30D0B}" srcId="{A6281FA6-E53D-487B-B0EA-0FD76B1A952B}" destId="{ED99F15A-C3BA-4A6D-86EF-1E99F52D3FBF}" srcOrd="0" destOrd="0" parTransId="{7CCD6E45-B31D-4EA1-B04C-2BB92CA0E4DA}" sibTransId="{789710C8-64C7-4DC0-B810-25E9619D2848}"/>
    <dgm:cxn modelId="{C6A9FDA5-E56D-7844-A832-DAF7B3EB1A09}" type="presOf" srcId="{4A65F070-4BFE-4F47-AFAD-B0FAD3A50306}" destId="{D6D1EBEF-1C4B-0040-9A21-D53B418E76EA}" srcOrd="0" destOrd="0" presId="urn:microsoft.com/office/officeart/2008/layout/LinedList"/>
    <dgm:cxn modelId="{C58A41B3-7C5C-0A40-A62C-EA0B761EF769}" type="presOf" srcId="{53214DD6-2D40-4A50-8FBE-72F31DDA4BF2}" destId="{EF87D8E0-4704-D64A-A17C-47FDB5054491}" srcOrd="0" destOrd="0" presId="urn:microsoft.com/office/officeart/2008/layout/LinedList"/>
    <dgm:cxn modelId="{C5D4BDE5-74C4-4253-827C-EEE2A515AFB4}" srcId="{A6281FA6-E53D-487B-B0EA-0FD76B1A952B}" destId="{728BD7D9-7157-44C4-A69D-D68E63CD6DFD}" srcOrd="3" destOrd="0" parTransId="{C005E3B4-B478-4FD9-8DF4-9AC0B146F084}" sibTransId="{24A73BC4-4D08-40DB-B18E-BEDB8A3F2D2E}"/>
    <dgm:cxn modelId="{49BB61A3-1ED8-A248-BCD7-61A94F402156}" type="presParOf" srcId="{DAD87856-1B44-4F49-8704-DABB1241F881}" destId="{060A667F-996A-2A4A-A231-01C91DFE8E9A}" srcOrd="0" destOrd="0" presId="urn:microsoft.com/office/officeart/2008/layout/LinedList"/>
    <dgm:cxn modelId="{2396927A-D0E7-C749-B09D-EBBFEC78EDA6}" type="presParOf" srcId="{DAD87856-1B44-4F49-8704-DABB1241F881}" destId="{ECA93A30-91AE-5643-A2E6-236BEDF7A28A}" srcOrd="1" destOrd="0" presId="urn:microsoft.com/office/officeart/2008/layout/LinedList"/>
    <dgm:cxn modelId="{54CE7C30-FF0B-AC43-9B61-F518BFCB8B67}" type="presParOf" srcId="{ECA93A30-91AE-5643-A2E6-236BEDF7A28A}" destId="{AC186712-62E5-AF4B-B6A0-0BD3F31DDD8A}" srcOrd="0" destOrd="0" presId="urn:microsoft.com/office/officeart/2008/layout/LinedList"/>
    <dgm:cxn modelId="{85D75E83-A7E1-7441-BFA8-9E41E5A4CCFC}" type="presParOf" srcId="{ECA93A30-91AE-5643-A2E6-236BEDF7A28A}" destId="{3D156517-33D4-9641-A2CE-D57DD499B92F}" srcOrd="1" destOrd="0" presId="urn:microsoft.com/office/officeart/2008/layout/LinedList"/>
    <dgm:cxn modelId="{B8D428CB-9057-A146-86D3-21EFADEF3AC6}" type="presParOf" srcId="{DAD87856-1B44-4F49-8704-DABB1241F881}" destId="{43002B9D-BD94-4344-8E89-59D5BDC93213}" srcOrd="2" destOrd="0" presId="urn:microsoft.com/office/officeart/2008/layout/LinedList"/>
    <dgm:cxn modelId="{F07BF305-89FB-CB45-B133-CABB33395279}" type="presParOf" srcId="{DAD87856-1B44-4F49-8704-DABB1241F881}" destId="{6F7E9FB5-A79B-FB40-8DCD-E472B36F2E6A}" srcOrd="3" destOrd="0" presId="urn:microsoft.com/office/officeart/2008/layout/LinedList"/>
    <dgm:cxn modelId="{7ECB1E53-B8FB-574E-B040-37DD7453FA30}" type="presParOf" srcId="{6F7E9FB5-A79B-FB40-8DCD-E472B36F2E6A}" destId="{EF87D8E0-4704-D64A-A17C-47FDB5054491}" srcOrd="0" destOrd="0" presId="urn:microsoft.com/office/officeart/2008/layout/LinedList"/>
    <dgm:cxn modelId="{A8232E18-2FEE-CD4D-931B-0A100F586A23}" type="presParOf" srcId="{6F7E9FB5-A79B-FB40-8DCD-E472B36F2E6A}" destId="{5BCA574C-533D-984C-ABDB-7659FC51101A}" srcOrd="1" destOrd="0" presId="urn:microsoft.com/office/officeart/2008/layout/LinedList"/>
    <dgm:cxn modelId="{8A8C8084-4694-B040-AF6D-11F02CCDDADC}" type="presParOf" srcId="{DAD87856-1B44-4F49-8704-DABB1241F881}" destId="{6192A1BD-92D5-DF40-8CF8-99C1CC9205EB}" srcOrd="4" destOrd="0" presId="urn:microsoft.com/office/officeart/2008/layout/LinedList"/>
    <dgm:cxn modelId="{1CAB7C16-111B-1A40-B8A9-012827926CCB}" type="presParOf" srcId="{DAD87856-1B44-4F49-8704-DABB1241F881}" destId="{8353782B-560F-2042-B8CB-5C7327FD744D}" srcOrd="5" destOrd="0" presId="urn:microsoft.com/office/officeart/2008/layout/LinedList"/>
    <dgm:cxn modelId="{B5F63B6D-C6B9-D84A-B9AF-F18F63889F98}" type="presParOf" srcId="{8353782B-560F-2042-B8CB-5C7327FD744D}" destId="{D6D1EBEF-1C4B-0040-9A21-D53B418E76EA}" srcOrd="0" destOrd="0" presId="urn:microsoft.com/office/officeart/2008/layout/LinedList"/>
    <dgm:cxn modelId="{4E2F234E-9784-A241-9A4F-B57CDD35C295}" type="presParOf" srcId="{8353782B-560F-2042-B8CB-5C7327FD744D}" destId="{C1D438DA-ACE1-EF47-B275-EA6447A3D212}" srcOrd="1" destOrd="0" presId="urn:microsoft.com/office/officeart/2008/layout/LinedList"/>
    <dgm:cxn modelId="{372DBC04-87A7-774B-A0B5-A6B5D0BB4BB7}" type="presParOf" srcId="{DAD87856-1B44-4F49-8704-DABB1241F881}" destId="{824CA0A8-53CD-F14A-B71D-12B580187464}" srcOrd="6" destOrd="0" presId="urn:microsoft.com/office/officeart/2008/layout/LinedList"/>
    <dgm:cxn modelId="{F88C5C05-3178-A243-87E7-7A39953AE6A9}" type="presParOf" srcId="{DAD87856-1B44-4F49-8704-DABB1241F881}" destId="{3B3CC263-45A5-6F47-B69A-32D9F1FF6E4B}" srcOrd="7" destOrd="0" presId="urn:microsoft.com/office/officeart/2008/layout/LinedList"/>
    <dgm:cxn modelId="{7396AEA1-CC53-9C41-BE55-DB2678AE8374}" type="presParOf" srcId="{3B3CC263-45A5-6F47-B69A-32D9F1FF6E4B}" destId="{4CFDE555-B69B-EF47-97F9-98A3B8C64BEA}" srcOrd="0" destOrd="0" presId="urn:microsoft.com/office/officeart/2008/layout/LinedList"/>
    <dgm:cxn modelId="{8A464E61-BAAE-924D-8DF2-B607F0CB045A}" type="presParOf" srcId="{3B3CC263-45A5-6F47-B69A-32D9F1FF6E4B}" destId="{143A5135-C8F8-1046-AB10-C303F46530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7E2C6-DC0D-EF49-AFBE-2674D30893A9}">
      <dsp:nvSpPr>
        <dsp:cNvPr id="0" name=""/>
        <dsp:cNvSpPr/>
      </dsp:nvSpPr>
      <dsp:spPr>
        <a:xfrm>
          <a:off x="877601" y="1759617"/>
          <a:ext cx="2038851" cy="10194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2"/>
              </a:solidFill>
            </a:rPr>
            <a:t>Represent a broad spectrum of diseases with biologically distinctive features</a:t>
          </a:r>
        </a:p>
      </dsp:txBody>
      <dsp:txXfrm>
        <a:off x="907459" y="1789475"/>
        <a:ext cx="1979135" cy="959709"/>
      </dsp:txXfrm>
    </dsp:sp>
    <dsp:sp modelId="{1AA46ADC-4431-CC41-8E79-B5E0953919C2}">
      <dsp:nvSpPr>
        <dsp:cNvPr id="0" name=""/>
        <dsp:cNvSpPr/>
      </dsp:nvSpPr>
      <dsp:spPr>
        <a:xfrm rot="17692822">
          <a:off x="2355014" y="1369860"/>
          <a:ext cx="1938417" cy="40429"/>
        </a:xfrm>
        <a:custGeom>
          <a:avLst/>
          <a:gdLst/>
          <a:ahLst/>
          <a:cxnLst/>
          <a:rect l="0" t="0" r="0" b="0"/>
          <a:pathLst>
            <a:path>
              <a:moveTo>
                <a:pt x="0" y="20214"/>
              </a:moveTo>
              <a:lnTo>
                <a:pt x="1938417"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75763" y="1341615"/>
        <a:ext cx="96920" cy="96920"/>
      </dsp:txXfrm>
    </dsp:sp>
    <dsp:sp modelId="{47BCA72F-A6CC-2743-8551-3978DB110BAF}">
      <dsp:nvSpPr>
        <dsp:cNvPr id="0" name=""/>
        <dsp:cNvSpPr/>
      </dsp:nvSpPr>
      <dsp:spPr>
        <a:xfrm>
          <a:off x="3731993" y="1108"/>
          <a:ext cx="2038851" cy="10194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Typical carcinoid</a:t>
          </a:r>
        </a:p>
      </dsp:txBody>
      <dsp:txXfrm>
        <a:off x="3761851" y="30966"/>
        <a:ext cx="1979135" cy="959709"/>
      </dsp:txXfrm>
    </dsp:sp>
    <dsp:sp modelId="{44030C1F-4CFA-6C43-A604-85D6677043FE}">
      <dsp:nvSpPr>
        <dsp:cNvPr id="0" name=""/>
        <dsp:cNvSpPr/>
      </dsp:nvSpPr>
      <dsp:spPr>
        <a:xfrm rot="19457599">
          <a:off x="2822052" y="1956030"/>
          <a:ext cx="1004341" cy="40429"/>
        </a:xfrm>
        <a:custGeom>
          <a:avLst/>
          <a:gdLst/>
          <a:ahLst/>
          <a:cxnLst/>
          <a:rect l="0" t="0" r="0" b="0"/>
          <a:pathLst>
            <a:path>
              <a:moveTo>
                <a:pt x="0" y="20214"/>
              </a:moveTo>
              <a:lnTo>
                <a:pt x="1004341"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9114" y="1951137"/>
        <a:ext cx="50217" cy="50217"/>
      </dsp:txXfrm>
    </dsp:sp>
    <dsp:sp modelId="{6B3B8B15-DF4A-C24A-882F-25C12A357730}">
      <dsp:nvSpPr>
        <dsp:cNvPr id="0" name=""/>
        <dsp:cNvSpPr/>
      </dsp:nvSpPr>
      <dsp:spPr>
        <a:xfrm>
          <a:off x="3731993" y="1173447"/>
          <a:ext cx="2038851" cy="10194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Atypical carcinoid</a:t>
          </a:r>
        </a:p>
      </dsp:txBody>
      <dsp:txXfrm>
        <a:off x="3761851" y="1203305"/>
        <a:ext cx="1979135" cy="959709"/>
      </dsp:txXfrm>
    </dsp:sp>
    <dsp:sp modelId="{F4AB5BD0-CDF5-F645-883F-85229EBE6814}">
      <dsp:nvSpPr>
        <dsp:cNvPr id="0" name=""/>
        <dsp:cNvSpPr/>
      </dsp:nvSpPr>
      <dsp:spPr>
        <a:xfrm rot="2142401">
          <a:off x="2822052" y="2542200"/>
          <a:ext cx="1004341" cy="40429"/>
        </a:xfrm>
        <a:custGeom>
          <a:avLst/>
          <a:gdLst/>
          <a:ahLst/>
          <a:cxnLst/>
          <a:rect l="0" t="0" r="0" b="0"/>
          <a:pathLst>
            <a:path>
              <a:moveTo>
                <a:pt x="0" y="20214"/>
              </a:moveTo>
              <a:lnTo>
                <a:pt x="1004341"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9114" y="2537306"/>
        <a:ext cx="50217" cy="50217"/>
      </dsp:txXfrm>
    </dsp:sp>
    <dsp:sp modelId="{ED0AD8AA-D2B2-FB48-BF70-9976C4F55C4C}">
      <dsp:nvSpPr>
        <dsp:cNvPr id="0" name=""/>
        <dsp:cNvSpPr/>
      </dsp:nvSpPr>
      <dsp:spPr>
        <a:xfrm>
          <a:off x="3731993" y="2345787"/>
          <a:ext cx="2038851" cy="10194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LCNEC	</a:t>
          </a:r>
        </a:p>
      </dsp:txBody>
      <dsp:txXfrm>
        <a:off x="3761851" y="2375645"/>
        <a:ext cx="1979135" cy="959709"/>
      </dsp:txXfrm>
    </dsp:sp>
    <dsp:sp modelId="{3FB8F106-F949-D845-B117-468FFB0DA563}">
      <dsp:nvSpPr>
        <dsp:cNvPr id="0" name=""/>
        <dsp:cNvSpPr/>
      </dsp:nvSpPr>
      <dsp:spPr>
        <a:xfrm rot="3907178">
          <a:off x="2355014" y="3128370"/>
          <a:ext cx="1938417" cy="40429"/>
        </a:xfrm>
        <a:custGeom>
          <a:avLst/>
          <a:gdLst/>
          <a:ahLst/>
          <a:cxnLst/>
          <a:rect l="0" t="0" r="0" b="0"/>
          <a:pathLst>
            <a:path>
              <a:moveTo>
                <a:pt x="0" y="20214"/>
              </a:moveTo>
              <a:lnTo>
                <a:pt x="1938417"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75763" y="3100124"/>
        <a:ext cx="96920" cy="96920"/>
      </dsp:txXfrm>
    </dsp:sp>
    <dsp:sp modelId="{406DD0A1-B1F3-5848-A48A-6056031CF922}">
      <dsp:nvSpPr>
        <dsp:cNvPr id="0" name=""/>
        <dsp:cNvSpPr/>
      </dsp:nvSpPr>
      <dsp:spPr>
        <a:xfrm>
          <a:off x="3731993" y="3518127"/>
          <a:ext cx="2038851" cy="10194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SCNEC</a:t>
          </a:r>
        </a:p>
      </dsp:txBody>
      <dsp:txXfrm>
        <a:off x="3761851" y="3547985"/>
        <a:ext cx="1979135" cy="959709"/>
      </dsp:txXfrm>
    </dsp:sp>
    <dsp:sp modelId="{5D71DB59-0B55-C741-8DAD-47D5A5496CBC}">
      <dsp:nvSpPr>
        <dsp:cNvPr id="0" name=""/>
        <dsp:cNvSpPr/>
      </dsp:nvSpPr>
      <dsp:spPr>
        <a:xfrm>
          <a:off x="877601" y="2931957"/>
          <a:ext cx="2038851" cy="10194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2"/>
              </a:solidFill>
            </a:rPr>
            <a:t>Defined by morphologic and IHC features</a:t>
          </a:r>
        </a:p>
      </dsp:txBody>
      <dsp:txXfrm>
        <a:off x="907459" y="2961815"/>
        <a:ext cx="1979135" cy="959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4A748-AACF-8341-905F-12C825D25631}">
      <dsp:nvSpPr>
        <dsp:cNvPr id="0" name=""/>
        <dsp:cNvSpPr/>
      </dsp:nvSpPr>
      <dsp:spPr>
        <a:xfrm>
          <a:off x="0" y="24337"/>
          <a:ext cx="6056111" cy="71505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Divided into typical and atypical</a:t>
          </a:r>
        </a:p>
      </dsp:txBody>
      <dsp:txXfrm>
        <a:off x="34906" y="59243"/>
        <a:ext cx="5986299" cy="645240"/>
      </dsp:txXfrm>
    </dsp:sp>
    <dsp:sp modelId="{6F63099C-7F1D-D34E-A85B-E26134F05C9D}">
      <dsp:nvSpPr>
        <dsp:cNvPr id="0" name=""/>
        <dsp:cNvSpPr/>
      </dsp:nvSpPr>
      <dsp:spPr>
        <a:xfrm>
          <a:off x="0" y="739390"/>
          <a:ext cx="6056111"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8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accent2"/>
              </a:solidFill>
            </a:rPr>
            <a:t>10:1 ratio</a:t>
          </a:r>
        </a:p>
      </dsp:txBody>
      <dsp:txXfrm>
        <a:off x="0" y="739390"/>
        <a:ext cx="6056111" cy="298080"/>
      </dsp:txXfrm>
    </dsp:sp>
    <dsp:sp modelId="{2407D017-815D-A643-959C-4AF6457EFDA0}">
      <dsp:nvSpPr>
        <dsp:cNvPr id="0" name=""/>
        <dsp:cNvSpPr/>
      </dsp:nvSpPr>
      <dsp:spPr>
        <a:xfrm>
          <a:off x="0" y="1037470"/>
          <a:ext cx="6056111" cy="71505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Occur at any age with an average of 45-55 years</a:t>
          </a:r>
        </a:p>
      </dsp:txBody>
      <dsp:txXfrm>
        <a:off x="34906" y="1072376"/>
        <a:ext cx="5986299" cy="645240"/>
      </dsp:txXfrm>
    </dsp:sp>
    <dsp:sp modelId="{92486FAE-6F4A-9D42-B54A-D1FEE1C15530}">
      <dsp:nvSpPr>
        <dsp:cNvPr id="0" name=""/>
        <dsp:cNvSpPr/>
      </dsp:nvSpPr>
      <dsp:spPr>
        <a:xfrm>
          <a:off x="0" y="1804363"/>
          <a:ext cx="6056111" cy="71505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Presentation: Asymptomatic, cough, wheezing, carcinoid syndrome, crushing's syndrome, gigantism</a:t>
          </a:r>
        </a:p>
      </dsp:txBody>
      <dsp:txXfrm>
        <a:off x="34906" y="1839269"/>
        <a:ext cx="5986299" cy="645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BE65D-2AB2-DF45-9076-2F0B06CDE935}">
      <dsp:nvSpPr>
        <dsp:cNvPr id="0" name=""/>
        <dsp:cNvSpPr/>
      </dsp:nvSpPr>
      <dsp:spPr>
        <a:xfrm>
          <a:off x="0" y="403478"/>
          <a:ext cx="4697730" cy="469773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4325E-6EA5-704A-B4EF-C06AEC38250A}">
      <dsp:nvSpPr>
        <dsp:cNvPr id="0" name=""/>
        <dsp:cNvSpPr/>
      </dsp:nvSpPr>
      <dsp:spPr>
        <a:xfrm>
          <a:off x="446284" y="849763"/>
          <a:ext cx="1832114" cy="18321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6"/>
              </a:solidFill>
            </a:rPr>
            <a:t>Represent 1-2% of all lung cancers</a:t>
          </a:r>
        </a:p>
      </dsp:txBody>
      <dsp:txXfrm>
        <a:off x="535720" y="939199"/>
        <a:ext cx="1653242" cy="1653242"/>
      </dsp:txXfrm>
    </dsp:sp>
    <dsp:sp modelId="{C16CC3D1-2B52-7C49-B41B-EB416DE1B633}">
      <dsp:nvSpPr>
        <dsp:cNvPr id="0" name=""/>
        <dsp:cNvSpPr/>
      </dsp:nvSpPr>
      <dsp:spPr>
        <a:xfrm>
          <a:off x="2419330" y="849763"/>
          <a:ext cx="1832114" cy="1832114"/>
        </a:xfrm>
        <a:prstGeom prst="roundRect">
          <a:avLst/>
        </a:prstGeom>
        <a:solidFill>
          <a:schemeClr val="accent5">
            <a:hueOff val="-1644166"/>
            <a:satOff val="11764"/>
            <a:lumOff val="-204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90% of lung carcinoids</a:t>
          </a:r>
        </a:p>
      </dsp:txBody>
      <dsp:txXfrm>
        <a:off x="2508766" y="939199"/>
        <a:ext cx="1653242" cy="1653242"/>
      </dsp:txXfrm>
    </dsp:sp>
    <dsp:sp modelId="{A1227C3F-AB6B-D145-A92E-BDF974782127}">
      <dsp:nvSpPr>
        <dsp:cNvPr id="0" name=""/>
        <dsp:cNvSpPr/>
      </dsp:nvSpPr>
      <dsp:spPr>
        <a:xfrm>
          <a:off x="446284" y="2822809"/>
          <a:ext cx="1832114" cy="1832114"/>
        </a:xfrm>
        <a:prstGeom prst="roundRect">
          <a:avLst/>
        </a:prstGeom>
        <a:solidFill>
          <a:schemeClr val="accent5">
            <a:hueOff val="-3288332"/>
            <a:satOff val="23527"/>
            <a:lumOff val="-40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Up to 15% are node positive at presentation</a:t>
          </a:r>
        </a:p>
      </dsp:txBody>
      <dsp:txXfrm>
        <a:off x="535720" y="2912245"/>
        <a:ext cx="1653242" cy="1653242"/>
      </dsp:txXfrm>
    </dsp:sp>
    <dsp:sp modelId="{A3B9C391-D7EE-524D-BE1F-E736F22A86E2}">
      <dsp:nvSpPr>
        <dsp:cNvPr id="0" name=""/>
        <dsp:cNvSpPr/>
      </dsp:nvSpPr>
      <dsp:spPr>
        <a:xfrm>
          <a:off x="2419330" y="2822809"/>
          <a:ext cx="1832114" cy="1832114"/>
        </a:xfrm>
        <a:prstGeom prst="roundRect">
          <a:avLst/>
        </a:prstGeom>
        <a:solidFill>
          <a:schemeClr val="accent5">
            <a:hueOff val="-4932498"/>
            <a:satOff val="35291"/>
            <a:lumOff val="-6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Up to 3% have distant metastasis at presentation</a:t>
          </a:r>
        </a:p>
      </dsp:txBody>
      <dsp:txXfrm>
        <a:off x="2508766" y="2912245"/>
        <a:ext cx="1653242" cy="16532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BC85-98C9-DD40-991D-CD05578406D6}">
      <dsp:nvSpPr>
        <dsp:cNvPr id="0" name=""/>
        <dsp:cNvSpPr/>
      </dsp:nvSpPr>
      <dsp:spPr>
        <a:xfrm>
          <a:off x="0" y="815844"/>
          <a:ext cx="4697730"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accent6"/>
              </a:solidFill>
            </a:rPr>
            <a:t>10% of lung carcinoids</a:t>
          </a:r>
        </a:p>
      </dsp:txBody>
      <dsp:txXfrm>
        <a:off x="60116" y="875960"/>
        <a:ext cx="4577498" cy="1111247"/>
      </dsp:txXfrm>
    </dsp:sp>
    <dsp:sp modelId="{E7B03497-4684-D04D-8350-B3D5D7EA5B50}">
      <dsp:nvSpPr>
        <dsp:cNvPr id="0" name=""/>
        <dsp:cNvSpPr/>
      </dsp:nvSpPr>
      <dsp:spPr>
        <a:xfrm>
          <a:off x="0" y="2136604"/>
          <a:ext cx="4697730" cy="1231479"/>
        </a:xfrm>
        <a:prstGeom prst="roundRect">
          <a:avLst/>
        </a:prstGeom>
        <a:solidFill>
          <a:schemeClr val="accent5">
            <a:hueOff val="-2466249"/>
            <a:satOff val="17645"/>
            <a:lumOff val="-30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40-50% have node positive disease at presentation</a:t>
          </a:r>
        </a:p>
      </dsp:txBody>
      <dsp:txXfrm>
        <a:off x="60116" y="2196720"/>
        <a:ext cx="4577498" cy="1111247"/>
      </dsp:txXfrm>
    </dsp:sp>
    <dsp:sp modelId="{E9E9D552-BA15-5C46-95D2-5CFBC9EEFFF3}">
      <dsp:nvSpPr>
        <dsp:cNvPr id="0" name=""/>
        <dsp:cNvSpPr/>
      </dsp:nvSpPr>
      <dsp:spPr>
        <a:xfrm>
          <a:off x="0" y="3457363"/>
          <a:ext cx="4697730" cy="1231479"/>
        </a:xfrm>
        <a:prstGeom prst="roundRect">
          <a:avLst/>
        </a:prstGeom>
        <a:solidFill>
          <a:schemeClr val="accent5">
            <a:hueOff val="-4932498"/>
            <a:satOff val="35291"/>
            <a:lumOff val="-6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Up to 20% have distant metastasis at presentation </a:t>
          </a:r>
        </a:p>
      </dsp:txBody>
      <dsp:txXfrm>
        <a:off x="60116" y="3517479"/>
        <a:ext cx="4577498" cy="1111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A667F-996A-2A4A-A231-01C91DFE8E9A}">
      <dsp:nvSpPr>
        <dsp:cNvPr id="0" name=""/>
        <dsp:cNvSpPr/>
      </dsp:nvSpPr>
      <dsp:spPr>
        <a:xfrm>
          <a:off x="0" y="0"/>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86712-62E5-AF4B-B6A0-0BD3F31DDD8A}">
      <dsp:nvSpPr>
        <dsp:cNvPr id="0" name=""/>
        <dsp:cNvSpPr/>
      </dsp:nvSpPr>
      <dsp:spPr>
        <a:xfrm>
          <a:off x="0" y="0"/>
          <a:ext cx="4697730" cy="1376171"/>
        </a:xfrm>
        <a:prstGeom prst="rect">
          <a:avLst/>
        </a:prstGeom>
        <a:solidFill>
          <a:schemeClr val="accent6">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Somatostatin Analogs?</a:t>
          </a:r>
        </a:p>
      </dsp:txBody>
      <dsp:txXfrm>
        <a:off x="0" y="0"/>
        <a:ext cx="4697730" cy="1376171"/>
      </dsp:txXfrm>
    </dsp:sp>
    <dsp:sp modelId="{43002B9D-BD94-4344-8E89-59D5BDC93213}">
      <dsp:nvSpPr>
        <dsp:cNvPr id="0" name=""/>
        <dsp:cNvSpPr/>
      </dsp:nvSpPr>
      <dsp:spPr>
        <a:xfrm>
          <a:off x="0" y="1376171"/>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7D8E0-4704-D64A-A17C-47FDB5054491}">
      <dsp:nvSpPr>
        <dsp:cNvPr id="0" name=""/>
        <dsp:cNvSpPr/>
      </dsp:nvSpPr>
      <dsp:spPr>
        <a:xfrm>
          <a:off x="0" y="1376171"/>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Targeted therapy?</a:t>
          </a:r>
        </a:p>
      </dsp:txBody>
      <dsp:txXfrm>
        <a:off x="0" y="1376171"/>
        <a:ext cx="4697730" cy="1376171"/>
      </dsp:txXfrm>
    </dsp:sp>
    <dsp:sp modelId="{6192A1BD-92D5-DF40-8CF8-99C1CC9205EB}">
      <dsp:nvSpPr>
        <dsp:cNvPr id="0" name=""/>
        <dsp:cNvSpPr/>
      </dsp:nvSpPr>
      <dsp:spPr>
        <a:xfrm>
          <a:off x="0" y="2752343"/>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1EBEF-1C4B-0040-9A21-D53B418E76EA}">
      <dsp:nvSpPr>
        <dsp:cNvPr id="0" name=""/>
        <dsp:cNvSpPr/>
      </dsp:nvSpPr>
      <dsp:spPr>
        <a:xfrm>
          <a:off x="0" y="2752343"/>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Chemo?</a:t>
          </a:r>
        </a:p>
      </dsp:txBody>
      <dsp:txXfrm>
        <a:off x="0" y="2752343"/>
        <a:ext cx="4697730" cy="1376171"/>
      </dsp:txXfrm>
    </dsp:sp>
    <dsp:sp modelId="{824CA0A8-53CD-F14A-B71D-12B580187464}">
      <dsp:nvSpPr>
        <dsp:cNvPr id="0" name=""/>
        <dsp:cNvSpPr/>
      </dsp:nvSpPr>
      <dsp:spPr>
        <a:xfrm>
          <a:off x="0" y="4128515"/>
          <a:ext cx="46977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DE555-B69B-EF47-97F9-98A3B8C64BEA}">
      <dsp:nvSpPr>
        <dsp:cNvPr id="0" name=""/>
        <dsp:cNvSpPr/>
      </dsp:nvSpPr>
      <dsp:spPr>
        <a:xfrm>
          <a:off x="0" y="4128515"/>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Radionuclide therapy?</a:t>
          </a:r>
        </a:p>
      </dsp:txBody>
      <dsp:txXfrm>
        <a:off x="0" y="4128515"/>
        <a:ext cx="4697730" cy="1376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A667F-996A-2A4A-A231-01C91DFE8E9A}">
      <dsp:nvSpPr>
        <dsp:cNvPr id="0" name=""/>
        <dsp:cNvSpPr/>
      </dsp:nvSpPr>
      <dsp:spPr>
        <a:xfrm>
          <a:off x="0" y="0"/>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86712-62E5-AF4B-B6A0-0BD3F31DDD8A}">
      <dsp:nvSpPr>
        <dsp:cNvPr id="0" name=""/>
        <dsp:cNvSpPr/>
      </dsp:nvSpPr>
      <dsp:spPr>
        <a:xfrm>
          <a:off x="0" y="0"/>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Somatostatin Analogs?</a:t>
          </a:r>
        </a:p>
      </dsp:txBody>
      <dsp:txXfrm>
        <a:off x="0" y="0"/>
        <a:ext cx="4697730" cy="1376171"/>
      </dsp:txXfrm>
    </dsp:sp>
    <dsp:sp modelId="{43002B9D-BD94-4344-8E89-59D5BDC93213}">
      <dsp:nvSpPr>
        <dsp:cNvPr id="0" name=""/>
        <dsp:cNvSpPr/>
      </dsp:nvSpPr>
      <dsp:spPr>
        <a:xfrm>
          <a:off x="0" y="1376171"/>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7D8E0-4704-D64A-A17C-47FDB5054491}">
      <dsp:nvSpPr>
        <dsp:cNvPr id="0" name=""/>
        <dsp:cNvSpPr/>
      </dsp:nvSpPr>
      <dsp:spPr>
        <a:xfrm>
          <a:off x="0" y="1376171"/>
          <a:ext cx="4697730" cy="1376171"/>
        </a:xfrm>
        <a:prstGeom prst="rect">
          <a:avLst/>
        </a:prstGeom>
        <a:solidFill>
          <a:schemeClr val="accent6">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Targeted therapy?</a:t>
          </a:r>
        </a:p>
      </dsp:txBody>
      <dsp:txXfrm>
        <a:off x="0" y="1376171"/>
        <a:ext cx="4697730" cy="1376171"/>
      </dsp:txXfrm>
    </dsp:sp>
    <dsp:sp modelId="{6192A1BD-92D5-DF40-8CF8-99C1CC9205EB}">
      <dsp:nvSpPr>
        <dsp:cNvPr id="0" name=""/>
        <dsp:cNvSpPr/>
      </dsp:nvSpPr>
      <dsp:spPr>
        <a:xfrm>
          <a:off x="0" y="2752343"/>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1EBEF-1C4B-0040-9A21-D53B418E76EA}">
      <dsp:nvSpPr>
        <dsp:cNvPr id="0" name=""/>
        <dsp:cNvSpPr/>
      </dsp:nvSpPr>
      <dsp:spPr>
        <a:xfrm>
          <a:off x="0" y="2752343"/>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Chemo?</a:t>
          </a:r>
        </a:p>
      </dsp:txBody>
      <dsp:txXfrm>
        <a:off x="0" y="2752343"/>
        <a:ext cx="4697730" cy="1376171"/>
      </dsp:txXfrm>
    </dsp:sp>
    <dsp:sp modelId="{824CA0A8-53CD-F14A-B71D-12B580187464}">
      <dsp:nvSpPr>
        <dsp:cNvPr id="0" name=""/>
        <dsp:cNvSpPr/>
      </dsp:nvSpPr>
      <dsp:spPr>
        <a:xfrm>
          <a:off x="0" y="4128515"/>
          <a:ext cx="46977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DE555-B69B-EF47-97F9-98A3B8C64BEA}">
      <dsp:nvSpPr>
        <dsp:cNvPr id="0" name=""/>
        <dsp:cNvSpPr/>
      </dsp:nvSpPr>
      <dsp:spPr>
        <a:xfrm>
          <a:off x="0" y="4128515"/>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Radionuclide therapy?</a:t>
          </a:r>
        </a:p>
      </dsp:txBody>
      <dsp:txXfrm>
        <a:off x="0" y="4128515"/>
        <a:ext cx="4697730"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A667F-996A-2A4A-A231-01C91DFE8E9A}">
      <dsp:nvSpPr>
        <dsp:cNvPr id="0" name=""/>
        <dsp:cNvSpPr/>
      </dsp:nvSpPr>
      <dsp:spPr>
        <a:xfrm>
          <a:off x="0" y="0"/>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86712-62E5-AF4B-B6A0-0BD3F31DDD8A}">
      <dsp:nvSpPr>
        <dsp:cNvPr id="0" name=""/>
        <dsp:cNvSpPr/>
      </dsp:nvSpPr>
      <dsp:spPr>
        <a:xfrm>
          <a:off x="0" y="0"/>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Somatostatin Analogs?</a:t>
          </a:r>
        </a:p>
      </dsp:txBody>
      <dsp:txXfrm>
        <a:off x="0" y="0"/>
        <a:ext cx="4697730" cy="1376171"/>
      </dsp:txXfrm>
    </dsp:sp>
    <dsp:sp modelId="{43002B9D-BD94-4344-8E89-59D5BDC93213}">
      <dsp:nvSpPr>
        <dsp:cNvPr id="0" name=""/>
        <dsp:cNvSpPr/>
      </dsp:nvSpPr>
      <dsp:spPr>
        <a:xfrm>
          <a:off x="0" y="1376171"/>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7D8E0-4704-D64A-A17C-47FDB5054491}">
      <dsp:nvSpPr>
        <dsp:cNvPr id="0" name=""/>
        <dsp:cNvSpPr/>
      </dsp:nvSpPr>
      <dsp:spPr>
        <a:xfrm>
          <a:off x="0" y="1376171"/>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Targeted therapy?</a:t>
          </a:r>
        </a:p>
      </dsp:txBody>
      <dsp:txXfrm>
        <a:off x="0" y="1376171"/>
        <a:ext cx="4697730" cy="1376171"/>
      </dsp:txXfrm>
    </dsp:sp>
    <dsp:sp modelId="{6192A1BD-92D5-DF40-8CF8-99C1CC9205EB}">
      <dsp:nvSpPr>
        <dsp:cNvPr id="0" name=""/>
        <dsp:cNvSpPr/>
      </dsp:nvSpPr>
      <dsp:spPr>
        <a:xfrm>
          <a:off x="0" y="2752343"/>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1EBEF-1C4B-0040-9A21-D53B418E76EA}">
      <dsp:nvSpPr>
        <dsp:cNvPr id="0" name=""/>
        <dsp:cNvSpPr/>
      </dsp:nvSpPr>
      <dsp:spPr>
        <a:xfrm>
          <a:off x="0" y="2752343"/>
          <a:ext cx="4697730" cy="1376171"/>
        </a:xfrm>
        <a:prstGeom prst="rect">
          <a:avLst/>
        </a:prstGeom>
        <a:solidFill>
          <a:schemeClr val="accent6">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Chemo?</a:t>
          </a:r>
        </a:p>
      </dsp:txBody>
      <dsp:txXfrm>
        <a:off x="0" y="2752343"/>
        <a:ext cx="4697730" cy="1376171"/>
      </dsp:txXfrm>
    </dsp:sp>
    <dsp:sp modelId="{824CA0A8-53CD-F14A-B71D-12B580187464}">
      <dsp:nvSpPr>
        <dsp:cNvPr id="0" name=""/>
        <dsp:cNvSpPr/>
      </dsp:nvSpPr>
      <dsp:spPr>
        <a:xfrm>
          <a:off x="0" y="4128515"/>
          <a:ext cx="46977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DE555-B69B-EF47-97F9-98A3B8C64BEA}">
      <dsp:nvSpPr>
        <dsp:cNvPr id="0" name=""/>
        <dsp:cNvSpPr/>
      </dsp:nvSpPr>
      <dsp:spPr>
        <a:xfrm>
          <a:off x="0" y="4128515"/>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Radionuclide therapy?</a:t>
          </a:r>
        </a:p>
      </dsp:txBody>
      <dsp:txXfrm>
        <a:off x="0" y="4128515"/>
        <a:ext cx="4697730" cy="1376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A667F-996A-2A4A-A231-01C91DFE8E9A}">
      <dsp:nvSpPr>
        <dsp:cNvPr id="0" name=""/>
        <dsp:cNvSpPr/>
      </dsp:nvSpPr>
      <dsp:spPr>
        <a:xfrm>
          <a:off x="0" y="0"/>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86712-62E5-AF4B-B6A0-0BD3F31DDD8A}">
      <dsp:nvSpPr>
        <dsp:cNvPr id="0" name=""/>
        <dsp:cNvSpPr/>
      </dsp:nvSpPr>
      <dsp:spPr>
        <a:xfrm>
          <a:off x="0" y="0"/>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Somatostatin Analogs?</a:t>
          </a:r>
        </a:p>
      </dsp:txBody>
      <dsp:txXfrm>
        <a:off x="0" y="0"/>
        <a:ext cx="4697730" cy="1376171"/>
      </dsp:txXfrm>
    </dsp:sp>
    <dsp:sp modelId="{43002B9D-BD94-4344-8E89-59D5BDC93213}">
      <dsp:nvSpPr>
        <dsp:cNvPr id="0" name=""/>
        <dsp:cNvSpPr/>
      </dsp:nvSpPr>
      <dsp:spPr>
        <a:xfrm>
          <a:off x="0" y="1376171"/>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7D8E0-4704-D64A-A17C-47FDB5054491}">
      <dsp:nvSpPr>
        <dsp:cNvPr id="0" name=""/>
        <dsp:cNvSpPr/>
      </dsp:nvSpPr>
      <dsp:spPr>
        <a:xfrm>
          <a:off x="0" y="1376171"/>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Targeted therapy?</a:t>
          </a:r>
        </a:p>
      </dsp:txBody>
      <dsp:txXfrm>
        <a:off x="0" y="1376171"/>
        <a:ext cx="4697730" cy="1376171"/>
      </dsp:txXfrm>
    </dsp:sp>
    <dsp:sp modelId="{6192A1BD-92D5-DF40-8CF8-99C1CC9205EB}">
      <dsp:nvSpPr>
        <dsp:cNvPr id="0" name=""/>
        <dsp:cNvSpPr/>
      </dsp:nvSpPr>
      <dsp:spPr>
        <a:xfrm>
          <a:off x="0" y="2752343"/>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1EBEF-1C4B-0040-9A21-D53B418E76EA}">
      <dsp:nvSpPr>
        <dsp:cNvPr id="0" name=""/>
        <dsp:cNvSpPr/>
      </dsp:nvSpPr>
      <dsp:spPr>
        <a:xfrm>
          <a:off x="0" y="2752343"/>
          <a:ext cx="469773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Chemo?</a:t>
          </a:r>
        </a:p>
      </dsp:txBody>
      <dsp:txXfrm>
        <a:off x="0" y="2752343"/>
        <a:ext cx="4697730" cy="1376171"/>
      </dsp:txXfrm>
    </dsp:sp>
    <dsp:sp modelId="{824CA0A8-53CD-F14A-B71D-12B580187464}">
      <dsp:nvSpPr>
        <dsp:cNvPr id="0" name=""/>
        <dsp:cNvSpPr/>
      </dsp:nvSpPr>
      <dsp:spPr>
        <a:xfrm>
          <a:off x="0" y="4128515"/>
          <a:ext cx="46977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DE555-B69B-EF47-97F9-98A3B8C64BEA}">
      <dsp:nvSpPr>
        <dsp:cNvPr id="0" name=""/>
        <dsp:cNvSpPr/>
      </dsp:nvSpPr>
      <dsp:spPr>
        <a:xfrm>
          <a:off x="0" y="4128515"/>
          <a:ext cx="4697730" cy="1376171"/>
        </a:xfrm>
        <a:prstGeom prst="rect">
          <a:avLst/>
        </a:prstGeom>
        <a:solidFill>
          <a:schemeClr val="accent6">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solidFill>
                <a:schemeClr val="accent2"/>
              </a:solidFill>
            </a:rPr>
            <a:t>Radionuclide therapy?</a:t>
          </a:r>
        </a:p>
      </dsp:txBody>
      <dsp:txXfrm>
        <a:off x="0" y="4128515"/>
        <a:ext cx="4697730" cy="13761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6F245-26DD-4428-8C2D-6504E0648E73}"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80D65-14CD-424A-8622-1861E857CC52}" type="slidenum">
              <a:rPr lang="en-US" smtClean="0"/>
              <a:t>‹#›</a:t>
            </a:fld>
            <a:endParaRPr lang="en-US"/>
          </a:p>
        </p:txBody>
      </p:sp>
    </p:spTree>
    <p:extLst>
      <p:ext uri="{BB962C8B-B14F-4D97-AF65-F5344CB8AC3E}">
        <p14:creationId xmlns:p14="http://schemas.microsoft.com/office/powerpoint/2010/main" val="14993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F4399-2307-DC48-8371-FE4D3EEF0234}" type="slidenum">
              <a:rPr lang="en-US" smtClean="0"/>
              <a:t>8</a:t>
            </a:fld>
            <a:endParaRPr lang="en-US"/>
          </a:p>
        </p:txBody>
      </p:sp>
    </p:spTree>
    <p:extLst>
      <p:ext uri="{BB962C8B-B14F-4D97-AF65-F5344CB8AC3E}">
        <p14:creationId xmlns:p14="http://schemas.microsoft.com/office/powerpoint/2010/main" val="350844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Due to the high rate of early metastases, chemotherapy is an integral part of treatment for all stages of SCLC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D7C82-EA09-1640-BF8F-3CADD76EAB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0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https://www.ncbi.nlm.nih.gov/pmc/articles/PMC7811117/</a:t>
            </a:r>
          </a:p>
        </p:txBody>
      </p:sp>
      <p:sp>
        <p:nvSpPr>
          <p:cNvPr id="4" name="Slide Number Placeholder 3"/>
          <p:cNvSpPr>
            <a:spLocks noGrp="1"/>
          </p:cNvSpPr>
          <p:nvPr>
            <p:ph type="sldNum" sz="quarter" idx="10"/>
          </p:nvPr>
        </p:nvSpPr>
        <p:spPr/>
        <p:txBody>
          <a:bodyPr/>
          <a:lstStyle/>
          <a:p>
            <a:fld id="{A7980D65-14CD-424A-8622-1861E857CC52}" type="slidenum">
              <a:rPr lang="en-US" smtClean="0"/>
              <a:t>71</a:t>
            </a:fld>
            <a:endParaRPr lang="en-US"/>
          </a:p>
        </p:txBody>
      </p:sp>
    </p:spTree>
    <p:extLst>
      <p:ext uri="{BB962C8B-B14F-4D97-AF65-F5344CB8AC3E}">
        <p14:creationId xmlns:p14="http://schemas.microsoft.com/office/powerpoint/2010/main" val="218255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Adjust font size and placement as needed to fit your content.</a:t>
            </a:r>
          </a:p>
          <a:p>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75</a:t>
            </a:fld>
            <a:endParaRPr lang="en-US"/>
          </a:p>
        </p:txBody>
      </p:sp>
    </p:spTree>
    <p:extLst>
      <p:ext uri="{BB962C8B-B14F-4D97-AF65-F5344CB8AC3E}">
        <p14:creationId xmlns:p14="http://schemas.microsoft.com/office/powerpoint/2010/main" val="131080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F4399-2307-DC48-8371-FE4D3EEF0234}" type="slidenum">
              <a:rPr lang="en-US" smtClean="0"/>
              <a:t>10</a:t>
            </a:fld>
            <a:endParaRPr lang="en-US"/>
          </a:p>
        </p:txBody>
      </p:sp>
    </p:spTree>
    <p:extLst>
      <p:ext uri="{BB962C8B-B14F-4D97-AF65-F5344CB8AC3E}">
        <p14:creationId xmlns:p14="http://schemas.microsoft.com/office/powerpoint/2010/main" val="286543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37</a:t>
            </a:fld>
            <a:endParaRPr lang="en-US"/>
          </a:p>
        </p:txBody>
      </p:sp>
    </p:spTree>
    <p:extLst>
      <p:ext uri="{BB962C8B-B14F-4D97-AF65-F5344CB8AC3E}">
        <p14:creationId xmlns:p14="http://schemas.microsoft.com/office/powerpoint/2010/main" val="154294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Tom 2/9/21: </a:t>
            </a:r>
            <a:r>
              <a:rPr lang="en-US" sz="1200" b="0" i="0" u="none" strike="noStrike" kern="1200" dirty="0">
                <a:solidFill>
                  <a:schemeClr val="tx1"/>
                </a:solidFill>
                <a:effectLst/>
                <a:latin typeface="+mn-lt"/>
                <a:ea typeface="+mn-ea"/>
                <a:cs typeface="+mn-cs"/>
              </a:rPr>
              <a:t>May 3</a:t>
            </a:r>
            <a:r>
              <a:rPr lang="en-US" sz="1200" b="0" i="0" u="none" strike="noStrike" kern="1200" baseline="30000" dirty="0">
                <a:solidFill>
                  <a:schemeClr val="tx1"/>
                </a:solidFill>
                <a:effectLst/>
                <a:latin typeface="+mn-lt"/>
                <a:ea typeface="+mn-ea"/>
                <a:cs typeface="+mn-cs"/>
              </a:rPr>
              <a:t>rd</a:t>
            </a:r>
            <a:r>
              <a:rPr lang="en-US" sz="1200" b="0" i="0" u="none" strike="noStrike" kern="1200" dirty="0">
                <a:solidFill>
                  <a:schemeClr val="tx1"/>
                </a:solidFill>
                <a:effectLst/>
                <a:latin typeface="+mn-lt"/>
                <a:ea typeface="+mn-ea"/>
                <a:cs typeface="+mn-cs"/>
              </a:rPr>
              <a:t> is our open date.  It is CIRB approved, just awaiting contracting and CTEP sign off…. There has been no substantive changes to the design so you can use the slides from the last NET TF meeting.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0CE88-653E-E84B-BA2F-13C438D10F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512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073001" y="9832807"/>
            <a:ext cx="3114648" cy="516029"/>
          </a:xfrm>
          <a:prstGeom prst="rect">
            <a:avLst/>
          </a:prstGeom>
          <a:noFill/>
          <a:ln w="9525">
            <a:noFill/>
            <a:miter lim="800000"/>
            <a:headEnd/>
            <a:tailEnd/>
          </a:ln>
        </p:spPr>
        <p:txBody>
          <a:bodyPr lIns="97603" tIns="48799" rIns="97603" bIns="48799" anchor="b"/>
          <a:lstStyle/>
          <a:p>
            <a:pPr algn="r" defTabSz="975149" fontAlgn="base">
              <a:spcBef>
                <a:spcPct val="0"/>
              </a:spcBef>
              <a:spcAft>
                <a:spcPct val="0"/>
              </a:spcAft>
              <a:defRPr/>
            </a:pPr>
            <a:fld id="{BA6A2E86-1050-4B0B-B07D-3F10D3137147}" type="slidenum">
              <a:rPr lang="en-US" sz="1400" b="1">
                <a:solidFill>
                  <a:prstClr val="black"/>
                </a:solidFill>
                <a:latin typeface="Lucida Sans Unicode"/>
                <a:cs typeface="Arial" charset="0"/>
              </a:rPr>
              <a:pPr algn="r" defTabSz="975149" fontAlgn="base">
                <a:spcBef>
                  <a:spcPct val="0"/>
                </a:spcBef>
                <a:spcAft>
                  <a:spcPct val="0"/>
                </a:spcAft>
                <a:defRPr/>
              </a:pPr>
              <a:t>45</a:t>
            </a:fld>
            <a:endParaRPr lang="en-US" sz="1400" b="1" dirty="0">
              <a:solidFill>
                <a:prstClr val="black"/>
              </a:solidFill>
              <a:latin typeface="Lucida Sans Unicode"/>
              <a:cs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703795" y="4912877"/>
            <a:ext cx="6092864" cy="4661924"/>
          </a:xfrm>
          <a:noFill/>
        </p:spPr>
        <p:txBody>
          <a:bodyPr lIns="97603" tIns="48799" rIns="97603" bIns="48799"/>
          <a:lstStyle/>
          <a:p>
            <a:pPr defTabSz="956462">
              <a:lnSpc>
                <a:spcPct val="110000"/>
              </a:lnSpc>
              <a:defRPr/>
            </a:pPr>
            <a:endParaRPr lang="en-US" dirty="0"/>
          </a:p>
        </p:txBody>
      </p:sp>
    </p:spTree>
    <p:extLst>
      <p:ext uri="{BB962C8B-B14F-4D97-AF65-F5344CB8AC3E}">
        <p14:creationId xmlns:p14="http://schemas.microsoft.com/office/powerpoint/2010/main" val="395205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Lucida Sans Unicode" pitchFamily="34" charset="0"/>
              </a:defRPr>
            </a:lvl1pPr>
            <a:lvl2pPr marL="742950" indent="-285750" defTabSz="923925">
              <a:defRPr sz="2400">
                <a:solidFill>
                  <a:schemeClr val="tx1"/>
                </a:solidFill>
                <a:latin typeface="Lucida Sans Unicode" pitchFamily="34" charset="0"/>
              </a:defRPr>
            </a:lvl2pPr>
            <a:lvl3pPr marL="1143000" indent="-228600" defTabSz="923925">
              <a:defRPr sz="2400">
                <a:solidFill>
                  <a:schemeClr val="tx1"/>
                </a:solidFill>
                <a:latin typeface="Lucida Sans Unicode" pitchFamily="34" charset="0"/>
              </a:defRPr>
            </a:lvl3pPr>
            <a:lvl4pPr marL="1600200" indent="-228600" defTabSz="923925">
              <a:defRPr sz="2400">
                <a:solidFill>
                  <a:schemeClr val="tx1"/>
                </a:solidFill>
                <a:latin typeface="Lucida Sans Unicode" pitchFamily="34" charset="0"/>
              </a:defRPr>
            </a:lvl4pPr>
            <a:lvl5pPr marL="2057400" indent="-228600" defTabSz="923925">
              <a:defRPr sz="2400">
                <a:solidFill>
                  <a:schemeClr val="tx1"/>
                </a:solidFill>
                <a:latin typeface="Lucida Sans Unicode" pitchFamily="34" charset="0"/>
              </a:defRPr>
            </a:lvl5pPr>
            <a:lvl6pPr marL="2514600" indent="-228600" defTabSz="923925" eaLnBrk="0" fontAlgn="base" hangingPunct="0">
              <a:spcBef>
                <a:spcPct val="0"/>
              </a:spcBef>
              <a:spcAft>
                <a:spcPct val="0"/>
              </a:spcAft>
              <a:defRPr sz="2400">
                <a:solidFill>
                  <a:schemeClr val="tx1"/>
                </a:solidFill>
                <a:latin typeface="Lucida Sans Unicode" pitchFamily="34" charset="0"/>
              </a:defRPr>
            </a:lvl6pPr>
            <a:lvl7pPr marL="2971800" indent="-228600" defTabSz="923925" eaLnBrk="0" fontAlgn="base" hangingPunct="0">
              <a:spcBef>
                <a:spcPct val="0"/>
              </a:spcBef>
              <a:spcAft>
                <a:spcPct val="0"/>
              </a:spcAft>
              <a:defRPr sz="2400">
                <a:solidFill>
                  <a:schemeClr val="tx1"/>
                </a:solidFill>
                <a:latin typeface="Lucida Sans Unicode" pitchFamily="34" charset="0"/>
              </a:defRPr>
            </a:lvl7pPr>
            <a:lvl8pPr marL="3429000" indent="-228600" defTabSz="923925" eaLnBrk="0" fontAlgn="base" hangingPunct="0">
              <a:spcBef>
                <a:spcPct val="0"/>
              </a:spcBef>
              <a:spcAft>
                <a:spcPct val="0"/>
              </a:spcAft>
              <a:defRPr sz="2400">
                <a:solidFill>
                  <a:schemeClr val="tx1"/>
                </a:solidFill>
                <a:latin typeface="Lucida Sans Unicode" pitchFamily="34" charset="0"/>
              </a:defRPr>
            </a:lvl8pPr>
            <a:lvl9pPr marL="3886200" indent="-228600" defTabSz="923925" eaLnBrk="0" fontAlgn="base" hangingPunct="0">
              <a:spcBef>
                <a:spcPct val="0"/>
              </a:spcBef>
              <a:spcAft>
                <a:spcPct val="0"/>
              </a:spcAft>
              <a:defRPr sz="2400">
                <a:solidFill>
                  <a:schemeClr val="tx1"/>
                </a:solidFill>
                <a:latin typeface="Lucida Sans Unicode" pitchFamily="34" charset="0"/>
              </a:defRPr>
            </a:lvl9pPr>
          </a:lstStyle>
          <a:p>
            <a:fld id="{8212C28F-86C8-43A8-8DFB-1B88A1B6979C}" type="slidenum">
              <a:rPr lang="en-US" altLang="en-US" sz="1200">
                <a:solidFill>
                  <a:srgbClr val="000000"/>
                </a:solidFill>
              </a:rPr>
              <a:pPr/>
              <a:t>46</a:t>
            </a:fld>
            <a:endParaRPr lang="en-US" altLang="en-US" sz="1200" dirty="0">
              <a:solidFill>
                <a:srgbClr val="000000"/>
              </a:solidFill>
            </a:endParaRPr>
          </a:p>
        </p:txBody>
      </p:sp>
    </p:spTree>
    <p:extLst>
      <p:ext uri="{BB962C8B-B14F-4D97-AF65-F5344CB8AC3E}">
        <p14:creationId xmlns:p14="http://schemas.microsoft.com/office/powerpoint/2010/main" val="253035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EBB1C-8C04-9A45-A405-256FB411B86C}" type="slidenum">
              <a:rPr lang="en-US" smtClean="0"/>
              <a:t>47</a:t>
            </a:fld>
            <a:endParaRPr lang="en-US" dirty="0"/>
          </a:p>
        </p:txBody>
      </p:sp>
    </p:spTree>
    <p:extLst>
      <p:ext uri="{BB962C8B-B14F-4D97-AF65-F5344CB8AC3E}">
        <p14:creationId xmlns:p14="http://schemas.microsoft.com/office/powerpoint/2010/main" val="339130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48</a:t>
            </a:fld>
            <a:endParaRPr lang="en-US"/>
          </a:p>
        </p:txBody>
      </p:sp>
    </p:spTree>
    <p:extLst>
      <p:ext uri="{BB962C8B-B14F-4D97-AF65-F5344CB8AC3E}">
        <p14:creationId xmlns:p14="http://schemas.microsoft.com/office/powerpoint/2010/main" val="76507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F4399-2307-DC48-8371-FE4D3EEF0234}" type="slidenum">
              <a:rPr lang="en-US" smtClean="0"/>
              <a:t>51</a:t>
            </a:fld>
            <a:endParaRPr lang="en-US"/>
          </a:p>
        </p:txBody>
      </p:sp>
    </p:spTree>
    <p:extLst>
      <p:ext uri="{BB962C8B-B14F-4D97-AF65-F5344CB8AC3E}">
        <p14:creationId xmlns:p14="http://schemas.microsoft.com/office/powerpoint/2010/main" val="226161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3548" y="1486836"/>
            <a:ext cx="10369826" cy="1536078"/>
          </a:xfrm>
        </p:spPr>
        <p:txBody>
          <a:bodyPr anchor="b"/>
          <a:lstStyle>
            <a:lvl1pPr algn="r">
              <a:lnSpc>
                <a:spcPct val="100000"/>
              </a:lnSpc>
              <a:defRPr sz="6000" b="0" i="0" baseline="0">
                <a:solidFill>
                  <a:schemeClr val="bg1"/>
                </a:solidFill>
                <a:latin typeface="Calibri Light" charset="0"/>
                <a:ea typeface="Calibri Light" charset="0"/>
                <a:cs typeface="Calibri Light" charset="0"/>
              </a:defRPr>
            </a:lvl1pPr>
          </a:lstStyle>
          <a:p>
            <a:r>
              <a:rPr lang="en-US"/>
              <a:t>Click to edit Master title style</a:t>
            </a:r>
            <a:endParaRPr lang="en-US" dirty="0"/>
          </a:p>
        </p:txBody>
      </p:sp>
      <p:sp>
        <p:nvSpPr>
          <p:cNvPr id="3" name="Subtitle 2"/>
          <p:cNvSpPr>
            <a:spLocks noGrp="1"/>
          </p:cNvSpPr>
          <p:nvPr>
            <p:ph type="subTitle" idx="1"/>
          </p:nvPr>
        </p:nvSpPr>
        <p:spPr>
          <a:xfrm>
            <a:off x="2279374" y="3171381"/>
            <a:ext cx="9144000" cy="1655762"/>
          </a:xfrm>
        </p:spPr>
        <p:txBody>
          <a:bodyPr>
            <a:normAutofit/>
          </a:bodyPr>
          <a:lstStyle>
            <a:lvl1pPr marL="0" indent="0" algn="r">
              <a:lnSpc>
                <a:spcPct val="100000"/>
              </a:lnSpc>
              <a:buNone/>
              <a:defRPr sz="2400" b="0" i="0">
                <a:solidFill>
                  <a:schemeClr val="accent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680450" y="5978525"/>
            <a:ext cx="2743200" cy="365125"/>
          </a:xfrm>
          <a:prstGeom prst="rect">
            <a:avLst/>
          </a:prstGeom>
        </p:spPr>
        <p:txBody>
          <a:bodyPr rIns="0"/>
          <a:lstStyle>
            <a:lvl1pPr algn="r">
              <a:lnSpc>
                <a:spcPct val="100000"/>
              </a:lnSpc>
              <a:defRPr>
                <a:solidFill>
                  <a:schemeClr val="accent2"/>
                </a:solidFill>
              </a:defRPr>
            </a:lvl1pPr>
          </a:lstStyle>
          <a:p>
            <a:pPr>
              <a:defRPr/>
            </a:pPr>
            <a:endParaRPr lang="en-US"/>
          </a:p>
        </p:txBody>
      </p:sp>
    </p:spTree>
    <p:extLst>
      <p:ext uri="{BB962C8B-B14F-4D97-AF65-F5344CB8AC3E}">
        <p14:creationId xmlns:p14="http://schemas.microsoft.com/office/powerpoint/2010/main" val="52376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141A4-85C6-4143-923D-5C0F8B7838F4}"/>
              </a:ext>
            </a:extLst>
          </p:cNvPr>
          <p:cNvSpPr/>
          <p:nvPr userDrawn="1"/>
        </p:nvSpPr>
        <p:spPr>
          <a:xfrm>
            <a:off x="1" y="296565"/>
            <a:ext cx="12191999" cy="640080"/>
          </a:xfrm>
          <a:prstGeom prst="rect">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77"/>
          </a:p>
        </p:txBody>
      </p:sp>
      <p:sp>
        <p:nvSpPr>
          <p:cNvPr id="2" name="Title 1"/>
          <p:cNvSpPr>
            <a:spLocks noGrp="1"/>
          </p:cNvSpPr>
          <p:nvPr>
            <p:ph type="title" hasCustomPrompt="1"/>
          </p:nvPr>
        </p:nvSpPr>
        <p:spPr>
          <a:xfrm>
            <a:off x="609600" y="371231"/>
            <a:ext cx="10972800" cy="490749"/>
          </a:xfrm>
        </p:spPr>
        <p:txBody>
          <a:bodyPr>
            <a:noAutofit/>
          </a:bodyPr>
          <a:lstStyle>
            <a:lvl1pPr algn="l">
              <a:defRPr sz="2400" b="0">
                <a:solidFill>
                  <a:schemeClr val="bg1"/>
                </a:solidFill>
              </a:defRPr>
            </a:lvl1pPr>
          </a:lstStyle>
          <a:p>
            <a:r>
              <a:rPr lang="en-US" dirty="0"/>
              <a:t>Click to Add Slide Title</a:t>
            </a:r>
          </a:p>
        </p:txBody>
      </p:sp>
      <p:sp>
        <p:nvSpPr>
          <p:cNvPr id="3" name="Content Placeholder 2"/>
          <p:cNvSpPr>
            <a:spLocks noGrp="1"/>
          </p:cNvSpPr>
          <p:nvPr>
            <p:ph idx="1" hasCustomPrompt="1"/>
          </p:nvPr>
        </p:nvSpPr>
        <p:spPr>
          <a:xfrm>
            <a:off x="609600" y="1180256"/>
            <a:ext cx="4971627" cy="4525963"/>
          </a:xfrm>
        </p:spPr>
        <p:txBody>
          <a:bodyPr>
            <a:normAutofit/>
          </a:bodyPr>
          <a:lstStyle>
            <a:lvl1pPr marL="0" indent="0">
              <a:buNone/>
              <a:defRPr sz="1600"/>
            </a:lvl1pPr>
          </a:lstStyle>
          <a:p>
            <a:pPr lvl="0"/>
            <a:r>
              <a:rPr lang="en-US" dirty="0"/>
              <a:t>Add Content</a:t>
            </a:r>
          </a:p>
        </p:txBody>
      </p:sp>
      <p:sp>
        <p:nvSpPr>
          <p:cNvPr id="8" name="Content Placeholder 2">
            <a:extLst>
              <a:ext uri="{FF2B5EF4-FFF2-40B4-BE49-F238E27FC236}">
                <a16:creationId xmlns:a16="http://schemas.microsoft.com/office/drawing/2014/main" id="{69CB6CC6-9057-374F-B46E-3E19767190B8}"/>
              </a:ext>
            </a:extLst>
          </p:cNvPr>
          <p:cNvSpPr>
            <a:spLocks noGrp="1"/>
          </p:cNvSpPr>
          <p:nvPr>
            <p:ph idx="13" hasCustomPrompt="1"/>
          </p:nvPr>
        </p:nvSpPr>
        <p:spPr>
          <a:xfrm>
            <a:off x="6366933" y="1180256"/>
            <a:ext cx="4971627" cy="4525963"/>
          </a:xfrm>
        </p:spPr>
        <p:txBody>
          <a:bodyPr>
            <a:normAutofit/>
          </a:bodyPr>
          <a:lstStyle>
            <a:lvl1pPr marL="0" indent="0">
              <a:buNone/>
              <a:defRPr sz="1600"/>
            </a:lvl1pPr>
          </a:lstStyle>
          <a:p>
            <a:pPr lvl="0"/>
            <a:r>
              <a:rPr lang="en-US" dirty="0"/>
              <a:t>Add Content</a:t>
            </a:r>
          </a:p>
        </p:txBody>
      </p:sp>
      <p:sp>
        <p:nvSpPr>
          <p:cNvPr id="9" name="Date Placeholder 1">
            <a:extLst>
              <a:ext uri="{FF2B5EF4-FFF2-40B4-BE49-F238E27FC236}">
                <a16:creationId xmlns:a16="http://schemas.microsoft.com/office/drawing/2014/main" id="{FF4B2EE7-D19B-9344-A0BC-284E17D4DF4F}"/>
              </a:ext>
            </a:extLst>
          </p:cNvPr>
          <p:cNvSpPr>
            <a:spLocks noGrp="1"/>
          </p:cNvSpPr>
          <p:nvPr>
            <p:ph type="dt" sz="half" idx="10"/>
          </p:nvPr>
        </p:nvSpPr>
        <p:spPr>
          <a:xfrm>
            <a:off x="609600" y="6356353"/>
            <a:ext cx="2844800" cy="365125"/>
          </a:xfrm>
        </p:spPr>
        <p:txBody>
          <a:bodyPr/>
          <a:lstStyle/>
          <a:p>
            <a:fld id="{0E045A54-D54C-4C60-92F0-04220719BC38}" type="datetime1">
              <a:rPr lang="en-US" smtClean="0"/>
              <a:t>12/3/24</a:t>
            </a:fld>
            <a:endParaRPr lang="en-US"/>
          </a:p>
        </p:txBody>
      </p:sp>
      <p:sp>
        <p:nvSpPr>
          <p:cNvPr id="10" name="Footer Placeholder 2">
            <a:extLst>
              <a:ext uri="{FF2B5EF4-FFF2-40B4-BE49-F238E27FC236}">
                <a16:creationId xmlns:a16="http://schemas.microsoft.com/office/drawing/2014/main" id="{63A328E3-F65F-5A4D-BC61-27D6F01E15A6}"/>
              </a:ext>
            </a:extLst>
          </p:cNvPr>
          <p:cNvSpPr>
            <a:spLocks noGrp="1"/>
          </p:cNvSpPr>
          <p:nvPr>
            <p:ph type="ftr" sz="quarter" idx="11"/>
          </p:nvPr>
        </p:nvSpPr>
        <p:spPr>
          <a:xfrm>
            <a:off x="4165600" y="6356353"/>
            <a:ext cx="3860800" cy="365125"/>
          </a:xfrm>
        </p:spPr>
        <p:txBody>
          <a:bodyPr/>
          <a:lstStyle/>
          <a:p>
            <a:endParaRPr lang="en-US"/>
          </a:p>
        </p:txBody>
      </p:sp>
      <p:sp>
        <p:nvSpPr>
          <p:cNvPr id="11" name="Slide Number Placeholder 3">
            <a:extLst>
              <a:ext uri="{FF2B5EF4-FFF2-40B4-BE49-F238E27FC236}">
                <a16:creationId xmlns:a16="http://schemas.microsoft.com/office/drawing/2014/main" id="{B2ACE42A-8ECA-3844-8AE2-6DE65F049D24}"/>
              </a:ext>
            </a:extLst>
          </p:cNvPr>
          <p:cNvSpPr>
            <a:spLocks noGrp="1"/>
          </p:cNvSpPr>
          <p:nvPr>
            <p:ph type="sldNum" sz="quarter" idx="12"/>
          </p:nvPr>
        </p:nvSpPr>
        <p:spPr>
          <a:xfrm>
            <a:off x="8737600" y="6356353"/>
            <a:ext cx="2844800" cy="365125"/>
          </a:xfrm>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331480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2" name="PPT Templates widescreen size_ENG_With USNWR badge-Thank you Slide.png" descr="PPT Templates widescreen size_ENG_With USNWR badge-Thank you Slide.png">
            <a:extLst>
              <a:ext uri="{FF2B5EF4-FFF2-40B4-BE49-F238E27FC236}">
                <a16:creationId xmlns:a16="http://schemas.microsoft.com/office/drawing/2014/main" id="{855DC5B1-D530-711B-E3A5-1B6310695300}"/>
              </a:ext>
            </a:extLst>
          </p:cNvPr>
          <p:cNvPicPr>
            <a:picLocks noChangeAspect="1"/>
          </p:cNvPicPr>
          <p:nvPr userDrawn="1"/>
        </p:nvPicPr>
        <p:blipFill>
          <a:blip r:embed="rId2"/>
          <a:stretch>
            <a:fillRect/>
          </a:stretch>
        </p:blipFill>
        <p:spPr>
          <a:xfrm>
            <a:off x="0" y="999"/>
            <a:ext cx="12192000" cy="6863149"/>
          </a:xfrm>
          <a:prstGeom prst="rect">
            <a:avLst/>
          </a:prstGeom>
          <a:ln w="12700">
            <a:miter lim="400000"/>
          </a:ln>
        </p:spPr>
      </p:pic>
      <p:sp>
        <p:nvSpPr>
          <p:cNvPr id="8" name="object 93">
            <a:extLst>
              <a:ext uri="{FF2B5EF4-FFF2-40B4-BE49-F238E27FC236}">
                <a16:creationId xmlns:a16="http://schemas.microsoft.com/office/drawing/2014/main" id="{E013769B-8068-0CC1-14D0-FAA422D06EF0}"/>
              </a:ext>
            </a:extLst>
          </p:cNvPr>
          <p:cNvSpPr txBox="1">
            <a:spLocks noGrp="1"/>
          </p:cNvSpPr>
          <p:nvPr>
            <p:ph type="title" idx="4294967295" hasCustomPrompt="1"/>
          </p:nvPr>
        </p:nvSpPr>
        <p:spPr>
          <a:xfrm>
            <a:off x="4827587" y="2125663"/>
            <a:ext cx="2533653" cy="769940"/>
          </a:xfrm>
          <a:prstGeom prst="rect">
            <a:avLst/>
          </a:prstGeom>
        </p:spPr>
        <p:txBody>
          <a:bodyPr>
            <a:normAutofit/>
          </a:bodyPr>
          <a:lstStyle>
            <a:lvl1pPr marR="4555" algn="ctr" defTabSz="868680">
              <a:tabLst>
                <a:tab pos="4445000" algn="l"/>
              </a:tabLst>
              <a:defRPr sz="4750" b="1" spc="-190">
                <a:solidFill>
                  <a:srgbClr val="00502F"/>
                </a:solidFill>
                <a:latin typeface="+mj-lt"/>
                <a:ea typeface="+mj-ea"/>
                <a:cs typeface="+mj-cs"/>
                <a:sym typeface="Calibri"/>
              </a:defRPr>
            </a:lvl1pPr>
          </a:lstStyle>
          <a:p>
            <a:r>
              <a:rPr lang="en-US" dirty="0"/>
              <a:t>Thank You</a:t>
            </a:r>
            <a:endParaRPr dirty="0"/>
          </a:p>
        </p:txBody>
      </p:sp>
    </p:spTree>
    <p:extLst>
      <p:ext uri="{BB962C8B-B14F-4D97-AF65-F5344CB8AC3E}">
        <p14:creationId xmlns:p14="http://schemas.microsoft.com/office/powerpoint/2010/main" val="144332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2347E9-6E2D-4CFF-B9A3-773389248A79}" type="datetimeFigureOut">
              <a:rPr lang="en-US" smtClean="0"/>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5E1F4-6390-461D-ABE2-32AFDE58A4FA}" type="slidenum">
              <a:rPr lang="en-US" smtClean="0"/>
              <a:t>‹#›</a:t>
            </a:fld>
            <a:endParaRPr lang="en-US"/>
          </a:p>
        </p:txBody>
      </p:sp>
    </p:spTree>
    <p:extLst>
      <p:ext uri="{BB962C8B-B14F-4D97-AF65-F5344CB8AC3E}">
        <p14:creationId xmlns:p14="http://schemas.microsoft.com/office/powerpoint/2010/main" val="2693374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70DBE1-EE98-B043-AA0B-E5276A679A65}"/>
              </a:ext>
            </a:extLst>
          </p:cNvPr>
          <p:cNvGrpSpPr/>
          <p:nvPr userDrawn="1"/>
        </p:nvGrpSpPr>
        <p:grpSpPr>
          <a:xfrm flipH="1">
            <a:off x="-16844" y="-709120"/>
            <a:ext cx="11194432" cy="8276243"/>
            <a:chOff x="433952" y="-709121"/>
            <a:chExt cx="11194432" cy="8276243"/>
          </a:xfrm>
        </p:grpSpPr>
        <p:grpSp>
          <p:nvGrpSpPr>
            <p:cNvPr id="71" name="Group 70">
              <a:extLst>
                <a:ext uri="{FF2B5EF4-FFF2-40B4-BE49-F238E27FC236}">
                  <a16:creationId xmlns:a16="http://schemas.microsoft.com/office/drawing/2014/main" id="{DF409621-D24E-614D-83F0-5C0824279337}"/>
                </a:ext>
              </a:extLst>
            </p:cNvPr>
            <p:cNvGrpSpPr/>
            <p:nvPr userDrawn="1"/>
          </p:nvGrpSpPr>
          <p:grpSpPr>
            <a:xfrm>
              <a:off x="433952" y="-709121"/>
              <a:ext cx="8892677" cy="8276243"/>
              <a:chOff x="6422000" y="-449045"/>
              <a:chExt cx="7969638" cy="7417188"/>
            </a:xfrm>
          </p:grpSpPr>
          <p:sp>
            <p:nvSpPr>
              <p:cNvPr id="72" name="Snip Single Corner Rectangle 19">
                <a:extLst>
                  <a:ext uri="{FF2B5EF4-FFF2-40B4-BE49-F238E27FC236}">
                    <a16:creationId xmlns:a16="http://schemas.microsoft.com/office/drawing/2014/main" id="{1FC6F9B5-5E59-4444-9851-8ED4C85C6CBD}"/>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Snip Single Corner Rectangle 19">
                <a:extLst>
                  <a:ext uri="{FF2B5EF4-FFF2-40B4-BE49-F238E27FC236}">
                    <a16:creationId xmlns:a16="http://schemas.microsoft.com/office/drawing/2014/main" id="{52150B2C-2D09-D94B-ADE4-B5D81E7A0DAB}"/>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Snip Single Corner Rectangle 19">
                <a:extLst>
                  <a:ext uri="{FF2B5EF4-FFF2-40B4-BE49-F238E27FC236}">
                    <a16:creationId xmlns:a16="http://schemas.microsoft.com/office/drawing/2014/main" id="{F1B829DB-909B-7C43-A919-C03582ABF1A0}"/>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Snip Single Corner Rectangle 19">
                <a:extLst>
                  <a:ext uri="{FF2B5EF4-FFF2-40B4-BE49-F238E27FC236}">
                    <a16:creationId xmlns:a16="http://schemas.microsoft.com/office/drawing/2014/main" id="{1FB9ABE8-1C61-C440-9F6E-C41931275D24}"/>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Snip Single Corner Rectangle 19">
                <a:extLst>
                  <a:ext uri="{FF2B5EF4-FFF2-40B4-BE49-F238E27FC236}">
                    <a16:creationId xmlns:a16="http://schemas.microsoft.com/office/drawing/2014/main" id="{AE67A64F-59C6-1A47-8A4B-C2293AE27629}"/>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Snip Single Corner Rectangle 19">
                <a:extLst>
                  <a:ext uri="{FF2B5EF4-FFF2-40B4-BE49-F238E27FC236}">
                    <a16:creationId xmlns:a16="http://schemas.microsoft.com/office/drawing/2014/main" id="{65287EC9-1EC0-8F46-9339-0C5CE5558032}"/>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a:extLst>
                <a:ext uri="{FF2B5EF4-FFF2-40B4-BE49-F238E27FC236}">
                  <a16:creationId xmlns:a16="http://schemas.microsoft.com/office/drawing/2014/main" id="{A9A86A94-8F02-7449-8539-168A9C3BFD90}"/>
                </a:ext>
              </a:extLst>
            </p:cNvPr>
            <p:cNvSpPr/>
            <p:nvPr userDrawn="1"/>
          </p:nvSpPr>
          <p:spPr bwMode="auto">
            <a:xfrm>
              <a:off x="6616701" y="0"/>
              <a:ext cx="5011683" cy="6858000"/>
            </a:xfrm>
            <a:prstGeom prst="rect">
              <a:avLst/>
            </a:prstGeom>
            <a:solidFill>
              <a:schemeClr val="tx1"/>
            </a:soli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sz="1800" dirty="0"/>
            </a:p>
          </p:txBody>
        </p:sp>
      </p:grpSp>
      <p:sp>
        <p:nvSpPr>
          <p:cNvPr id="70" name="Rectangle 69">
            <a:extLst>
              <a:ext uri="{FF2B5EF4-FFF2-40B4-BE49-F238E27FC236}">
                <a16:creationId xmlns:a16="http://schemas.microsoft.com/office/drawing/2014/main" id="{C2474082-66F6-A34F-9490-E4A929F9B744}"/>
              </a:ext>
            </a:extLst>
          </p:cNvPr>
          <p:cNvSpPr/>
          <p:nvPr userDrawn="1"/>
        </p:nvSpPr>
        <p:spPr bwMode="auto">
          <a:xfrm>
            <a:off x="0" y="6008538"/>
            <a:ext cx="12192000" cy="849463"/>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sz="1800"/>
          </a:p>
        </p:txBody>
      </p:sp>
      <p:pic>
        <p:nvPicPr>
          <p:cNvPr id="79" name="Picture 78">
            <a:extLst>
              <a:ext uri="{FF2B5EF4-FFF2-40B4-BE49-F238E27FC236}">
                <a16:creationId xmlns:a16="http://schemas.microsoft.com/office/drawing/2014/main" id="{047BC07A-459C-2A4B-B247-37972BDE451D}"/>
              </a:ext>
            </a:extLst>
          </p:cNvPr>
          <p:cNvPicPr>
            <a:picLocks noChangeAspect="1"/>
          </p:cNvPicPr>
          <p:nvPr userDrawn="1"/>
        </p:nvPicPr>
        <p:blipFill>
          <a:blip r:embed="rId2"/>
          <a:stretch>
            <a:fillRect/>
          </a:stretch>
        </p:blipFill>
        <p:spPr>
          <a:xfrm>
            <a:off x="8303617" y="5767273"/>
            <a:ext cx="3849267" cy="1388099"/>
          </a:xfrm>
          <a:prstGeom prst="rect">
            <a:avLst/>
          </a:prstGeom>
        </p:spPr>
      </p:pic>
      <p:sp>
        <p:nvSpPr>
          <p:cNvPr id="11" name="Subtitle 2"/>
          <p:cNvSpPr>
            <a:spLocks noGrp="1"/>
          </p:cNvSpPr>
          <p:nvPr>
            <p:ph type="subTitle" idx="1"/>
          </p:nvPr>
        </p:nvSpPr>
        <p:spPr>
          <a:xfrm>
            <a:off x="947073" y="3632764"/>
            <a:ext cx="8011191" cy="797560"/>
          </a:xfrm>
          <a:ln>
            <a:noFill/>
          </a:ln>
        </p:spPr>
        <p:txBody>
          <a:bodyPr anchor="t" anchorCtr="0"/>
          <a:lstStyle>
            <a:lvl1pPr marL="0" indent="0" algn="l">
              <a:buNone/>
              <a:defRPr sz="2800">
                <a:solidFill>
                  <a:schemeClr val="bg2">
                    <a:lumMod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947073" y="1361649"/>
            <a:ext cx="8011191" cy="1851483"/>
          </a:xfrm>
          <a:ln>
            <a:noFill/>
          </a:ln>
        </p:spPr>
        <p:txBody>
          <a:bodyPr tIns="137160" bIns="0" anchor="t" anchorCtr="0"/>
          <a:lstStyle>
            <a:lvl1pPr algn="l">
              <a:lnSpc>
                <a:spcPct val="95000"/>
              </a:lnSpc>
              <a:defRPr sz="4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33294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2C53-F7CC-0A16-B658-593E87C9F9BB}"/>
              </a:ext>
            </a:extLst>
          </p:cNvPr>
          <p:cNvSpPr>
            <a:spLocks noGrp="1"/>
          </p:cNvSpPr>
          <p:nvPr>
            <p:ph type="title"/>
          </p:nvPr>
        </p:nvSpPr>
        <p:spPr>
          <a:xfrm>
            <a:off x="831851" y="1709740"/>
            <a:ext cx="10515600" cy="2852737"/>
          </a:xfrm>
        </p:spPr>
        <p:txBody>
          <a:bodyPr anchor="b">
            <a:normAutofit/>
          </a:bodyPr>
          <a:lstStyle>
            <a:lvl1pPr algn="ctr">
              <a:defRPr sz="4800"/>
            </a:lvl1pPr>
          </a:lstStyle>
          <a:p>
            <a:r>
              <a:rPr lang="en-US"/>
              <a:t>Click to edit Master title style</a:t>
            </a:r>
          </a:p>
        </p:txBody>
      </p:sp>
      <p:sp>
        <p:nvSpPr>
          <p:cNvPr id="6" name="Slide Number Placeholder 5">
            <a:extLst>
              <a:ext uri="{FF2B5EF4-FFF2-40B4-BE49-F238E27FC236}">
                <a16:creationId xmlns:a16="http://schemas.microsoft.com/office/drawing/2014/main" id="{403A8306-19CB-B9A6-E314-FF0E905D0DC1}"/>
              </a:ext>
            </a:extLst>
          </p:cNvPr>
          <p:cNvSpPr>
            <a:spLocks noGrp="1"/>
          </p:cNvSpPr>
          <p:nvPr>
            <p:ph type="sldNum" sz="quarter" idx="12"/>
          </p:nvPr>
        </p:nvSpPr>
        <p:spPr/>
        <p:txBody>
          <a:bodyPr/>
          <a:lstStyle/>
          <a:p>
            <a:fld id="{C28C4C63-AFB8-CA4C-AC34-4F611BA9B241}" type="slidenum">
              <a:rPr lang="en-US" smtClean="0"/>
              <a:t>‹#›</a:t>
            </a:fld>
            <a:endParaRPr lang="en-US"/>
          </a:p>
        </p:txBody>
      </p:sp>
    </p:spTree>
    <p:extLst>
      <p:ext uri="{BB962C8B-B14F-4D97-AF65-F5344CB8AC3E}">
        <p14:creationId xmlns:p14="http://schemas.microsoft.com/office/powerpoint/2010/main" val="426163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baseline="0">
                <a:latin typeface="Calibri Light" panose="020F0302020204030204" pitchFamily="34" charset="0"/>
              </a:defRPr>
            </a:lvl1pPr>
            <a:lvl2pPr>
              <a:buClr>
                <a:schemeClr val="accent2"/>
              </a:buClr>
              <a:defRPr baseline="0"/>
            </a:lvl2pPr>
            <a:lvl3pPr>
              <a:buClr>
                <a:schemeClr val="accent2"/>
              </a:buClr>
              <a:defRPr baseline="0"/>
            </a:lvl3pPr>
            <a:lvl4pPr>
              <a:buClr>
                <a:schemeClr val="accent2"/>
              </a:buClr>
              <a:defRPr baseline="0"/>
            </a:lvl4pPr>
            <a:lvl5pPr>
              <a:buClr>
                <a:schemeClr val="accent2"/>
              </a:buCl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34149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511175" y="506413"/>
            <a:ext cx="1131888" cy="1304925"/>
            <a:chOff x="511308" y="505689"/>
            <a:chExt cx="1132129" cy="1305892"/>
          </a:xfrm>
        </p:grpSpPr>
        <p:sp>
          <p:nvSpPr>
            <p:cNvPr id="5" name="Rectangle 4"/>
            <p:cNvSpPr/>
            <p:nvPr/>
          </p:nvSpPr>
          <p:spPr>
            <a:xfrm>
              <a:off x="774889" y="532696"/>
              <a:ext cx="743108" cy="104853"/>
            </a:xfrm>
            <a:prstGeom prst="rect">
              <a:avLst/>
            </a:prstGeom>
            <a:solidFill>
              <a:schemeClr val="accent2">
                <a:lumMod val="95000"/>
              </a:schemeClr>
            </a:solid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7"/>
            <p:cNvGrpSpPr>
              <a:grpSpLocks/>
            </p:cNvGrpSpPr>
            <p:nvPr/>
          </p:nvGrpSpPr>
          <p:grpSpPr bwMode="auto">
            <a:xfrm>
              <a:off x="513027" y="505689"/>
              <a:ext cx="1130410" cy="908214"/>
              <a:chOff x="513027" y="505689"/>
              <a:chExt cx="1130410" cy="908214"/>
            </a:xfrm>
          </p:grpSpPr>
          <p:grpSp>
            <p:nvGrpSpPr>
              <p:cNvPr id="13" name="Group 14"/>
              <p:cNvGrpSpPr>
                <a:grpSpLocks/>
              </p:cNvGrpSpPr>
              <p:nvPr/>
            </p:nvGrpSpPr>
            <p:grpSpPr bwMode="auto">
              <a:xfrm>
                <a:off x="513027" y="505689"/>
                <a:ext cx="1130410" cy="908214"/>
                <a:chOff x="513027" y="505689"/>
                <a:chExt cx="1130410" cy="908214"/>
              </a:xfrm>
            </p:grpSpPr>
            <p:sp>
              <p:nvSpPr>
                <p:cNvPr id="20" name="Rounded Rectangle 19"/>
                <p:cNvSpPr/>
                <p:nvPr/>
              </p:nvSpPr>
              <p:spPr bwMode="black">
                <a:xfrm>
                  <a:off x="512896" y="597832"/>
                  <a:ext cx="1130541" cy="816580"/>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Freeform 20"/>
                <p:cNvSpPr/>
                <p:nvPr/>
              </p:nvSpPr>
              <p:spPr bwMode="black">
                <a:xfrm>
                  <a:off x="519247" y="505689"/>
                  <a:ext cx="288987" cy="238302"/>
                </a:xfrm>
                <a:custGeom>
                  <a:avLst/>
                  <a:gdLst>
                    <a:gd name="connsiteX0" fmla="*/ 0 w 292133"/>
                    <a:gd name="connsiteY0" fmla="*/ 209683 h 209683"/>
                    <a:gd name="connsiteX1" fmla="*/ 52252 w 292133"/>
                    <a:gd name="connsiteY1" fmla="*/ 19678 h 209683"/>
                    <a:gd name="connsiteX2" fmla="*/ 244632 w 292133"/>
                    <a:gd name="connsiteY2" fmla="*/ 19678 h 209683"/>
                    <a:gd name="connsiteX3" fmla="*/ 292133 w 292133"/>
                    <a:gd name="connsiteY3" fmla="*/ 140806 h 209683"/>
                    <a:gd name="connsiteX0" fmla="*/ 0 w 292133"/>
                    <a:gd name="connsiteY0" fmla="*/ 209683 h 209683"/>
                    <a:gd name="connsiteX1" fmla="*/ 38516 w 292133"/>
                    <a:gd name="connsiteY1" fmla="*/ 19678 h 209683"/>
                    <a:gd name="connsiteX2" fmla="*/ 244632 w 292133"/>
                    <a:gd name="connsiteY2" fmla="*/ 19678 h 209683"/>
                    <a:gd name="connsiteX3" fmla="*/ 292133 w 292133"/>
                    <a:gd name="connsiteY3" fmla="*/ 140806 h 209683"/>
                    <a:gd name="connsiteX0" fmla="*/ 0 w 292185"/>
                    <a:gd name="connsiteY0" fmla="*/ 215044 h 215044"/>
                    <a:gd name="connsiteX1" fmla="*/ 38516 w 292185"/>
                    <a:gd name="connsiteY1" fmla="*/ 25039 h 215044"/>
                    <a:gd name="connsiteX2" fmla="*/ 262292 w 292185"/>
                    <a:gd name="connsiteY2" fmla="*/ 15227 h 215044"/>
                    <a:gd name="connsiteX3" fmla="*/ 292133 w 292185"/>
                    <a:gd name="connsiteY3" fmla="*/ 146167 h 215044"/>
                    <a:gd name="connsiteX0" fmla="*/ 0 w 288260"/>
                    <a:gd name="connsiteY0" fmla="*/ 237916 h 237916"/>
                    <a:gd name="connsiteX1" fmla="*/ 34591 w 288260"/>
                    <a:gd name="connsiteY1" fmla="*/ 26327 h 237916"/>
                    <a:gd name="connsiteX2" fmla="*/ 258367 w 288260"/>
                    <a:gd name="connsiteY2" fmla="*/ 16515 h 237916"/>
                    <a:gd name="connsiteX3" fmla="*/ 288208 w 288260"/>
                    <a:gd name="connsiteY3" fmla="*/ 147455 h 237916"/>
                  </a:gdLst>
                  <a:ahLst/>
                  <a:cxnLst>
                    <a:cxn ang="0">
                      <a:pos x="connsiteX0" y="connsiteY0"/>
                    </a:cxn>
                    <a:cxn ang="0">
                      <a:pos x="connsiteX1" y="connsiteY1"/>
                    </a:cxn>
                    <a:cxn ang="0">
                      <a:pos x="connsiteX2" y="connsiteY2"/>
                    </a:cxn>
                    <a:cxn ang="0">
                      <a:pos x="connsiteX3" y="connsiteY3"/>
                    </a:cxn>
                  </a:cxnLst>
                  <a:rect l="l" t="t" r="r" b="b"/>
                  <a:pathLst>
                    <a:path w="288260" h="237916">
                      <a:moveTo>
                        <a:pt x="0" y="237916"/>
                      </a:moveTo>
                      <a:cubicBezTo>
                        <a:pt x="5740" y="158747"/>
                        <a:pt x="-8470" y="63227"/>
                        <a:pt x="34591" y="26327"/>
                      </a:cubicBezTo>
                      <a:cubicBezTo>
                        <a:pt x="77652" y="-10573"/>
                        <a:pt x="216098" y="-3673"/>
                        <a:pt x="258367" y="16515"/>
                      </a:cubicBezTo>
                      <a:cubicBezTo>
                        <a:pt x="300636" y="36703"/>
                        <a:pt x="284447" y="96985"/>
                        <a:pt x="288208" y="147455"/>
                      </a:cubicBezTo>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Freeform 13"/>
              <p:cNvSpPr>
                <a:spLocks/>
              </p:cNvSpPr>
              <p:nvPr/>
            </p:nvSpPr>
            <p:spPr bwMode="black">
              <a:xfrm rot="16200000">
                <a:off x="1132942" y="174642"/>
                <a:ext cx="14299" cy="730406"/>
              </a:xfrm>
              <a:custGeom>
                <a:avLst/>
                <a:gdLst>
                  <a:gd name="T0" fmla="*/ 1 w 8"/>
                  <a:gd name="T1" fmla="*/ 6 h 306"/>
                  <a:gd name="T2" fmla="*/ 1 w 8"/>
                  <a:gd name="T3" fmla="*/ 298 h 306"/>
                  <a:gd name="T4" fmla="*/ 8 w 8"/>
                  <a:gd name="T5" fmla="*/ 306 h 306"/>
                  <a:gd name="T6" fmla="*/ 8 w 8"/>
                  <a:gd name="T7" fmla="*/ 4 h 306"/>
                  <a:gd name="T8" fmla="*/ 7 w 8"/>
                  <a:gd name="T9" fmla="*/ 1 h 306"/>
                  <a:gd name="T10" fmla="*/ 3 w 8"/>
                  <a:gd name="T11" fmla="*/ 1 h 306"/>
                  <a:gd name="T12" fmla="*/ 1 w 8"/>
                  <a:gd name="T13" fmla="*/ 6 h 306"/>
                  <a:gd name="T14" fmla="*/ 1 w 8"/>
                  <a:gd name="T15" fmla="*/ 6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06">
                    <a:moveTo>
                      <a:pt x="1" y="6"/>
                    </a:moveTo>
                    <a:cubicBezTo>
                      <a:pt x="1" y="298"/>
                      <a:pt x="1" y="298"/>
                      <a:pt x="1" y="298"/>
                    </a:cubicBezTo>
                    <a:cubicBezTo>
                      <a:pt x="8" y="306"/>
                      <a:pt x="8" y="306"/>
                      <a:pt x="8" y="306"/>
                    </a:cubicBezTo>
                    <a:cubicBezTo>
                      <a:pt x="8" y="4"/>
                      <a:pt x="8" y="4"/>
                      <a:pt x="8" y="4"/>
                    </a:cubicBezTo>
                    <a:cubicBezTo>
                      <a:pt x="8" y="3"/>
                      <a:pt x="8" y="2"/>
                      <a:pt x="7" y="1"/>
                    </a:cubicBezTo>
                    <a:cubicBezTo>
                      <a:pt x="5" y="0"/>
                      <a:pt x="4" y="0"/>
                      <a:pt x="3" y="1"/>
                    </a:cubicBezTo>
                    <a:cubicBezTo>
                      <a:pt x="1" y="2"/>
                      <a:pt x="0" y="4"/>
                      <a:pt x="1" y="6"/>
                    </a:cubicBezTo>
                    <a:cubicBezTo>
                      <a:pt x="1" y="6"/>
                      <a:pt x="1" y="6"/>
                      <a:pt x="1" y="6"/>
                    </a:cubicBezTo>
                    <a:close/>
                  </a:path>
                </a:pathLst>
              </a:custGeom>
              <a:solidFill>
                <a:schemeClr val="bg1">
                  <a:lumMod val="40000"/>
                  <a:lumOff val="60000"/>
                </a:schemeClr>
              </a:solidFill>
              <a:ln>
                <a:noFill/>
              </a:ln>
            </p:spPr>
            <p:txBody>
              <a:bodyPr/>
              <a:lstStyle/>
              <a:p>
                <a:pPr>
                  <a:defRPr/>
                </a:pPr>
                <a:endParaRPr lang="en-US" dirty="0"/>
              </a:p>
            </p:txBody>
          </p:sp>
          <p:sp>
            <p:nvSpPr>
              <p:cNvPr id="15" name="Freeform 14"/>
              <p:cNvSpPr>
                <a:spLocks/>
              </p:cNvSpPr>
              <p:nvPr/>
            </p:nvSpPr>
            <p:spPr bwMode="black">
              <a:xfrm rot="16200000">
                <a:off x="1465576" y="551773"/>
                <a:ext cx="85789" cy="47635"/>
              </a:xfrm>
              <a:custGeom>
                <a:avLst/>
                <a:gdLst>
                  <a:gd name="T0" fmla="*/ 39 w 46"/>
                  <a:gd name="T1" fmla="*/ 0 h 26"/>
                  <a:gd name="T2" fmla="*/ 39 w 46"/>
                  <a:gd name="T3" fmla="*/ 18 h 26"/>
                  <a:gd name="T4" fmla="*/ 4 w 46"/>
                  <a:gd name="T5" fmla="*/ 18 h 26"/>
                  <a:gd name="T6" fmla="*/ 0 w 46"/>
                  <a:gd name="T7" fmla="*/ 22 h 26"/>
                  <a:gd name="T8" fmla="*/ 4 w 46"/>
                  <a:gd name="T9" fmla="*/ 26 h 26"/>
                  <a:gd name="T10" fmla="*/ 43 w 46"/>
                  <a:gd name="T11" fmla="*/ 26 h 26"/>
                  <a:gd name="T12" fmla="*/ 46 w 46"/>
                  <a:gd name="T13" fmla="*/ 22 h 26"/>
                  <a:gd name="T14" fmla="*/ 46 w 46"/>
                  <a:gd name="T15" fmla="*/ 8 h 26"/>
                  <a:gd name="T16" fmla="*/ 39 w 46"/>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39" y="0"/>
                    </a:moveTo>
                    <a:cubicBezTo>
                      <a:pt x="39" y="18"/>
                      <a:pt x="39" y="18"/>
                      <a:pt x="39" y="18"/>
                    </a:cubicBezTo>
                    <a:cubicBezTo>
                      <a:pt x="4" y="18"/>
                      <a:pt x="4" y="18"/>
                      <a:pt x="4" y="18"/>
                    </a:cubicBezTo>
                    <a:cubicBezTo>
                      <a:pt x="2" y="18"/>
                      <a:pt x="0" y="20"/>
                      <a:pt x="0" y="22"/>
                    </a:cubicBezTo>
                    <a:cubicBezTo>
                      <a:pt x="0" y="24"/>
                      <a:pt x="2" y="26"/>
                      <a:pt x="4" y="26"/>
                    </a:cubicBezTo>
                    <a:cubicBezTo>
                      <a:pt x="43" y="26"/>
                      <a:pt x="43" y="26"/>
                      <a:pt x="43" y="26"/>
                    </a:cubicBezTo>
                    <a:cubicBezTo>
                      <a:pt x="45" y="26"/>
                      <a:pt x="46" y="24"/>
                      <a:pt x="46" y="22"/>
                    </a:cubicBezTo>
                    <a:cubicBezTo>
                      <a:pt x="46" y="8"/>
                      <a:pt x="46" y="8"/>
                      <a:pt x="46" y="8"/>
                    </a:cubicBezTo>
                    <a:lnTo>
                      <a:pt x="39" y="0"/>
                    </a:lnTo>
                    <a:close/>
                  </a:path>
                </a:pathLst>
              </a:custGeom>
              <a:solidFill>
                <a:schemeClr val="bg1">
                  <a:lumMod val="40000"/>
                  <a:lumOff val="60000"/>
                </a:schemeClr>
              </a:solidFill>
              <a:ln>
                <a:noFill/>
              </a:ln>
            </p:spPr>
            <p:txBody>
              <a:bodyPr/>
              <a:lstStyle/>
              <a:p>
                <a:pPr>
                  <a:defRPr/>
                </a:pPr>
                <a:endParaRPr lang="en-US" dirty="0"/>
              </a:p>
            </p:txBody>
          </p:sp>
          <p:sp>
            <p:nvSpPr>
              <p:cNvPr id="16" name="Freeform 15"/>
              <p:cNvSpPr>
                <a:spLocks/>
              </p:cNvSpPr>
              <p:nvPr/>
            </p:nvSpPr>
            <p:spPr bwMode="black">
              <a:xfrm rot="16200000">
                <a:off x="1479088" y="536704"/>
                <a:ext cx="31774" cy="134966"/>
              </a:xfrm>
              <a:custGeom>
                <a:avLst/>
                <a:gdLst>
                  <a:gd name="T0" fmla="*/ 9 w 17"/>
                  <a:gd name="T1" fmla="*/ 0 h 72"/>
                  <a:gd name="T2" fmla="*/ 9 w 17"/>
                  <a:gd name="T3" fmla="*/ 64 h 72"/>
                  <a:gd name="T4" fmla="*/ 4 w 17"/>
                  <a:gd name="T5" fmla="*/ 64 h 72"/>
                  <a:gd name="T6" fmla="*/ 0 w 17"/>
                  <a:gd name="T7" fmla="*/ 68 h 72"/>
                  <a:gd name="T8" fmla="*/ 4 w 17"/>
                  <a:gd name="T9" fmla="*/ 72 h 72"/>
                  <a:gd name="T10" fmla="*/ 13 w 17"/>
                  <a:gd name="T11" fmla="*/ 72 h 72"/>
                  <a:gd name="T12" fmla="*/ 17 w 17"/>
                  <a:gd name="T13" fmla="*/ 68 h 72"/>
                  <a:gd name="T14" fmla="*/ 17 w 17"/>
                  <a:gd name="T15" fmla="*/ 8 h 72"/>
                  <a:gd name="T16" fmla="*/ 9 w 17"/>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2">
                    <a:moveTo>
                      <a:pt x="9" y="0"/>
                    </a:moveTo>
                    <a:cubicBezTo>
                      <a:pt x="9" y="64"/>
                      <a:pt x="9" y="64"/>
                      <a:pt x="9" y="64"/>
                    </a:cubicBezTo>
                    <a:cubicBezTo>
                      <a:pt x="4" y="64"/>
                      <a:pt x="4" y="64"/>
                      <a:pt x="4" y="64"/>
                    </a:cubicBezTo>
                    <a:cubicBezTo>
                      <a:pt x="1" y="64"/>
                      <a:pt x="0" y="65"/>
                      <a:pt x="0" y="68"/>
                    </a:cubicBezTo>
                    <a:cubicBezTo>
                      <a:pt x="0" y="70"/>
                      <a:pt x="1" y="72"/>
                      <a:pt x="4" y="72"/>
                    </a:cubicBezTo>
                    <a:cubicBezTo>
                      <a:pt x="13" y="72"/>
                      <a:pt x="13" y="72"/>
                      <a:pt x="13" y="72"/>
                    </a:cubicBezTo>
                    <a:cubicBezTo>
                      <a:pt x="15" y="72"/>
                      <a:pt x="17" y="70"/>
                      <a:pt x="17" y="68"/>
                    </a:cubicBezTo>
                    <a:cubicBezTo>
                      <a:pt x="17" y="8"/>
                      <a:pt x="17" y="8"/>
                      <a:pt x="17" y="8"/>
                    </a:cubicBezTo>
                    <a:lnTo>
                      <a:pt x="9" y="0"/>
                    </a:lnTo>
                    <a:close/>
                  </a:path>
                </a:pathLst>
              </a:custGeom>
              <a:solidFill>
                <a:schemeClr val="bg1">
                  <a:lumMod val="40000"/>
                  <a:lumOff val="60000"/>
                </a:schemeClr>
              </a:solidFill>
              <a:ln>
                <a:noFill/>
              </a:ln>
            </p:spPr>
            <p:txBody>
              <a:bodyPr/>
              <a:lstStyle/>
              <a:p>
                <a:pPr>
                  <a:defRPr/>
                </a:pPr>
                <a:endParaRPr lang="en-US" dirty="0"/>
              </a:p>
            </p:txBody>
          </p:sp>
          <p:sp>
            <p:nvSpPr>
              <p:cNvPr id="17" name="Freeform 16"/>
              <p:cNvSpPr>
                <a:spLocks/>
              </p:cNvSpPr>
              <p:nvPr/>
            </p:nvSpPr>
            <p:spPr bwMode="black">
              <a:xfrm rot="16200000">
                <a:off x="1150401" y="239782"/>
                <a:ext cx="46072" cy="746284"/>
              </a:xfrm>
              <a:custGeom>
                <a:avLst/>
                <a:gdLst>
                  <a:gd name="T0" fmla="*/ 8 w 8"/>
                  <a:gd name="T1" fmla="*/ 261 h 261"/>
                  <a:gd name="T2" fmla="*/ 8 w 8"/>
                  <a:gd name="T3" fmla="*/ 4 h 261"/>
                  <a:gd name="T4" fmla="*/ 4 w 8"/>
                  <a:gd name="T5" fmla="*/ 0 h 261"/>
                  <a:gd name="T6" fmla="*/ 0 w 8"/>
                  <a:gd name="T7" fmla="*/ 4 h 261"/>
                  <a:gd name="T8" fmla="*/ 0 w 8"/>
                  <a:gd name="T9" fmla="*/ 254 h 261"/>
                  <a:gd name="T10" fmla="*/ 8 w 8"/>
                  <a:gd name="T11" fmla="*/ 261 h 261"/>
                </a:gdLst>
                <a:ahLst/>
                <a:cxnLst>
                  <a:cxn ang="0">
                    <a:pos x="T0" y="T1"/>
                  </a:cxn>
                  <a:cxn ang="0">
                    <a:pos x="T2" y="T3"/>
                  </a:cxn>
                  <a:cxn ang="0">
                    <a:pos x="T4" y="T5"/>
                  </a:cxn>
                  <a:cxn ang="0">
                    <a:pos x="T6" y="T7"/>
                  </a:cxn>
                  <a:cxn ang="0">
                    <a:pos x="T8" y="T9"/>
                  </a:cxn>
                  <a:cxn ang="0">
                    <a:pos x="T10" y="T11"/>
                  </a:cxn>
                </a:cxnLst>
                <a:rect l="0" t="0" r="r" b="b"/>
                <a:pathLst>
                  <a:path w="8" h="261">
                    <a:moveTo>
                      <a:pt x="8" y="261"/>
                    </a:moveTo>
                    <a:cubicBezTo>
                      <a:pt x="8" y="4"/>
                      <a:pt x="8" y="4"/>
                      <a:pt x="8" y="4"/>
                    </a:cubicBezTo>
                    <a:cubicBezTo>
                      <a:pt x="8" y="2"/>
                      <a:pt x="6" y="0"/>
                      <a:pt x="4" y="0"/>
                    </a:cubicBezTo>
                    <a:cubicBezTo>
                      <a:pt x="2" y="0"/>
                      <a:pt x="0" y="2"/>
                      <a:pt x="0" y="4"/>
                    </a:cubicBezTo>
                    <a:cubicBezTo>
                      <a:pt x="0" y="254"/>
                      <a:pt x="0" y="254"/>
                      <a:pt x="0" y="254"/>
                    </a:cubicBezTo>
                    <a:lnTo>
                      <a:pt x="8" y="261"/>
                    </a:lnTo>
                    <a:close/>
                  </a:path>
                </a:pathLst>
              </a:custGeom>
              <a:solidFill>
                <a:schemeClr val="bg1">
                  <a:lumMod val="40000"/>
                  <a:lumOff val="60000"/>
                </a:schemeClr>
              </a:solidFill>
              <a:ln>
                <a:noFill/>
              </a:ln>
            </p:spPr>
            <p:txBody>
              <a:bodyPr/>
              <a:lstStyle/>
              <a:p>
                <a:pPr>
                  <a:defRPr/>
                </a:pPr>
                <a:endParaRPr lang="en-US" dirty="0"/>
              </a:p>
            </p:txBody>
          </p:sp>
          <p:sp>
            <p:nvSpPr>
              <p:cNvPr id="18" name="Freeform 17"/>
              <p:cNvSpPr>
                <a:spLocks/>
              </p:cNvSpPr>
              <p:nvPr/>
            </p:nvSpPr>
            <p:spPr bwMode="black">
              <a:xfrm rot="16200000">
                <a:off x="1145645" y="203239"/>
                <a:ext cx="14299" cy="730406"/>
              </a:xfrm>
              <a:custGeom>
                <a:avLst/>
                <a:gdLst>
                  <a:gd name="T0" fmla="*/ 8 w 8"/>
                  <a:gd name="T1" fmla="*/ 284 h 284"/>
                  <a:gd name="T2" fmla="*/ 8 w 8"/>
                  <a:gd name="T3" fmla="*/ 4 h 284"/>
                  <a:gd name="T4" fmla="*/ 4 w 8"/>
                  <a:gd name="T5" fmla="*/ 0 h 284"/>
                  <a:gd name="T6" fmla="*/ 0 w 8"/>
                  <a:gd name="T7" fmla="*/ 4 h 284"/>
                  <a:gd name="T8" fmla="*/ 0 w 8"/>
                  <a:gd name="T9" fmla="*/ 276 h 284"/>
                  <a:gd name="T10" fmla="*/ 8 w 8"/>
                  <a:gd name="T11" fmla="*/ 284 h 284"/>
                </a:gdLst>
                <a:ahLst/>
                <a:cxnLst>
                  <a:cxn ang="0">
                    <a:pos x="T0" y="T1"/>
                  </a:cxn>
                  <a:cxn ang="0">
                    <a:pos x="T2" y="T3"/>
                  </a:cxn>
                  <a:cxn ang="0">
                    <a:pos x="T4" y="T5"/>
                  </a:cxn>
                  <a:cxn ang="0">
                    <a:pos x="T6" y="T7"/>
                  </a:cxn>
                  <a:cxn ang="0">
                    <a:pos x="T8" y="T9"/>
                  </a:cxn>
                  <a:cxn ang="0">
                    <a:pos x="T10" y="T11"/>
                  </a:cxn>
                </a:cxnLst>
                <a:rect l="0" t="0" r="r" b="b"/>
                <a:pathLst>
                  <a:path w="8" h="284">
                    <a:moveTo>
                      <a:pt x="8" y="284"/>
                    </a:moveTo>
                    <a:cubicBezTo>
                      <a:pt x="8" y="4"/>
                      <a:pt x="8" y="4"/>
                      <a:pt x="8" y="4"/>
                    </a:cubicBezTo>
                    <a:cubicBezTo>
                      <a:pt x="8" y="2"/>
                      <a:pt x="6" y="0"/>
                      <a:pt x="4" y="0"/>
                    </a:cubicBezTo>
                    <a:cubicBezTo>
                      <a:pt x="2" y="0"/>
                      <a:pt x="0" y="2"/>
                      <a:pt x="0" y="4"/>
                    </a:cubicBezTo>
                    <a:cubicBezTo>
                      <a:pt x="0" y="276"/>
                      <a:pt x="0" y="276"/>
                      <a:pt x="0" y="276"/>
                    </a:cubicBezTo>
                    <a:lnTo>
                      <a:pt x="8" y="284"/>
                    </a:lnTo>
                    <a:close/>
                  </a:path>
                </a:pathLst>
              </a:custGeom>
              <a:solidFill>
                <a:schemeClr val="bg1">
                  <a:lumMod val="40000"/>
                  <a:lumOff val="60000"/>
                </a:schemeClr>
              </a:solidFill>
              <a:ln>
                <a:noFill/>
              </a:ln>
            </p:spPr>
            <p:txBody>
              <a:bodyPr/>
              <a:lstStyle/>
              <a:p>
                <a:pPr>
                  <a:defRPr/>
                </a:pPr>
                <a:endParaRPr lang="en-US" dirty="0"/>
              </a:p>
            </p:txBody>
          </p:sp>
          <p:sp>
            <p:nvSpPr>
              <p:cNvPr id="19" name="Freeform 18"/>
              <p:cNvSpPr>
                <a:spLocks/>
              </p:cNvSpPr>
              <p:nvPr/>
            </p:nvSpPr>
            <p:spPr bwMode="black">
              <a:xfrm rot="16200000">
                <a:off x="1473524" y="543841"/>
                <a:ext cx="57192" cy="92095"/>
              </a:xfrm>
              <a:custGeom>
                <a:avLst/>
                <a:gdLst>
                  <a:gd name="T0" fmla="*/ 23 w 31"/>
                  <a:gd name="T1" fmla="*/ 0 h 49"/>
                  <a:gd name="T2" fmla="*/ 23 w 31"/>
                  <a:gd name="T3" fmla="*/ 41 h 49"/>
                  <a:gd name="T4" fmla="*/ 4 w 31"/>
                  <a:gd name="T5" fmla="*/ 41 h 49"/>
                  <a:gd name="T6" fmla="*/ 0 w 31"/>
                  <a:gd name="T7" fmla="*/ 45 h 49"/>
                  <a:gd name="T8" fmla="*/ 4 w 31"/>
                  <a:gd name="T9" fmla="*/ 49 h 49"/>
                  <a:gd name="T10" fmla="*/ 27 w 31"/>
                  <a:gd name="T11" fmla="*/ 49 h 49"/>
                  <a:gd name="T12" fmla="*/ 31 w 31"/>
                  <a:gd name="T13" fmla="*/ 45 h 49"/>
                  <a:gd name="T14" fmla="*/ 31 w 31"/>
                  <a:gd name="T15" fmla="*/ 8 h 49"/>
                  <a:gd name="T16" fmla="*/ 23 w 3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9">
                    <a:moveTo>
                      <a:pt x="23" y="0"/>
                    </a:moveTo>
                    <a:cubicBezTo>
                      <a:pt x="23" y="41"/>
                      <a:pt x="23" y="41"/>
                      <a:pt x="23" y="41"/>
                    </a:cubicBezTo>
                    <a:cubicBezTo>
                      <a:pt x="4" y="41"/>
                      <a:pt x="4" y="41"/>
                      <a:pt x="4" y="41"/>
                    </a:cubicBezTo>
                    <a:cubicBezTo>
                      <a:pt x="2" y="41"/>
                      <a:pt x="0" y="43"/>
                      <a:pt x="0" y="45"/>
                    </a:cubicBezTo>
                    <a:cubicBezTo>
                      <a:pt x="0" y="47"/>
                      <a:pt x="2" y="49"/>
                      <a:pt x="4" y="49"/>
                    </a:cubicBezTo>
                    <a:cubicBezTo>
                      <a:pt x="27" y="49"/>
                      <a:pt x="27" y="49"/>
                      <a:pt x="27" y="49"/>
                    </a:cubicBezTo>
                    <a:cubicBezTo>
                      <a:pt x="29" y="49"/>
                      <a:pt x="31" y="47"/>
                      <a:pt x="31" y="45"/>
                    </a:cubicBezTo>
                    <a:cubicBezTo>
                      <a:pt x="31" y="8"/>
                      <a:pt x="31" y="8"/>
                      <a:pt x="31" y="8"/>
                    </a:cubicBezTo>
                    <a:lnTo>
                      <a:pt x="23" y="0"/>
                    </a:lnTo>
                    <a:close/>
                  </a:path>
                </a:pathLst>
              </a:custGeom>
              <a:solidFill>
                <a:schemeClr val="bg1">
                  <a:lumMod val="40000"/>
                  <a:lumOff val="60000"/>
                </a:schemeClr>
              </a:solidFill>
              <a:ln>
                <a:noFill/>
              </a:ln>
            </p:spPr>
            <p:txBody>
              <a:bodyPr/>
              <a:lstStyle/>
              <a:p>
                <a:pPr>
                  <a:defRPr/>
                </a:pPr>
                <a:endParaRPr lang="en-US" dirty="0"/>
              </a:p>
            </p:txBody>
          </p:sp>
        </p:grpSp>
        <p:grpSp>
          <p:nvGrpSpPr>
            <p:cNvPr id="7" name="Group 6"/>
            <p:cNvGrpSpPr/>
            <p:nvPr/>
          </p:nvGrpSpPr>
          <p:grpSpPr>
            <a:xfrm>
              <a:off x="511308" y="1227921"/>
              <a:ext cx="381272" cy="583660"/>
              <a:chOff x="476943" y="1237446"/>
              <a:chExt cx="381272" cy="583660"/>
            </a:xfrm>
            <a:solidFill>
              <a:schemeClr val="accent2">
                <a:lumMod val="65000"/>
              </a:schemeClr>
            </a:solidFill>
          </p:grpSpPr>
          <p:sp>
            <p:nvSpPr>
              <p:cNvPr id="11" name="Rounded Rectangle 10"/>
              <p:cNvSpPr/>
              <p:nvPr/>
            </p:nvSpPr>
            <p:spPr>
              <a:xfrm rot="8046229">
                <a:off x="245547" y="1468842"/>
                <a:ext cx="583660" cy="1208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rot="8046229">
                <a:off x="719839" y="1207261"/>
                <a:ext cx="76335" cy="20041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8" name="Oval 7"/>
            <p:cNvSpPr/>
            <p:nvPr/>
          </p:nvSpPr>
          <p:spPr>
            <a:xfrm>
              <a:off x="725667" y="659790"/>
              <a:ext cx="682770" cy="681543"/>
            </a:xfrm>
            <a:prstGeom prst="ellipse">
              <a:avLst/>
            </a:prstGeom>
            <a:solidFill>
              <a:schemeClr val="bg1">
                <a:lumMod val="20000"/>
                <a:lumOff val="80000"/>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bwMode="white">
            <a:xfrm>
              <a:off x="712964" y="650258"/>
              <a:ext cx="712939" cy="71172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570059" y="786884"/>
              <a:ext cx="978108" cy="44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defRPr/>
              </a:pPr>
              <a:r>
                <a:rPr lang="en-US" altLang="en-US" sz="1400" b="1"/>
                <a:t>CASE STUDY</a:t>
              </a:r>
            </a:p>
          </p:txBody>
        </p:sp>
      </p:grpSp>
      <p:sp>
        <p:nvSpPr>
          <p:cNvPr id="2" name="Title 1"/>
          <p:cNvSpPr>
            <a:spLocks noGrp="1"/>
          </p:cNvSpPr>
          <p:nvPr>
            <p:ph type="title"/>
          </p:nvPr>
        </p:nvSpPr>
        <p:spPr>
          <a:xfrm>
            <a:off x="1898247" y="320675"/>
            <a:ext cx="9680838"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baseline="0">
                <a:latin typeface="Calibri Light" panose="020F0302020204030204" pitchFamily="34" charset="0"/>
              </a:defRPr>
            </a:lvl1pPr>
            <a:lvl2pPr>
              <a:buClr>
                <a:schemeClr val="accent2"/>
              </a:buClr>
              <a:defRPr baseline="0"/>
            </a:lvl2pPr>
            <a:lvl3pPr>
              <a:buClr>
                <a:schemeClr val="accent2"/>
              </a:buClr>
              <a:defRPr baseline="0"/>
            </a:lvl3pPr>
            <a:lvl4pPr>
              <a:buClr>
                <a:schemeClr val="accent2"/>
              </a:buClr>
              <a:defRPr baseline="0"/>
            </a:lvl4pPr>
            <a:lvl5pPr>
              <a:buClr>
                <a:schemeClr val="accent2"/>
              </a:buCl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er Placeholder 7"/>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51163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 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841789" y="725466"/>
            <a:ext cx="10515600" cy="2762871"/>
          </a:xfrm>
        </p:spPr>
        <p:txBody>
          <a:bodyPr anchor="b"/>
          <a:lstStyle>
            <a:lvl1pPr algn="ctr">
              <a:defRPr sz="6000">
                <a:solidFill>
                  <a:schemeClr val="bg1"/>
                </a:solidFill>
              </a:defRPr>
            </a:lvl1pPr>
          </a:lstStyle>
          <a:p>
            <a:r>
              <a:rPr lang="en-US" dirty="0"/>
              <a:t>Click to edit Master title style</a:t>
            </a:r>
          </a:p>
        </p:txBody>
      </p:sp>
      <p:sp>
        <p:nvSpPr>
          <p:cNvPr id="4" name="Subtitle 2"/>
          <p:cNvSpPr>
            <a:spLocks noGrp="1"/>
          </p:cNvSpPr>
          <p:nvPr>
            <p:ph type="subTitle" idx="1"/>
          </p:nvPr>
        </p:nvSpPr>
        <p:spPr>
          <a:xfrm>
            <a:off x="798247" y="3903264"/>
            <a:ext cx="10581585" cy="1655762"/>
          </a:xfrm>
        </p:spPr>
        <p:txBody>
          <a:bodyPr>
            <a:normAutofit/>
          </a:bodyPr>
          <a:lstStyle>
            <a:lvl1pPr marL="0" indent="0" algn="ctr">
              <a:buNone/>
              <a:defRPr sz="2400" b="0" i="0">
                <a:solidFill>
                  <a:schemeClr val="accent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3773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6164" y="1825625"/>
            <a:ext cx="5393636" cy="4054475"/>
          </a:xfrm>
        </p:spPr>
        <p:txBody>
          <a:bodyPr/>
          <a:lstStyle>
            <a:lvl1pPr>
              <a:buClr>
                <a:schemeClr val="accent2"/>
              </a:buClr>
              <a:defRPr>
                <a:latin typeface="Calibri Light" panose="020F030202020403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406885" cy="4054475"/>
          </a:xfrm>
        </p:spPr>
        <p:txBody>
          <a:bodyPr/>
          <a:lstStyle>
            <a:lvl1pPr>
              <a:defRPr>
                <a:latin typeface="Calibri Light" panose="020F030202020403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936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Tree>
    <p:extLst>
      <p:ext uri="{BB962C8B-B14F-4D97-AF65-F5344CB8AC3E}">
        <p14:creationId xmlns:p14="http://schemas.microsoft.com/office/powerpoint/2010/main" val="382523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Tree>
    <p:extLst>
      <p:ext uri="{BB962C8B-B14F-4D97-AF65-F5344CB8AC3E}">
        <p14:creationId xmlns:p14="http://schemas.microsoft.com/office/powerpoint/2010/main" val="66961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286CDE-6142-4D19-A048-2507A1CE3CA0}" type="datetimeFigureOut">
              <a:rPr lang="en-US" smtClean="0"/>
              <a:pPr/>
              <a:t>12/3/24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57B13-3C73-478C-A6DB-E8E524382EE7}" type="slidenum">
              <a:rPr lang="en-US" smtClean="0"/>
              <a:pPr/>
              <a:t>‹#›</a:t>
            </a:fld>
            <a:endParaRPr lang="en-US"/>
          </a:p>
        </p:txBody>
      </p:sp>
    </p:spTree>
    <p:extLst>
      <p:ext uri="{BB962C8B-B14F-4D97-AF65-F5344CB8AC3E}">
        <p14:creationId xmlns:p14="http://schemas.microsoft.com/office/powerpoint/2010/main" val="96904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A4C581F6-F377-03F2-5F0D-CA33F8F9C8ED}"/>
              </a:ext>
            </a:extLst>
          </p:cNvPr>
          <p:cNvPicPr>
            <a:picLocks noChangeAspect="1"/>
          </p:cNvPicPr>
          <p:nvPr userDrawn="1"/>
        </p:nvPicPr>
        <p:blipFill>
          <a:blip r:embed="rId2"/>
          <a:stretch>
            <a:fillRect/>
          </a:stretch>
        </p:blipFill>
        <p:spPr>
          <a:xfrm>
            <a:off x="0" y="0"/>
            <a:ext cx="12192000" cy="6865150"/>
          </a:xfrm>
          <a:prstGeom prst="rect">
            <a:avLst/>
          </a:prstGeom>
        </p:spPr>
      </p:pic>
      <p:sp>
        <p:nvSpPr>
          <p:cNvPr id="12" name="object 93">
            <a:extLst>
              <a:ext uri="{FF2B5EF4-FFF2-40B4-BE49-F238E27FC236}">
                <a16:creationId xmlns:a16="http://schemas.microsoft.com/office/drawing/2014/main" id="{5F88C36F-7B95-3E2C-CD14-EF53F6B26F20}"/>
              </a:ext>
            </a:extLst>
          </p:cNvPr>
          <p:cNvSpPr txBox="1">
            <a:spLocks noGrp="1"/>
          </p:cNvSpPr>
          <p:nvPr>
            <p:ph type="title" idx="4294967295" hasCustomPrompt="1"/>
          </p:nvPr>
        </p:nvSpPr>
        <p:spPr>
          <a:xfrm>
            <a:off x="508000" y="2341560"/>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Chapter/Divider Slide</a:t>
            </a:r>
            <a:endParaRPr dirty="0"/>
          </a:p>
        </p:txBody>
      </p:sp>
      <p:sp>
        <p:nvSpPr>
          <p:cNvPr id="16" name="Content Placeholder 2">
            <a:extLst>
              <a:ext uri="{FF2B5EF4-FFF2-40B4-BE49-F238E27FC236}">
                <a16:creationId xmlns:a16="http://schemas.microsoft.com/office/drawing/2014/main" id="{6FCB4E82-E486-7A9E-E8B4-20928DB94CF2}"/>
              </a:ext>
            </a:extLst>
          </p:cNvPr>
          <p:cNvSpPr>
            <a:spLocks noGrp="1"/>
          </p:cNvSpPr>
          <p:nvPr>
            <p:ph idx="1" hasCustomPrompt="1"/>
          </p:nvPr>
        </p:nvSpPr>
        <p:spPr>
          <a:xfrm>
            <a:off x="533400" y="34290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Speaker Name</a:t>
            </a:r>
          </a:p>
        </p:txBody>
      </p:sp>
      <p:sp>
        <p:nvSpPr>
          <p:cNvPr id="17" name="Content Placeholder 2">
            <a:extLst>
              <a:ext uri="{FF2B5EF4-FFF2-40B4-BE49-F238E27FC236}">
                <a16:creationId xmlns:a16="http://schemas.microsoft.com/office/drawing/2014/main" id="{E969D448-6F5B-3DA5-B583-AE35AF19FA62}"/>
              </a:ext>
            </a:extLst>
          </p:cNvPr>
          <p:cNvSpPr>
            <a:spLocks noGrp="1"/>
          </p:cNvSpPr>
          <p:nvPr>
            <p:ph idx="10" hasCustomPrompt="1"/>
          </p:nvPr>
        </p:nvSpPr>
        <p:spPr>
          <a:xfrm>
            <a:off x="533400" y="39624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Month 2023</a:t>
            </a:r>
          </a:p>
        </p:txBody>
      </p:sp>
    </p:spTree>
    <p:extLst>
      <p:ext uri="{BB962C8B-B14F-4D97-AF65-F5344CB8AC3E}">
        <p14:creationId xmlns:p14="http://schemas.microsoft.com/office/powerpoint/2010/main" val="906936801"/>
      </p:ext>
    </p:extLst>
  </p:cSld>
  <p:clrMapOvr>
    <a:masterClrMapping/>
  </p:clrMapOvr>
  <p:extLst>
    <p:ext uri="{DCECCB84-F9BA-43D5-87BE-67443E8EF086}">
      <p15:sldGuideLst xmlns:p15="http://schemas.microsoft.com/office/powerpoint/2012/main">
        <p15:guide id="1" orient="horz" pos="1896">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51A6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475" y="320675"/>
            <a:ext cx="10953750" cy="1325563"/>
          </a:xfrm>
          <a:prstGeom prst="rect">
            <a:avLst/>
          </a:prstGeom>
        </p:spPr>
        <p:txBody>
          <a:bodyPr vert="horz" lIns="0" tIns="45720" rIns="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5475" y="1825625"/>
            <a:ext cx="10953750" cy="4105275"/>
          </a:xfrm>
          <a:prstGeom prst="rect">
            <a:avLst/>
          </a:prstGeom>
        </p:spPr>
        <p:txBody>
          <a:bodyPr vert="horz" lIns="0" tIns="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p:cNvSpPr>
            <a:spLocks noGrp="1"/>
          </p:cNvSpPr>
          <p:nvPr>
            <p:ph type="ftr" sz="quarter" idx="3"/>
          </p:nvPr>
        </p:nvSpPr>
        <p:spPr>
          <a:xfrm>
            <a:off x="204788" y="6478588"/>
            <a:ext cx="11987212" cy="365125"/>
          </a:xfrm>
          <a:prstGeom prst="rect">
            <a:avLst/>
          </a:prstGeom>
        </p:spPr>
        <p:txBody>
          <a:bodyPr vert="horz" lIns="91440" tIns="45720" rIns="182880" bIns="45720" rtlCol="0" anchor="b" anchorCtr="0"/>
          <a:lstStyle>
            <a:lvl1pPr algn="r">
              <a:defRPr sz="1200">
                <a:solidFill>
                  <a:schemeClr val="accent2"/>
                </a:solidFill>
                <a:latin typeface="Calibri Light" panose="020F0302020204030204" pitchFamily="34" charset="0"/>
              </a:defRPr>
            </a:lvl1pPr>
          </a:lstStyle>
          <a:p>
            <a:pPr>
              <a:defRPr/>
            </a:pPr>
            <a:endParaRPr lang="en-US"/>
          </a:p>
        </p:txBody>
      </p:sp>
    </p:spTree>
    <p:extLst>
      <p:ext uri="{BB962C8B-B14F-4D97-AF65-F5344CB8AC3E}">
        <p14:creationId xmlns:p14="http://schemas.microsoft.com/office/powerpoint/2010/main" val="3978085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l" rtl="0" eaLnBrk="0" fontAlgn="base" hangingPunct="0">
        <a:lnSpc>
          <a:spcPct val="90000"/>
        </a:lnSpc>
        <a:spcBef>
          <a:spcPct val="0"/>
        </a:spcBef>
        <a:spcAft>
          <a:spcPct val="0"/>
        </a:spcAft>
        <a:defRPr sz="4400" kern="1200" spc="-10">
          <a:solidFill>
            <a:schemeClr val="bg1"/>
          </a:solidFill>
          <a:latin typeface="Calibri Light" charset="0"/>
          <a:ea typeface="Calibri Light" charset="0"/>
          <a:cs typeface="Calibri Light" charset="0"/>
        </a:defRPr>
      </a:lvl1pPr>
      <a:lvl2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5pPr>
      <a:lvl6pPr marL="4572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6pPr>
      <a:lvl7pPr marL="9144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7pPr>
      <a:lvl8pPr marL="13716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8pPr>
      <a:lvl9pPr marL="18288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800" kern="1200" spc="-10">
          <a:solidFill>
            <a:schemeClr val="accent2"/>
          </a:solidFill>
          <a:latin typeface="Calibri Light" panose="020F0302020204030204" pitchFamily="34" charset="0"/>
          <a:ea typeface="+mn-ea"/>
          <a:cs typeface="+mn-cs"/>
        </a:defRPr>
      </a:lvl1pPr>
      <a:lvl2pPr marL="685800" indent="-228600" algn="l" rtl="0" eaLnBrk="0" fontAlgn="base" hangingPunct="0">
        <a:lnSpc>
          <a:spcPct val="90000"/>
        </a:lnSpc>
        <a:spcBef>
          <a:spcPts val="500"/>
        </a:spcBef>
        <a:spcAft>
          <a:spcPct val="0"/>
        </a:spcAft>
        <a:buClr>
          <a:schemeClr val="accent2"/>
        </a:buClr>
        <a:buFont typeface="Calibri" panose="020F0502020204030204" pitchFamily="34" charset="0"/>
        <a:buChar char="–"/>
        <a:defRPr sz="2400" kern="1200" spc="-10">
          <a:solidFill>
            <a:schemeClr val="accent2"/>
          </a:solidFill>
          <a:latin typeface="Calibri Light" panose="020F0302020204030204" pitchFamily="34" charset="0"/>
          <a:ea typeface="+mn-ea"/>
          <a:cs typeface="+mn-cs"/>
        </a:defRPr>
      </a:lvl2pPr>
      <a:lvl3pPr marL="1143000" indent="-228600" algn="l" rtl="0" eaLnBrk="0" fontAlgn="base" hangingPunct="0">
        <a:lnSpc>
          <a:spcPct val="90000"/>
        </a:lnSpc>
        <a:spcBef>
          <a:spcPts val="500"/>
        </a:spcBef>
        <a:spcAft>
          <a:spcPct val="0"/>
        </a:spcAft>
        <a:buClr>
          <a:schemeClr val="accent2"/>
        </a:buClr>
        <a:buFont typeface="Wingdings" panose="05000000000000000000" pitchFamily="2" charset="2"/>
        <a:buChar char="§"/>
        <a:defRPr sz="2200" kern="1200" spc="-10">
          <a:solidFill>
            <a:schemeClr val="accent2"/>
          </a:solidFill>
          <a:latin typeface="Calibri Light" panose="020F0302020204030204" pitchFamily="34" charset="0"/>
          <a:ea typeface="+mn-ea"/>
          <a:cs typeface="+mn-cs"/>
        </a:defRPr>
      </a:lvl3pPr>
      <a:lvl4pPr marL="1600200" indent="-228600" algn="l" rtl="0" eaLnBrk="0" fontAlgn="base" hangingPunct="0">
        <a:lnSpc>
          <a:spcPct val="90000"/>
        </a:lnSpc>
        <a:spcBef>
          <a:spcPts val="500"/>
        </a:spcBef>
        <a:spcAft>
          <a:spcPct val="0"/>
        </a:spcAft>
        <a:buClr>
          <a:schemeClr val="accent2"/>
        </a:buClr>
        <a:buFont typeface="Calibri" panose="020F0502020204030204" pitchFamily="34" charset="0"/>
        <a:buChar char="»"/>
        <a:defRPr sz="2200" kern="1200" spc="-10">
          <a:solidFill>
            <a:schemeClr val="accent2"/>
          </a:solidFill>
          <a:latin typeface="Calibri Light" panose="020F0302020204030204" pitchFamily="34" charset="0"/>
          <a:ea typeface="+mn-ea"/>
          <a:cs typeface="+mn-cs"/>
        </a:defRPr>
      </a:lvl4pPr>
      <a:lvl5pPr marL="2114550" indent="-285750" algn="l" rtl="0" eaLnBrk="0" fontAlgn="base" hangingPunct="0">
        <a:lnSpc>
          <a:spcPct val="90000"/>
        </a:lnSpc>
        <a:spcBef>
          <a:spcPts val="500"/>
        </a:spcBef>
        <a:spcAft>
          <a:spcPct val="0"/>
        </a:spcAft>
        <a:buClr>
          <a:schemeClr val="accent2"/>
        </a:buClr>
        <a:buFont typeface="Calibri" panose="020F0502020204030204" pitchFamily="34" charset="0"/>
        <a:buChar char="○"/>
        <a:defRPr sz="2200" kern="1200" spc="-10">
          <a:solidFill>
            <a:schemeClr val="accent2"/>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accessdata.fda.gov/scripts/opdlisting/oopd/index"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AB6E-1DF8-0FBF-310D-A64FB7CB1A0D}"/>
              </a:ext>
            </a:extLst>
          </p:cNvPr>
          <p:cNvSpPr>
            <a:spLocks noGrp="1"/>
          </p:cNvSpPr>
          <p:nvPr>
            <p:ph type="title" idx="4294967295"/>
          </p:nvPr>
        </p:nvSpPr>
        <p:spPr>
          <a:xfrm>
            <a:off x="458056" y="2060361"/>
            <a:ext cx="10515600" cy="1325563"/>
          </a:xfrm>
        </p:spPr>
        <p:txBody>
          <a:bodyPr>
            <a:normAutofit fontScale="90000"/>
          </a:bodyPr>
          <a:lstStyle/>
          <a:p>
            <a:r>
              <a:rPr lang="en-US" sz="5400" b="1" dirty="0">
                <a:solidFill>
                  <a:schemeClr val="accent6"/>
                </a:solidFill>
              </a:rPr>
              <a:t>Thoracic Neuroendocrine Neoplasms</a:t>
            </a:r>
            <a:endParaRPr lang="en-US" sz="5000" dirty="0">
              <a:solidFill>
                <a:schemeClr val="accent6"/>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60680640-185D-0337-DB26-2CD92158215E}"/>
              </a:ext>
            </a:extLst>
          </p:cNvPr>
          <p:cNvSpPr>
            <a:spLocks noGrp="1"/>
          </p:cNvSpPr>
          <p:nvPr>
            <p:ph idx="10"/>
          </p:nvPr>
        </p:nvSpPr>
        <p:spPr>
          <a:xfrm>
            <a:off x="458056" y="3472077"/>
            <a:ext cx="5689600" cy="431800"/>
          </a:xfrm>
        </p:spPr>
        <p:txBody>
          <a:bodyPr/>
          <a:lstStyle/>
          <a:p>
            <a:pPr>
              <a:spcBef>
                <a:spcPts val="600"/>
              </a:spcBef>
            </a:pPr>
            <a:r>
              <a:rPr lang="en-US" b="1" dirty="0">
                <a:solidFill>
                  <a:schemeClr val="accent6"/>
                </a:solidFill>
              </a:rPr>
              <a:t>Aman Chauhan, MD</a:t>
            </a:r>
            <a:br>
              <a:rPr lang="en-US" sz="3200" dirty="0">
                <a:solidFill>
                  <a:schemeClr val="accent6"/>
                </a:solidFill>
              </a:rPr>
            </a:br>
            <a:r>
              <a:rPr lang="en-US" sz="2400" dirty="0">
                <a:solidFill>
                  <a:schemeClr val="accent6"/>
                </a:solidFill>
              </a:rPr>
              <a:t>Associate Professor of Medicine</a:t>
            </a:r>
            <a:br>
              <a:rPr lang="en-US" sz="2400" dirty="0">
                <a:solidFill>
                  <a:schemeClr val="accent6"/>
                </a:solidFill>
              </a:rPr>
            </a:br>
            <a:r>
              <a:rPr lang="en-US" sz="2400" dirty="0">
                <a:solidFill>
                  <a:schemeClr val="accent6"/>
                </a:solidFill>
              </a:rPr>
              <a:t>Leader Neuroendocrine Oncology Program</a:t>
            </a:r>
          </a:p>
          <a:p>
            <a:pPr>
              <a:spcBef>
                <a:spcPts val="600"/>
              </a:spcBef>
            </a:pPr>
            <a:r>
              <a:rPr lang="en-US" sz="2400" dirty="0">
                <a:solidFill>
                  <a:schemeClr val="accent6"/>
                </a:solidFill>
              </a:rPr>
              <a:t>Co-Leader </a:t>
            </a:r>
            <a:r>
              <a:rPr lang="en-US" sz="2400" dirty="0" err="1">
                <a:solidFill>
                  <a:schemeClr val="accent6"/>
                </a:solidFill>
              </a:rPr>
              <a:t>Theranostics</a:t>
            </a:r>
            <a:r>
              <a:rPr lang="en-US" sz="2400" dirty="0">
                <a:solidFill>
                  <a:schemeClr val="accent6"/>
                </a:solidFill>
              </a:rPr>
              <a:t> Program</a:t>
            </a:r>
            <a:br>
              <a:rPr lang="en-US" sz="2400" dirty="0">
                <a:solidFill>
                  <a:schemeClr val="accent6"/>
                </a:solidFill>
              </a:rPr>
            </a:br>
            <a:r>
              <a:rPr lang="en-US" sz="2400" dirty="0">
                <a:solidFill>
                  <a:schemeClr val="accent6"/>
                </a:solidFill>
              </a:rPr>
              <a:t>Sylvester Comprehensive Cancer Center</a:t>
            </a:r>
          </a:p>
          <a:p>
            <a:pPr>
              <a:spcBef>
                <a:spcPts val="600"/>
              </a:spcBef>
            </a:pPr>
            <a:r>
              <a:rPr lang="en-US" sz="2400" dirty="0">
                <a:solidFill>
                  <a:schemeClr val="accent6"/>
                </a:solidFill>
              </a:rPr>
              <a:t>University of Miami</a:t>
            </a:r>
          </a:p>
          <a:p>
            <a:endParaRPr lang="en-US" dirty="0"/>
          </a:p>
        </p:txBody>
      </p:sp>
    </p:spTree>
    <p:extLst>
      <p:ext uri="{BB962C8B-B14F-4D97-AF65-F5344CB8AC3E}">
        <p14:creationId xmlns:p14="http://schemas.microsoft.com/office/powerpoint/2010/main" val="208476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56" y="620392"/>
            <a:ext cx="2856201" cy="5504688"/>
          </a:xfrm>
        </p:spPr>
        <p:txBody>
          <a:bodyPr>
            <a:normAutofit/>
          </a:bodyPr>
          <a:lstStyle/>
          <a:p>
            <a:r>
              <a:rPr lang="en-US" sz="4800" dirty="0"/>
              <a:t>Typical Carcinoids</a:t>
            </a:r>
          </a:p>
        </p:txBody>
      </p:sp>
      <p:graphicFrame>
        <p:nvGraphicFramePr>
          <p:cNvPr id="5" name="Content Placeholder 2">
            <a:extLst>
              <a:ext uri="{FF2B5EF4-FFF2-40B4-BE49-F238E27FC236}">
                <a16:creationId xmlns:a16="http://schemas.microsoft.com/office/drawing/2014/main" id="{E2C541A8-665B-456E-B6D9-5B8D4381678F}"/>
              </a:ext>
            </a:extLst>
          </p:cNvPr>
          <p:cNvGraphicFramePr>
            <a:graphicFrameLocks noGrp="1"/>
          </p:cNvGraphicFramePr>
          <p:nvPr>
            <p:ph idx="1"/>
            <p:extLst>
              <p:ext uri="{D42A27DB-BD31-4B8C-83A1-F6EECF244321}">
                <p14:modId xmlns:p14="http://schemas.microsoft.com/office/powerpoint/2010/main" val="3691353263"/>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24 </a:t>
            </a:r>
            <a:r>
              <a:rPr lang="en-US" dirty="0" err="1"/>
              <a:t>Hr</a:t>
            </a:r>
            <a:r>
              <a:rPr lang="en-US" dirty="0"/>
              <a:t> U 5HIAA</a:t>
            </a:r>
          </a:p>
          <a:p>
            <a:r>
              <a:rPr lang="en-US" dirty="0"/>
              <a:t>Serotonin</a:t>
            </a:r>
          </a:p>
          <a:p>
            <a:r>
              <a:rPr lang="en-US" dirty="0"/>
              <a:t>Chromogranin A</a:t>
            </a:r>
          </a:p>
          <a:p>
            <a:r>
              <a:rPr lang="en-US" dirty="0"/>
              <a:t>Serum cortisol</a:t>
            </a:r>
          </a:p>
          <a:p>
            <a:r>
              <a:rPr lang="en-US" dirty="0"/>
              <a:t>24 hour urine free cortisol </a:t>
            </a:r>
          </a:p>
          <a:p>
            <a:r>
              <a:rPr lang="en-US" dirty="0"/>
              <a:t>ACTH</a:t>
            </a:r>
          </a:p>
          <a:p>
            <a:r>
              <a:rPr lang="en-US" dirty="0"/>
              <a:t>GHRH or IGF-1 </a:t>
            </a:r>
          </a:p>
        </p:txBody>
      </p:sp>
      <p:sp>
        <p:nvSpPr>
          <p:cNvPr id="3" name="Title 2"/>
          <p:cNvSpPr>
            <a:spLocks noGrp="1"/>
          </p:cNvSpPr>
          <p:nvPr>
            <p:ph type="title"/>
          </p:nvPr>
        </p:nvSpPr>
        <p:spPr/>
        <p:txBody>
          <a:bodyPr>
            <a:normAutofit/>
          </a:bodyPr>
          <a:lstStyle/>
          <a:p>
            <a:r>
              <a:rPr lang="en-US" dirty="0"/>
              <a:t>Biochemical Assessment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997" y="1926700"/>
            <a:ext cx="3278852" cy="3352123"/>
          </a:xfrm>
          <a:prstGeom prst="rect">
            <a:avLst/>
          </a:prstGeom>
        </p:spPr>
      </p:pic>
    </p:spTree>
    <p:extLst>
      <p:ext uri="{BB962C8B-B14F-4D97-AF65-F5344CB8AC3E}">
        <p14:creationId xmlns:p14="http://schemas.microsoft.com/office/powerpoint/2010/main" val="35758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7111D6-E963-B647-B829-7D710682B6CF}"/>
              </a:ext>
            </a:extLst>
          </p:cNvPr>
          <p:cNvSpPr txBox="1"/>
          <p:nvPr/>
        </p:nvSpPr>
        <p:spPr>
          <a:xfrm>
            <a:off x="7817050" y="3299067"/>
            <a:ext cx="1958888" cy="1131079"/>
          </a:xfrm>
          <a:prstGeom prst="rect">
            <a:avLst/>
          </a:prstGeom>
          <a:noFill/>
        </p:spPr>
        <p:txBody>
          <a:bodyPr>
            <a:spAutoFit/>
          </a:bodyPr>
          <a:lstStyle/>
          <a:p>
            <a:pPr>
              <a:defRPr/>
            </a:pPr>
            <a:r>
              <a:rPr lang="en-US" sz="1350" dirty="0"/>
              <a:t>All groups are significantly different from the control groups (Mann Whitney test p&lt;0.0001)</a:t>
            </a:r>
          </a:p>
        </p:txBody>
      </p:sp>
      <p:sp>
        <p:nvSpPr>
          <p:cNvPr id="2" name="Title 1">
            <a:extLst>
              <a:ext uri="{FF2B5EF4-FFF2-40B4-BE49-F238E27FC236}">
                <a16:creationId xmlns:a16="http://schemas.microsoft.com/office/drawing/2014/main" id="{3D0A7549-FB9F-4B4E-9BA1-C026D9271CC1}"/>
              </a:ext>
            </a:extLst>
          </p:cNvPr>
          <p:cNvSpPr>
            <a:spLocks noGrp="1"/>
          </p:cNvSpPr>
          <p:nvPr>
            <p:ph type="title"/>
          </p:nvPr>
        </p:nvSpPr>
        <p:spPr>
          <a:xfrm>
            <a:off x="1758315" y="469009"/>
            <a:ext cx="8675370" cy="994172"/>
          </a:xfrm>
        </p:spPr>
        <p:txBody>
          <a:bodyPr/>
          <a:lstStyle/>
          <a:p>
            <a:r>
              <a:rPr lang="en-GB" altLang="en-US" dirty="0">
                <a:solidFill>
                  <a:schemeClr val="accent6"/>
                </a:solidFill>
              </a:rPr>
              <a:t>hPG</a:t>
            </a:r>
            <a:r>
              <a:rPr lang="en-GB" altLang="en-US" baseline="-25000" dirty="0">
                <a:solidFill>
                  <a:schemeClr val="accent6"/>
                </a:solidFill>
              </a:rPr>
              <a:t>80</a:t>
            </a:r>
            <a:r>
              <a:rPr lang="en-GB" altLang="en-US" dirty="0">
                <a:solidFill>
                  <a:schemeClr val="accent6"/>
                </a:solidFill>
              </a:rPr>
              <a:t> (Progastrin) levels in NEN subgroups</a:t>
            </a:r>
            <a:endParaRPr lang="en-US" dirty="0">
              <a:solidFill>
                <a:schemeClr val="accent6"/>
              </a:solidFill>
            </a:endParaRPr>
          </a:p>
        </p:txBody>
      </p:sp>
      <p:grpSp>
        <p:nvGrpSpPr>
          <p:cNvPr id="46" name="Group 45">
            <a:extLst>
              <a:ext uri="{FF2B5EF4-FFF2-40B4-BE49-F238E27FC236}">
                <a16:creationId xmlns:a16="http://schemas.microsoft.com/office/drawing/2014/main" id="{60586D15-8D47-444C-87EE-A17722FEFD6C}"/>
              </a:ext>
            </a:extLst>
          </p:cNvPr>
          <p:cNvGrpSpPr/>
          <p:nvPr/>
        </p:nvGrpSpPr>
        <p:grpSpPr>
          <a:xfrm>
            <a:off x="1130968" y="2088927"/>
            <a:ext cx="6316038" cy="4550801"/>
            <a:chOff x="2873411" y="1362180"/>
            <a:chExt cx="5907079" cy="4942495"/>
          </a:xfrm>
        </p:grpSpPr>
        <p:pic>
          <p:nvPicPr>
            <p:cNvPr id="31747" name="Picture 8" descr="Chart&#10;&#10;Description automatically generated">
              <a:extLst>
                <a:ext uri="{FF2B5EF4-FFF2-40B4-BE49-F238E27FC236}">
                  <a16:creationId xmlns:a16="http://schemas.microsoft.com/office/drawing/2014/main" id="{209C5B35-9AF1-C449-95A5-610BB5B2B0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05" b="17723"/>
            <a:stretch/>
          </p:blipFill>
          <p:spPr bwMode="auto">
            <a:xfrm>
              <a:off x="3832697" y="1518181"/>
              <a:ext cx="4926105" cy="32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8C61E08-019C-5542-8C69-4D61AF495C0F}"/>
                </a:ext>
              </a:extLst>
            </p:cNvPr>
            <p:cNvSpPr txBox="1"/>
            <p:nvPr/>
          </p:nvSpPr>
          <p:spPr>
            <a:xfrm>
              <a:off x="3099691" y="1362180"/>
              <a:ext cx="716436" cy="400109"/>
            </a:xfrm>
            <a:prstGeom prst="rect">
              <a:avLst/>
            </a:prstGeom>
            <a:noFill/>
          </p:spPr>
          <p:txBody>
            <a:bodyPr wrap="none" rtlCol="0">
              <a:spAutoFit/>
            </a:bodyPr>
            <a:lstStyle/>
            <a:p>
              <a:pPr algn="r"/>
              <a:r>
                <a:rPr lang="en-US" sz="1350" dirty="0"/>
                <a:t>1500</a:t>
              </a:r>
            </a:p>
          </p:txBody>
        </p:sp>
        <p:sp>
          <p:nvSpPr>
            <p:cNvPr id="7" name="TextBox 6">
              <a:extLst>
                <a:ext uri="{FF2B5EF4-FFF2-40B4-BE49-F238E27FC236}">
                  <a16:creationId xmlns:a16="http://schemas.microsoft.com/office/drawing/2014/main" id="{C387AB5A-1BA9-6242-8A3B-9A9F322B5AED}"/>
                </a:ext>
              </a:extLst>
            </p:cNvPr>
            <p:cNvSpPr txBox="1"/>
            <p:nvPr/>
          </p:nvSpPr>
          <p:spPr>
            <a:xfrm>
              <a:off x="3099690" y="1585531"/>
              <a:ext cx="716436" cy="400109"/>
            </a:xfrm>
            <a:prstGeom prst="rect">
              <a:avLst/>
            </a:prstGeom>
            <a:noFill/>
          </p:spPr>
          <p:txBody>
            <a:bodyPr wrap="none" rtlCol="0">
              <a:spAutoFit/>
            </a:bodyPr>
            <a:lstStyle/>
            <a:p>
              <a:pPr algn="r"/>
              <a:r>
                <a:rPr lang="en-US" sz="1350" dirty="0"/>
                <a:t>1000</a:t>
              </a:r>
            </a:p>
          </p:txBody>
        </p:sp>
        <p:sp>
          <p:nvSpPr>
            <p:cNvPr id="8" name="TextBox 7">
              <a:extLst>
                <a:ext uri="{FF2B5EF4-FFF2-40B4-BE49-F238E27FC236}">
                  <a16:creationId xmlns:a16="http://schemas.microsoft.com/office/drawing/2014/main" id="{E55DDE33-CF45-EA42-B8AA-36BD81E7CAB8}"/>
                </a:ext>
              </a:extLst>
            </p:cNvPr>
            <p:cNvSpPr txBox="1"/>
            <p:nvPr/>
          </p:nvSpPr>
          <p:spPr>
            <a:xfrm>
              <a:off x="3217246" y="1798861"/>
              <a:ext cx="598881" cy="400109"/>
            </a:xfrm>
            <a:prstGeom prst="rect">
              <a:avLst/>
            </a:prstGeom>
            <a:noFill/>
          </p:spPr>
          <p:txBody>
            <a:bodyPr wrap="none" rtlCol="0">
              <a:spAutoFit/>
            </a:bodyPr>
            <a:lstStyle/>
            <a:p>
              <a:pPr algn="r"/>
              <a:r>
                <a:rPr lang="en-US" sz="1350" dirty="0"/>
                <a:t>500</a:t>
              </a:r>
            </a:p>
          </p:txBody>
        </p:sp>
        <p:sp>
          <p:nvSpPr>
            <p:cNvPr id="9" name="TextBox 8">
              <a:extLst>
                <a:ext uri="{FF2B5EF4-FFF2-40B4-BE49-F238E27FC236}">
                  <a16:creationId xmlns:a16="http://schemas.microsoft.com/office/drawing/2014/main" id="{C7A9019B-C63E-9F4C-B303-EBCD4B7AA968}"/>
                </a:ext>
              </a:extLst>
            </p:cNvPr>
            <p:cNvSpPr txBox="1"/>
            <p:nvPr/>
          </p:nvSpPr>
          <p:spPr>
            <a:xfrm>
              <a:off x="3334796" y="2015719"/>
              <a:ext cx="481328" cy="400109"/>
            </a:xfrm>
            <a:prstGeom prst="rect">
              <a:avLst/>
            </a:prstGeom>
            <a:noFill/>
          </p:spPr>
          <p:txBody>
            <a:bodyPr wrap="none" rtlCol="0">
              <a:spAutoFit/>
            </a:bodyPr>
            <a:lstStyle/>
            <a:p>
              <a:pPr algn="r"/>
              <a:r>
                <a:rPr lang="en-US" sz="1350" dirty="0"/>
                <a:t>30</a:t>
              </a:r>
            </a:p>
          </p:txBody>
        </p:sp>
        <p:sp>
          <p:nvSpPr>
            <p:cNvPr id="10" name="TextBox 9">
              <a:extLst>
                <a:ext uri="{FF2B5EF4-FFF2-40B4-BE49-F238E27FC236}">
                  <a16:creationId xmlns:a16="http://schemas.microsoft.com/office/drawing/2014/main" id="{271332C7-4D9B-D740-BE01-57376E36E470}"/>
                </a:ext>
              </a:extLst>
            </p:cNvPr>
            <p:cNvSpPr txBox="1"/>
            <p:nvPr/>
          </p:nvSpPr>
          <p:spPr>
            <a:xfrm>
              <a:off x="3334796" y="2877546"/>
              <a:ext cx="481328" cy="400109"/>
            </a:xfrm>
            <a:prstGeom prst="rect">
              <a:avLst/>
            </a:prstGeom>
            <a:noFill/>
          </p:spPr>
          <p:txBody>
            <a:bodyPr wrap="none" rtlCol="0">
              <a:spAutoFit/>
            </a:bodyPr>
            <a:lstStyle/>
            <a:p>
              <a:pPr algn="r"/>
              <a:r>
                <a:rPr lang="en-US" sz="1350" dirty="0"/>
                <a:t>20</a:t>
              </a:r>
            </a:p>
          </p:txBody>
        </p:sp>
        <p:sp>
          <p:nvSpPr>
            <p:cNvPr id="11" name="TextBox 10">
              <a:extLst>
                <a:ext uri="{FF2B5EF4-FFF2-40B4-BE49-F238E27FC236}">
                  <a16:creationId xmlns:a16="http://schemas.microsoft.com/office/drawing/2014/main" id="{F7215B6F-BF3E-6A47-98F8-E04938AD0A58}"/>
                </a:ext>
              </a:extLst>
            </p:cNvPr>
            <p:cNvSpPr txBox="1"/>
            <p:nvPr/>
          </p:nvSpPr>
          <p:spPr>
            <a:xfrm>
              <a:off x="3334798" y="3707153"/>
              <a:ext cx="481328" cy="400109"/>
            </a:xfrm>
            <a:prstGeom prst="rect">
              <a:avLst/>
            </a:prstGeom>
            <a:noFill/>
          </p:spPr>
          <p:txBody>
            <a:bodyPr wrap="none" rtlCol="0">
              <a:spAutoFit/>
            </a:bodyPr>
            <a:lstStyle/>
            <a:p>
              <a:pPr algn="r"/>
              <a:r>
                <a:rPr lang="en-US" sz="1350" dirty="0"/>
                <a:t>10</a:t>
              </a:r>
            </a:p>
          </p:txBody>
        </p:sp>
        <p:sp>
          <p:nvSpPr>
            <p:cNvPr id="12" name="TextBox 11">
              <a:extLst>
                <a:ext uri="{FF2B5EF4-FFF2-40B4-BE49-F238E27FC236}">
                  <a16:creationId xmlns:a16="http://schemas.microsoft.com/office/drawing/2014/main" id="{9979982E-F1A4-D945-B2C1-BB8D0AE65482}"/>
                </a:ext>
              </a:extLst>
            </p:cNvPr>
            <p:cNvSpPr txBox="1"/>
            <p:nvPr/>
          </p:nvSpPr>
          <p:spPr>
            <a:xfrm>
              <a:off x="3452350" y="4549827"/>
              <a:ext cx="363775" cy="400109"/>
            </a:xfrm>
            <a:prstGeom prst="rect">
              <a:avLst/>
            </a:prstGeom>
            <a:noFill/>
          </p:spPr>
          <p:txBody>
            <a:bodyPr wrap="none" rtlCol="0">
              <a:spAutoFit/>
            </a:bodyPr>
            <a:lstStyle/>
            <a:p>
              <a:pPr algn="r"/>
              <a:r>
                <a:rPr lang="en-US" sz="1350" dirty="0"/>
                <a:t>0</a:t>
              </a:r>
            </a:p>
          </p:txBody>
        </p:sp>
        <p:sp>
          <p:nvSpPr>
            <p:cNvPr id="13" name="TextBox 12">
              <a:extLst>
                <a:ext uri="{FF2B5EF4-FFF2-40B4-BE49-F238E27FC236}">
                  <a16:creationId xmlns:a16="http://schemas.microsoft.com/office/drawing/2014/main" id="{80224849-F41E-6545-86D6-B2F0100CAC87}"/>
                </a:ext>
              </a:extLst>
            </p:cNvPr>
            <p:cNvSpPr txBox="1"/>
            <p:nvPr/>
          </p:nvSpPr>
          <p:spPr>
            <a:xfrm rot="16200000">
              <a:off x="1464837" y="2959033"/>
              <a:ext cx="3217258" cy="400109"/>
            </a:xfrm>
            <a:prstGeom prst="rect">
              <a:avLst/>
            </a:prstGeom>
            <a:noFill/>
          </p:spPr>
          <p:txBody>
            <a:bodyPr wrap="square" rtlCol="0">
              <a:spAutoFit/>
            </a:bodyPr>
            <a:lstStyle/>
            <a:p>
              <a:pPr algn="ctr"/>
              <a:r>
                <a:rPr lang="en-US" sz="1350" dirty="0"/>
                <a:t>hPG</a:t>
              </a:r>
              <a:r>
                <a:rPr lang="en-US" sz="1350" baseline="-25000" dirty="0"/>
                <a:t>80</a:t>
              </a:r>
              <a:r>
                <a:rPr lang="en-US" sz="1350" dirty="0"/>
                <a:t> (</a:t>
              </a:r>
              <a:r>
                <a:rPr lang="en-US" sz="1350" dirty="0" err="1"/>
                <a:t>pM</a:t>
              </a:r>
              <a:r>
                <a:rPr lang="en-US" sz="1350" dirty="0"/>
                <a:t>)</a:t>
              </a:r>
            </a:p>
          </p:txBody>
        </p:sp>
        <p:sp>
          <p:nvSpPr>
            <p:cNvPr id="18" name="TextBox 17">
              <a:extLst>
                <a:ext uri="{FF2B5EF4-FFF2-40B4-BE49-F238E27FC236}">
                  <a16:creationId xmlns:a16="http://schemas.microsoft.com/office/drawing/2014/main" id="{D4F95A84-9B54-7D44-93FC-5AECDDBD38AA}"/>
                </a:ext>
              </a:extLst>
            </p:cNvPr>
            <p:cNvSpPr txBox="1"/>
            <p:nvPr/>
          </p:nvSpPr>
          <p:spPr>
            <a:xfrm rot="16200000">
              <a:off x="3660447" y="5074530"/>
              <a:ext cx="972660" cy="369332"/>
            </a:xfrm>
            <a:prstGeom prst="rect">
              <a:avLst/>
            </a:prstGeom>
            <a:noFill/>
          </p:spPr>
          <p:txBody>
            <a:bodyPr wrap="none" rtlCol="0">
              <a:spAutoFit/>
            </a:bodyPr>
            <a:lstStyle/>
            <a:p>
              <a:pPr algn="r"/>
              <a:r>
                <a:rPr lang="en-US" sz="1200" dirty="0"/>
                <a:t>18-25 </a:t>
              </a:r>
              <a:r>
                <a:rPr lang="en-US" sz="1200" dirty="0" err="1"/>
                <a:t>yo</a:t>
              </a:r>
              <a:endParaRPr lang="en-US" sz="1200" dirty="0"/>
            </a:p>
          </p:txBody>
        </p:sp>
        <p:sp>
          <p:nvSpPr>
            <p:cNvPr id="19" name="TextBox 18">
              <a:extLst>
                <a:ext uri="{FF2B5EF4-FFF2-40B4-BE49-F238E27FC236}">
                  <a16:creationId xmlns:a16="http://schemas.microsoft.com/office/drawing/2014/main" id="{B64C7F8A-4914-E94B-8F1B-34271124D5C7}"/>
                </a:ext>
              </a:extLst>
            </p:cNvPr>
            <p:cNvSpPr txBox="1"/>
            <p:nvPr/>
          </p:nvSpPr>
          <p:spPr>
            <a:xfrm rot="16200000">
              <a:off x="4002963" y="5074530"/>
              <a:ext cx="972660" cy="369332"/>
            </a:xfrm>
            <a:prstGeom prst="rect">
              <a:avLst/>
            </a:prstGeom>
            <a:noFill/>
          </p:spPr>
          <p:txBody>
            <a:bodyPr wrap="none" rtlCol="0">
              <a:spAutoFit/>
            </a:bodyPr>
            <a:lstStyle/>
            <a:p>
              <a:pPr algn="r"/>
              <a:r>
                <a:rPr lang="en-US" sz="1200" dirty="0"/>
                <a:t>50-80 </a:t>
              </a:r>
              <a:r>
                <a:rPr lang="en-US" sz="1200" dirty="0" err="1"/>
                <a:t>yo</a:t>
              </a:r>
              <a:endParaRPr lang="en-US" sz="1200" dirty="0"/>
            </a:p>
          </p:txBody>
        </p:sp>
        <p:sp>
          <p:nvSpPr>
            <p:cNvPr id="20" name="TextBox 19">
              <a:extLst>
                <a:ext uri="{FF2B5EF4-FFF2-40B4-BE49-F238E27FC236}">
                  <a16:creationId xmlns:a16="http://schemas.microsoft.com/office/drawing/2014/main" id="{3A1E2D2D-D4CE-3C49-9CA6-74CB5BC8FBE0}"/>
                </a:ext>
              </a:extLst>
            </p:cNvPr>
            <p:cNvSpPr txBox="1"/>
            <p:nvPr/>
          </p:nvSpPr>
          <p:spPr>
            <a:xfrm rot="16200000">
              <a:off x="4591319" y="4890987"/>
              <a:ext cx="611705" cy="369332"/>
            </a:xfrm>
            <a:prstGeom prst="rect">
              <a:avLst/>
            </a:prstGeom>
            <a:noFill/>
          </p:spPr>
          <p:txBody>
            <a:bodyPr wrap="none" rtlCol="0">
              <a:spAutoFit/>
            </a:bodyPr>
            <a:lstStyle/>
            <a:p>
              <a:pPr algn="r"/>
              <a:r>
                <a:rPr lang="en-US" sz="1200" dirty="0"/>
                <a:t>NEN</a:t>
              </a:r>
            </a:p>
          </p:txBody>
        </p:sp>
        <p:sp>
          <p:nvSpPr>
            <p:cNvPr id="21" name="TextBox 20">
              <a:extLst>
                <a:ext uri="{FF2B5EF4-FFF2-40B4-BE49-F238E27FC236}">
                  <a16:creationId xmlns:a16="http://schemas.microsoft.com/office/drawing/2014/main" id="{1FD695E4-4D53-2E41-B590-D597E70172FA}"/>
                </a:ext>
              </a:extLst>
            </p:cNvPr>
            <p:cNvSpPr txBox="1"/>
            <p:nvPr/>
          </p:nvSpPr>
          <p:spPr>
            <a:xfrm rot="16200000">
              <a:off x="4962771" y="4890987"/>
              <a:ext cx="585801" cy="369332"/>
            </a:xfrm>
            <a:prstGeom prst="rect">
              <a:avLst/>
            </a:prstGeom>
            <a:noFill/>
          </p:spPr>
          <p:txBody>
            <a:bodyPr wrap="none" rtlCol="0">
              <a:spAutoFit/>
            </a:bodyPr>
            <a:lstStyle/>
            <a:p>
              <a:pPr algn="r"/>
              <a:r>
                <a:rPr lang="en-US" sz="1200" dirty="0"/>
                <a:t>NEC</a:t>
              </a:r>
            </a:p>
          </p:txBody>
        </p:sp>
        <p:sp>
          <p:nvSpPr>
            <p:cNvPr id="22" name="TextBox 21">
              <a:extLst>
                <a:ext uri="{FF2B5EF4-FFF2-40B4-BE49-F238E27FC236}">
                  <a16:creationId xmlns:a16="http://schemas.microsoft.com/office/drawing/2014/main" id="{13B7E4BE-ACFA-0248-91CB-DC22A4FE743A}"/>
                </a:ext>
              </a:extLst>
            </p:cNvPr>
            <p:cNvSpPr txBox="1"/>
            <p:nvPr/>
          </p:nvSpPr>
          <p:spPr>
            <a:xfrm rot="16200000">
              <a:off x="5324341" y="4879766"/>
              <a:ext cx="579645" cy="369332"/>
            </a:xfrm>
            <a:prstGeom prst="rect">
              <a:avLst/>
            </a:prstGeom>
            <a:noFill/>
          </p:spPr>
          <p:txBody>
            <a:bodyPr wrap="none" rtlCol="0">
              <a:spAutoFit/>
            </a:bodyPr>
            <a:lstStyle/>
            <a:p>
              <a:pPr algn="r"/>
              <a:r>
                <a:rPr lang="en-US" sz="1200" dirty="0"/>
                <a:t>NET</a:t>
              </a:r>
            </a:p>
          </p:txBody>
        </p:sp>
        <p:sp>
          <p:nvSpPr>
            <p:cNvPr id="23" name="TextBox 22">
              <a:extLst>
                <a:ext uri="{FF2B5EF4-FFF2-40B4-BE49-F238E27FC236}">
                  <a16:creationId xmlns:a16="http://schemas.microsoft.com/office/drawing/2014/main" id="{864CE6A9-28D7-714C-95BC-B0B49B427021}"/>
                </a:ext>
              </a:extLst>
            </p:cNvPr>
            <p:cNvSpPr txBox="1"/>
            <p:nvPr/>
          </p:nvSpPr>
          <p:spPr>
            <a:xfrm rot="16200000">
              <a:off x="5571981" y="5018425"/>
              <a:ext cx="849034" cy="369332"/>
            </a:xfrm>
            <a:prstGeom prst="rect">
              <a:avLst/>
            </a:prstGeom>
            <a:noFill/>
          </p:spPr>
          <p:txBody>
            <a:bodyPr wrap="none" rtlCol="0">
              <a:spAutoFit/>
            </a:bodyPr>
            <a:lstStyle/>
            <a:p>
              <a:pPr algn="r"/>
              <a:r>
                <a:rPr lang="en-US" sz="1200" dirty="0"/>
                <a:t>Grade I</a:t>
              </a:r>
            </a:p>
          </p:txBody>
        </p:sp>
        <p:sp>
          <p:nvSpPr>
            <p:cNvPr id="24" name="TextBox 23">
              <a:extLst>
                <a:ext uri="{FF2B5EF4-FFF2-40B4-BE49-F238E27FC236}">
                  <a16:creationId xmlns:a16="http://schemas.microsoft.com/office/drawing/2014/main" id="{5738FD7C-31ED-184A-A3F5-0025CC5267F7}"/>
                </a:ext>
              </a:extLst>
            </p:cNvPr>
            <p:cNvSpPr txBox="1"/>
            <p:nvPr/>
          </p:nvSpPr>
          <p:spPr>
            <a:xfrm rot="16200000">
              <a:off x="5923918" y="5047281"/>
              <a:ext cx="900330" cy="369332"/>
            </a:xfrm>
            <a:prstGeom prst="rect">
              <a:avLst/>
            </a:prstGeom>
            <a:noFill/>
          </p:spPr>
          <p:txBody>
            <a:bodyPr wrap="none" rtlCol="0">
              <a:spAutoFit/>
            </a:bodyPr>
            <a:lstStyle/>
            <a:p>
              <a:pPr algn="r"/>
              <a:r>
                <a:rPr lang="en-US" sz="1200" dirty="0"/>
                <a:t>Grade II</a:t>
              </a:r>
            </a:p>
          </p:txBody>
        </p:sp>
        <p:sp>
          <p:nvSpPr>
            <p:cNvPr id="25" name="TextBox 24">
              <a:extLst>
                <a:ext uri="{FF2B5EF4-FFF2-40B4-BE49-F238E27FC236}">
                  <a16:creationId xmlns:a16="http://schemas.microsoft.com/office/drawing/2014/main" id="{3B505210-13C5-1647-B611-267EA5D6C2A1}"/>
                </a:ext>
              </a:extLst>
            </p:cNvPr>
            <p:cNvSpPr txBox="1"/>
            <p:nvPr/>
          </p:nvSpPr>
          <p:spPr>
            <a:xfrm rot="16200000">
              <a:off x="6264352" y="5076134"/>
              <a:ext cx="951629" cy="369332"/>
            </a:xfrm>
            <a:prstGeom prst="rect">
              <a:avLst/>
            </a:prstGeom>
            <a:noFill/>
          </p:spPr>
          <p:txBody>
            <a:bodyPr wrap="none" rtlCol="0">
              <a:spAutoFit/>
            </a:bodyPr>
            <a:lstStyle/>
            <a:p>
              <a:pPr algn="r"/>
              <a:r>
                <a:rPr lang="en-US" sz="1200" dirty="0"/>
                <a:t>Grade III</a:t>
              </a:r>
            </a:p>
          </p:txBody>
        </p:sp>
        <p:sp>
          <p:nvSpPr>
            <p:cNvPr id="26" name="TextBox 25">
              <a:extLst>
                <a:ext uri="{FF2B5EF4-FFF2-40B4-BE49-F238E27FC236}">
                  <a16:creationId xmlns:a16="http://schemas.microsoft.com/office/drawing/2014/main" id="{ECD161B9-5F0D-6B49-AE3D-48E362A2F3C4}"/>
                </a:ext>
              </a:extLst>
            </p:cNvPr>
            <p:cNvSpPr txBox="1"/>
            <p:nvPr/>
          </p:nvSpPr>
          <p:spPr>
            <a:xfrm rot="16200000">
              <a:off x="6895704" y="4784389"/>
              <a:ext cx="427895" cy="369332"/>
            </a:xfrm>
            <a:prstGeom prst="rect">
              <a:avLst/>
            </a:prstGeom>
            <a:noFill/>
          </p:spPr>
          <p:txBody>
            <a:bodyPr wrap="none" rtlCol="0">
              <a:spAutoFit/>
            </a:bodyPr>
            <a:lstStyle/>
            <a:p>
              <a:pPr algn="r"/>
              <a:r>
                <a:rPr lang="en-US" sz="1200" dirty="0"/>
                <a:t>GI</a:t>
              </a:r>
            </a:p>
          </p:txBody>
        </p:sp>
        <p:sp>
          <p:nvSpPr>
            <p:cNvPr id="27" name="TextBox 26">
              <a:extLst>
                <a:ext uri="{FF2B5EF4-FFF2-40B4-BE49-F238E27FC236}">
                  <a16:creationId xmlns:a16="http://schemas.microsoft.com/office/drawing/2014/main" id="{1079A5C7-66A8-E544-815F-138BCF5980A5}"/>
                </a:ext>
              </a:extLst>
            </p:cNvPr>
            <p:cNvSpPr txBox="1"/>
            <p:nvPr/>
          </p:nvSpPr>
          <p:spPr>
            <a:xfrm rot="16200000">
              <a:off x="6959858" y="5108194"/>
              <a:ext cx="991382" cy="369332"/>
            </a:xfrm>
            <a:prstGeom prst="rect">
              <a:avLst/>
            </a:prstGeom>
            <a:noFill/>
          </p:spPr>
          <p:txBody>
            <a:bodyPr wrap="none" rtlCol="0">
              <a:spAutoFit/>
            </a:bodyPr>
            <a:lstStyle/>
            <a:p>
              <a:pPr algn="r"/>
              <a:r>
                <a:rPr lang="en-US" sz="1200" dirty="0"/>
                <a:t>Pancreas</a:t>
              </a:r>
            </a:p>
          </p:txBody>
        </p:sp>
        <p:sp>
          <p:nvSpPr>
            <p:cNvPr id="28" name="TextBox 27">
              <a:extLst>
                <a:ext uri="{FF2B5EF4-FFF2-40B4-BE49-F238E27FC236}">
                  <a16:creationId xmlns:a16="http://schemas.microsoft.com/office/drawing/2014/main" id="{02CD28AB-1B69-D047-A43A-8338A88732F8}"/>
                </a:ext>
              </a:extLst>
            </p:cNvPr>
            <p:cNvSpPr txBox="1"/>
            <p:nvPr/>
          </p:nvSpPr>
          <p:spPr>
            <a:xfrm rot="16200000">
              <a:off x="7486466" y="4903009"/>
              <a:ext cx="641629" cy="369332"/>
            </a:xfrm>
            <a:prstGeom prst="rect">
              <a:avLst/>
            </a:prstGeom>
            <a:noFill/>
          </p:spPr>
          <p:txBody>
            <a:bodyPr wrap="none" rtlCol="0">
              <a:spAutoFit/>
            </a:bodyPr>
            <a:lstStyle/>
            <a:p>
              <a:pPr algn="r"/>
              <a:r>
                <a:rPr lang="en-US" sz="1200" dirty="0"/>
                <a:t>Lung</a:t>
              </a:r>
            </a:p>
          </p:txBody>
        </p:sp>
        <p:sp>
          <p:nvSpPr>
            <p:cNvPr id="33" name="Rectangle 32">
              <a:extLst>
                <a:ext uri="{FF2B5EF4-FFF2-40B4-BE49-F238E27FC236}">
                  <a16:creationId xmlns:a16="http://schemas.microsoft.com/office/drawing/2014/main" id="{26E670E1-2EF5-194E-B16E-4CCE74E47536}"/>
                </a:ext>
              </a:extLst>
            </p:cNvPr>
            <p:cNvSpPr/>
            <p:nvPr/>
          </p:nvSpPr>
          <p:spPr>
            <a:xfrm>
              <a:off x="4050906" y="4654550"/>
              <a:ext cx="211875" cy="59190"/>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6" name="Rectangle 35">
              <a:extLst>
                <a:ext uri="{FF2B5EF4-FFF2-40B4-BE49-F238E27FC236}">
                  <a16:creationId xmlns:a16="http://schemas.microsoft.com/office/drawing/2014/main" id="{FEAA3519-97D2-F34F-AC3B-83C90FD39CBE}"/>
                </a:ext>
              </a:extLst>
            </p:cNvPr>
            <p:cNvSpPr/>
            <p:nvPr/>
          </p:nvSpPr>
          <p:spPr>
            <a:xfrm>
              <a:off x="5165293" y="3079750"/>
              <a:ext cx="202583" cy="1482049"/>
            </a:xfrm>
            <a:prstGeom prst="rect">
              <a:avLst/>
            </a:pr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8" name="TextBox 47">
              <a:extLst>
                <a:ext uri="{FF2B5EF4-FFF2-40B4-BE49-F238E27FC236}">
                  <a16:creationId xmlns:a16="http://schemas.microsoft.com/office/drawing/2014/main" id="{9CA41A0B-294A-F34A-9E04-117EDE531130}"/>
                </a:ext>
              </a:extLst>
            </p:cNvPr>
            <p:cNvSpPr txBox="1"/>
            <p:nvPr/>
          </p:nvSpPr>
          <p:spPr>
            <a:xfrm rot="16200000">
              <a:off x="7901157" y="4947893"/>
              <a:ext cx="641543" cy="369332"/>
            </a:xfrm>
            <a:prstGeom prst="rect">
              <a:avLst/>
            </a:prstGeom>
            <a:noFill/>
          </p:spPr>
          <p:txBody>
            <a:bodyPr wrap="none" rtlCol="0">
              <a:spAutoFit/>
            </a:bodyPr>
            <a:lstStyle/>
            <a:p>
              <a:pPr algn="r"/>
              <a:r>
                <a:rPr lang="en-US" sz="1200" dirty="0"/>
                <a:t>SCLC</a:t>
              </a:r>
            </a:p>
          </p:txBody>
        </p:sp>
        <p:sp>
          <p:nvSpPr>
            <p:cNvPr id="49" name="TextBox 48">
              <a:extLst>
                <a:ext uri="{FF2B5EF4-FFF2-40B4-BE49-F238E27FC236}">
                  <a16:creationId xmlns:a16="http://schemas.microsoft.com/office/drawing/2014/main" id="{1486A477-599D-7F48-B5A6-65D64B93E0CE}"/>
                </a:ext>
              </a:extLst>
            </p:cNvPr>
            <p:cNvSpPr txBox="1"/>
            <p:nvPr/>
          </p:nvSpPr>
          <p:spPr>
            <a:xfrm rot="16200000">
              <a:off x="8208794" y="5021631"/>
              <a:ext cx="774059" cy="369332"/>
            </a:xfrm>
            <a:prstGeom prst="rect">
              <a:avLst/>
            </a:prstGeom>
            <a:noFill/>
          </p:spPr>
          <p:txBody>
            <a:bodyPr wrap="none" rtlCol="0">
              <a:spAutoFit/>
            </a:bodyPr>
            <a:lstStyle/>
            <a:p>
              <a:pPr algn="r"/>
              <a:r>
                <a:rPr lang="en-US" sz="1200" dirty="0"/>
                <a:t>NSCLC</a:t>
              </a:r>
            </a:p>
          </p:txBody>
        </p:sp>
        <p:sp>
          <p:nvSpPr>
            <p:cNvPr id="50" name="TextBox 49">
              <a:extLst>
                <a:ext uri="{FF2B5EF4-FFF2-40B4-BE49-F238E27FC236}">
                  <a16:creationId xmlns:a16="http://schemas.microsoft.com/office/drawing/2014/main" id="{09A8FF3E-FDE9-F745-AECA-961856C56BE2}"/>
                </a:ext>
              </a:extLst>
            </p:cNvPr>
            <p:cNvSpPr txBox="1"/>
            <p:nvPr/>
          </p:nvSpPr>
          <p:spPr>
            <a:xfrm>
              <a:off x="3685717" y="5750678"/>
              <a:ext cx="1335322" cy="553997"/>
            </a:xfrm>
            <a:prstGeom prst="rect">
              <a:avLst/>
            </a:prstGeom>
            <a:noFill/>
          </p:spPr>
          <p:txBody>
            <a:bodyPr wrap="square" rtlCol="0">
              <a:spAutoFit/>
            </a:bodyPr>
            <a:lstStyle/>
            <a:p>
              <a:pPr algn="ctr"/>
              <a:r>
                <a:rPr lang="en-US" sz="1050" b="1" dirty="0"/>
                <a:t>Healthy controls</a:t>
              </a:r>
            </a:p>
          </p:txBody>
        </p:sp>
        <p:sp>
          <p:nvSpPr>
            <p:cNvPr id="51" name="Rectangle 50">
              <a:extLst>
                <a:ext uri="{FF2B5EF4-FFF2-40B4-BE49-F238E27FC236}">
                  <a16:creationId xmlns:a16="http://schemas.microsoft.com/office/drawing/2014/main" id="{F8BCF94F-189F-9F4C-9CA3-4143264BF94E}"/>
                </a:ext>
              </a:extLst>
            </p:cNvPr>
            <p:cNvSpPr/>
            <p:nvPr/>
          </p:nvSpPr>
          <p:spPr>
            <a:xfrm>
              <a:off x="4419206" y="4485140"/>
              <a:ext cx="211875" cy="196850"/>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2" name="Rectangle 51">
              <a:extLst>
                <a:ext uri="{FF2B5EF4-FFF2-40B4-BE49-F238E27FC236}">
                  <a16:creationId xmlns:a16="http://schemas.microsoft.com/office/drawing/2014/main" id="{56D00F68-6017-7D40-9844-6726361C958B}"/>
                </a:ext>
              </a:extLst>
            </p:cNvPr>
            <p:cNvSpPr/>
            <p:nvPr/>
          </p:nvSpPr>
          <p:spPr>
            <a:xfrm>
              <a:off x="4784331" y="3308350"/>
              <a:ext cx="211875" cy="1256165"/>
            </a:xfrm>
            <a:prstGeom prst="rect">
              <a:avLst/>
            </a:pr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3" name="Rectangle 52">
              <a:extLst>
                <a:ext uri="{FF2B5EF4-FFF2-40B4-BE49-F238E27FC236}">
                  <a16:creationId xmlns:a16="http://schemas.microsoft.com/office/drawing/2014/main" id="{C403BA8A-536E-0B45-9624-DDF1C7252667}"/>
                </a:ext>
              </a:extLst>
            </p:cNvPr>
            <p:cNvSpPr/>
            <p:nvPr/>
          </p:nvSpPr>
          <p:spPr>
            <a:xfrm>
              <a:off x="5533593" y="3334210"/>
              <a:ext cx="202583" cy="1227590"/>
            </a:xfrm>
            <a:prstGeom prst="rect">
              <a:avLst/>
            </a:pr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4" name="Rectangle 53">
              <a:extLst>
                <a:ext uri="{FF2B5EF4-FFF2-40B4-BE49-F238E27FC236}">
                  <a16:creationId xmlns:a16="http://schemas.microsoft.com/office/drawing/2014/main" id="{6E7A2DEA-C9C5-CC46-BE63-43C4729AA7EB}"/>
                </a:ext>
              </a:extLst>
            </p:cNvPr>
            <p:cNvSpPr/>
            <p:nvPr/>
          </p:nvSpPr>
          <p:spPr>
            <a:xfrm>
              <a:off x="5898718" y="3031382"/>
              <a:ext cx="202583" cy="1530418"/>
            </a:xfrm>
            <a:prstGeom prst="rect">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5" name="Rectangle 54">
              <a:extLst>
                <a:ext uri="{FF2B5EF4-FFF2-40B4-BE49-F238E27FC236}">
                  <a16:creationId xmlns:a16="http://schemas.microsoft.com/office/drawing/2014/main" id="{B2F18C7D-8E24-8C41-8E79-81EEA3C566A2}"/>
                </a:ext>
              </a:extLst>
            </p:cNvPr>
            <p:cNvSpPr/>
            <p:nvPr/>
          </p:nvSpPr>
          <p:spPr>
            <a:xfrm>
              <a:off x="6264400" y="3655103"/>
              <a:ext cx="202583" cy="928462"/>
            </a:xfrm>
            <a:prstGeom prst="rect">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6" name="Rectangle 55">
              <a:extLst>
                <a:ext uri="{FF2B5EF4-FFF2-40B4-BE49-F238E27FC236}">
                  <a16:creationId xmlns:a16="http://schemas.microsoft.com/office/drawing/2014/main" id="{EAECA84F-6210-2043-BFB2-1EDB3F45F2F7}"/>
                </a:ext>
              </a:extLst>
            </p:cNvPr>
            <p:cNvSpPr/>
            <p:nvPr/>
          </p:nvSpPr>
          <p:spPr>
            <a:xfrm>
              <a:off x="6639050" y="3219450"/>
              <a:ext cx="202583" cy="1322840"/>
            </a:xfrm>
            <a:prstGeom prst="rect">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7" name="Rectangle 56">
              <a:extLst>
                <a:ext uri="{FF2B5EF4-FFF2-40B4-BE49-F238E27FC236}">
                  <a16:creationId xmlns:a16="http://schemas.microsoft.com/office/drawing/2014/main" id="{C381220C-38F1-7E4B-9087-BCDCE17AFE7B}"/>
                </a:ext>
              </a:extLst>
            </p:cNvPr>
            <p:cNvSpPr/>
            <p:nvPr/>
          </p:nvSpPr>
          <p:spPr>
            <a:xfrm>
              <a:off x="7007350" y="3308350"/>
              <a:ext cx="202583" cy="1243465"/>
            </a:xfrm>
            <a:prstGeom prst="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8" name="Rectangle 57">
              <a:extLst>
                <a:ext uri="{FF2B5EF4-FFF2-40B4-BE49-F238E27FC236}">
                  <a16:creationId xmlns:a16="http://schemas.microsoft.com/office/drawing/2014/main" id="{4FD0D32D-E3D6-9443-9ADB-A0CAA42AD00A}"/>
                </a:ext>
              </a:extLst>
            </p:cNvPr>
            <p:cNvSpPr/>
            <p:nvPr/>
          </p:nvSpPr>
          <p:spPr>
            <a:xfrm>
              <a:off x="7375650" y="3575244"/>
              <a:ext cx="202583" cy="1036896"/>
            </a:xfrm>
            <a:prstGeom prst="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9" name="Rectangle 58">
              <a:extLst>
                <a:ext uri="{FF2B5EF4-FFF2-40B4-BE49-F238E27FC236}">
                  <a16:creationId xmlns:a16="http://schemas.microsoft.com/office/drawing/2014/main" id="{21CAAD08-3973-5146-85B2-EE43D8AA3091}"/>
                </a:ext>
              </a:extLst>
            </p:cNvPr>
            <p:cNvSpPr/>
            <p:nvPr/>
          </p:nvSpPr>
          <p:spPr>
            <a:xfrm>
              <a:off x="7743950" y="3057525"/>
              <a:ext cx="202583" cy="1462540"/>
            </a:xfrm>
            <a:prstGeom prst="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Rectangle 59">
              <a:extLst>
                <a:ext uri="{FF2B5EF4-FFF2-40B4-BE49-F238E27FC236}">
                  <a16:creationId xmlns:a16="http://schemas.microsoft.com/office/drawing/2014/main" id="{D1DE956E-55DF-CF4D-B778-F07A2A361E02}"/>
                </a:ext>
              </a:extLst>
            </p:cNvPr>
            <p:cNvSpPr/>
            <p:nvPr/>
          </p:nvSpPr>
          <p:spPr>
            <a:xfrm>
              <a:off x="8118600" y="2619375"/>
              <a:ext cx="202583" cy="1894340"/>
            </a:xfrm>
            <a:prstGeom prst="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1" name="Rectangle 60">
              <a:extLst>
                <a:ext uri="{FF2B5EF4-FFF2-40B4-BE49-F238E27FC236}">
                  <a16:creationId xmlns:a16="http://schemas.microsoft.com/office/drawing/2014/main" id="{ACECCC10-FA37-E540-BC77-0E77B2BD8E9C}"/>
                </a:ext>
              </a:extLst>
            </p:cNvPr>
            <p:cNvSpPr/>
            <p:nvPr/>
          </p:nvSpPr>
          <p:spPr>
            <a:xfrm>
              <a:off x="8483725" y="3054350"/>
              <a:ext cx="202583" cy="1494290"/>
            </a:xfrm>
            <a:prstGeom prst="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3" name="TextBox 2">
            <a:extLst>
              <a:ext uri="{FF2B5EF4-FFF2-40B4-BE49-F238E27FC236}">
                <a16:creationId xmlns:a16="http://schemas.microsoft.com/office/drawing/2014/main" id="{8ACD90C2-1F1A-1541-A194-5770504C9968}"/>
              </a:ext>
            </a:extLst>
          </p:cNvPr>
          <p:cNvSpPr txBox="1"/>
          <p:nvPr/>
        </p:nvSpPr>
        <p:spPr>
          <a:xfrm>
            <a:off x="9156570" y="6270396"/>
            <a:ext cx="2960921" cy="369332"/>
          </a:xfrm>
          <a:prstGeom prst="rect">
            <a:avLst/>
          </a:prstGeom>
          <a:noFill/>
        </p:spPr>
        <p:txBody>
          <a:bodyPr wrap="square" rtlCol="0">
            <a:spAutoFit/>
          </a:bodyPr>
          <a:lstStyle/>
          <a:p>
            <a:r>
              <a:rPr lang="en-US" dirty="0">
                <a:solidFill>
                  <a:schemeClr val="accent6"/>
                </a:solidFill>
              </a:rPr>
              <a:t>Chauhan A. Cancers 2022</a:t>
            </a:r>
          </a:p>
        </p:txBody>
      </p:sp>
      <p:sp>
        <p:nvSpPr>
          <p:cNvPr id="5" name="Up Arrow 4">
            <a:extLst>
              <a:ext uri="{FF2B5EF4-FFF2-40B4-BE49-F238E27FC236}">
                <a16:creationId xmlns:a16="http://schemas.microsoft.com/office/drawing/2014/main" id="{C171BF27-5F08-787A-0B62-F0390F0BDE68}"/>
              </a:ext>
            </a:extLst>
          </p:cNvPr>
          <p:cNvSpPr/>
          <p:nvPr/>
        </p:nvSpPr>
        <p:spPr>
          <a:xfrm>
            <a:off x="6204398" y="5764629"/>
            <a:ext cx="302354" cy="599208"/>
          </a:xfrm>
          <a:prstGeom prst="upArrow">
            <a:avLst>
              <a:gd name="adj1" fmla="val 50000"/>
              <a:gd name="adj2" fmla="val 479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a:extLst>
              <a:ext uri="{FF2B5EF4-FFF2-40B4-BE49-F238E27FC236}">
                <a16:creationId xmlns:a16="http://schemas.microsoft.com/office/drawing/2014/main" id="{8E549EC9-B54B-BD42-885F-7AB303FE8E12}"/>
              </a:ext>
            </a:extLst>
          </p:cNvPr>
          <p:cNvSpPr/>
          <p:nvPr/>
        </p:nvSpPr>
        <p:spPr>
          <a:xfrm>
            <a:off x="6633516" y="5764629"/>
            <a:ext cx="302354" cy="599208"/>
          </a:xfrm>
          <a:prstGeom prst="upArrow">
            <a:avLst>
              <a:gd name="adj1" fmla="val 50000"/>
              <a:gd name="adj2" fmla="val 479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32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770" y="640264"/>
            <a:ext cx="2866644" cy="1344975"/>
          </a:xfrm>
        </p:spPr>
        <p:txBody>
          <a:bodyPr>
            <a:normAutofit/>
          </a:bodyPr>
          <a:lstStyle/>
          <a:p>
            <a:r>
              <a:rPr lang="en-US" sz="3100" dirty="0">
                <a:solidFill>
                  <a:schemeClr val="accent2"/>
                </a:solidFill>
              </a:rPr>
              <a:t>Imaging</a:t>
            </a:r>
          </a:p>
        </p:txBody>
      </p:sp>
      <p:sp>
        <p:nvSpPr>
          <p:cNvPr id="3" name="Content Placeholder 2"/>
          <p:cNvSpPr>
            <a:spLocks noGrp="1"/>
          </p:cNvSpPr>
          <p:nvPr>
            <p:ph idx="1"/>
          </p:nvPr>
        </p:nvSpPr>
        <p:spPr>
          <a:xfrm>
            <a:off x="1969207" y="2121763"/>
            <a:ext cx="2866644" cy="3773010"/>
          </a:xfrm>
        </p:spPr>
        <p:txBody>
          <a:bodyPr>
            <a:noAutofit/>
          </a:bodyPr>
          <a:lstStyle/>
          <a:p>
            <a:r>
              <a:rPr lang="en-US" sz="2000" dirty="0">
                <a:solidFill>
                  <a:schemeClr val="bg1"/>
                </a:solidFill>
              </a:rPr>
              <a:t>Conventional CT</a:t>
            </a:r>
          </a:p>
          <a:p>
            <a:r>
              <a:rPr lang="en-US" sz="2000" dirty="0">
                <a:solidFill>
                  <a:schemeClr val="bg1"/>
                </a:solidFill>
              </a:rPr>
              <a:t>Nuclear medicine </a:t>
            </a:r>
          </a:p>
          <a:p>
            <a:pPr lvl="1"/>
            <a:r>
              <a:rPr lang="en-US" sz="2000" dirty="0">
                <a:solidFill>
                  <a:schemeClr val="bg1"/>
                </a:solidFill>
              </a:rPr>
              <a:t>PET plays role although with lower SUV max (3.6)</a:t>
            </a:r>
          </a:p>
          <a:p>
            <a:pPr lvl="2"/>
            <a:r>
              <a:rPr lang="en-US" sz="2000" dirty="0">
                <a:solidFill>
                  <a:schemeClr val="bg1"/>
                </a:solidFill>
              </a:rPr>
              <a:t>80% positive</a:t>
            </a:r>
          </a:p>
          <a:p>
            <a:pPr lvl="1"/>
            <a:r>
              <a:rPr lang="en-US" sz="2000" dirty="0">
                <a:solidFill>
                  <a:schemeClr val="bg1"/>
                </a:solidFill>
              </a:rPr>
              <a:t>Gallium 68 or Copper 64 dotatate PET/CT</a:t>
            </a:r>
          </a:p>
        </p:txBody>
      </p:sp>
      <p:pic>
        <p:nvPicPr>
          <p:cNvPr id="4" name="Picture 2" descr="G:\ste200\Clinical Trials\Ga 68\Ga-68 v OScan.bmp">
            <a:extLst>
              <a:ext uri="{FF2B5EF4-FFF2-40B4-BE49-F238E27FC236}">
                <a16:creationId xmlns:a16="http://schemas.microsoft.com/office/drawing/2014/main" id="{1D0B9625-BCF0-0E4B-9816-FD3CED561B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5357038" y="636942"/>
            <a:ext cx="4947489" cy="542866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Carcinoid: Prognosis</a:t>
            </a:r>
          </a:p>
        </p:txBody>
      </p:sp>
      <p:pic>
        <p:nvPicPr>
          <p:cNvPr id="4" name="Content Placeholder 3"/>
          <p:cNvPicPr>
            <a:picLocks noGrp="1" noChangeAspect="1"/>
          </p:cNvPicPr>
          <p:nvPr>
            <p:ph idx="1"/>
          </p:nvPr>
        </p:nvPicPr>
        <p:blipFill rotWithShape="1">
          <a:blip r:embed="rId2" cstate="print"/>
          <a:srcRect l="63566" t="36080" r="8333" b="19475"/>
          <a:stretch/>
        </p:blipFill>
        <p:spPr>
          <a:xfrm>
            <a:off x="1524000" y="1524000"/>
            <a:ext cx="8991600" cy="4572000"/>
          </a:xfrm>
          <a:prstGeom prst="rect">
            <a:avLst/>
          </a:prstGeom>
        </p:spPr>
      </p:pic>
      <p:sp>
        <p:nvSpPr>
          <p:cNvPr id="5" name="TextBox 4"/>
          <p:cNvSpPr txBox="1"/>
          <p:nvPr/>
        </p:nvSpPr>
        <p:spPr>
          <a:xfrm>
            <a:off x="8792508" y="6583362"/>
            <a:ext cx="1725152" cy="261610"/>
          </a:xfrm>
          <a:prstGeom prst="rect">
            <a:avLst/>
          </a:prstGeom>
          <a:noFill/>
        </p:spPr>
        <p:txBody>
          <a:bodyPr wrap="none" rtlCol="0">
            <a:spAutoFit/>
          </a:bodyPr>
          <a:lstStyle/>
          <a:p>
            <a:r>
              <a:rPr lang="en-US" sz="1100" dirty="0" err="1">
                <a:solidFill>
                  <a:schemeClr val="accent2"/>
                </a:solidFill>
              </a:rPr>
              <a:t>Guigay</a:t>
            </a:r>
            <a:r>
              <a:rPr lang="en-US" sz="1100" dirty="0">
                <a:solidFill>
                  <a:schemeClr val="accent2"/>
                </a:solidFill>
              </a:rPr>
              <a:t>, J IASLC WCLC 2013</a:t>
            </a:r>
          </a:p>
        </p:txBody>
      </p:sp>
    </p:spTree>
    <p:extLst>
      <p:ext uri="{BB962C8B-B14F-4D97-AF65-F5344CB8AC3E}">
        <p14:creationId xmlns:p14="http://schemas.microsoft.com/office/powerpoint/2010/main" val="91942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56" y="620392"/>
            <a:ext cx="2856201" cy="5504688"/>
          </a:xfrm>
        </p:spPr>
        <p:txBody>
          <a:bodyPr>
            <a:normAutofit/>
          </a:bodyPr>
          <a:lstStyle/>
          <a:p>
            <a:r>
              <a:rPr lang="en-US" sz="5200"/>
              <a:t>Atypical Carcinoid</a:t>
            </a:r>
          </a:p>
        </p:txBody>
      </p:sp>
      <p:graphicFrame>
        <p:nvGraphicFramePr>
          <p:cNvPr id="5" name="Content Placeholder 2">
            <a:extLst>
              <a:ext uri="{FF2B5EF4-FFF2-40B4-BE49-F238E27FC236}">
                <a16:creationId xmlns:a16="http://schemas.microsoft.com/office/drawing/2014/main" id="{B2D8C9A0-1D42-4A93-BFA6-F0F89571C48C}"/>
              </a:ext>
            </a:extLst>
          </p:cNvPr>
          <p:cNvGraphicFramePr>
            <a:graphicFrameLocks noGrp="1"/>
          </p:cNvGraphicFramePr>
          <p:nvPr>
            <p:ph idx="1"/>
            <p:extLst>
              <p:ext uri="{D42A27DB-BD31-4B8C-83A1-F6EECF244321}">
                <p14:modId xmlns:p14="http://schemas.microsoft.com/office/powerpoint/2010/main" val="3970297055"/>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Atypical Carcinoid: Prognosis</a:t>
            </a:r>
          </a:p>
        </p:txBody>
      </p:sp>
      <p:pic>
        <p:nvPicPr>
          <p:cNvPr id="4" name="Content Placeholder 3"/>
          <p:cNvPicPr>
            <a:picLocks noGrp="1" noChangeAspect="1"/>
          </p:cNvPicPr>
          <p:nvPr>
            <p:ph idx="1"/>
          </p:nvPr>
        </p:nvPicPr>
        <p:blipFill rotWithShape="1">
          <a:blip r:embed="rId2" cstate="print"/>
          <a:srcRect l="63889" t="33117" r="9259" b="17098"/>
          <a:stretch/>
        </p:blipFill>
        <p:spPr>
          <a:xfrm>
            <a:off x="1981200" y="1380569"/>
            <a:ext cx="8408894" cy="4872079"/>
          </a:xfrm>
          <a:prstGeom prst="rect">
            <a:avLst/>
          </a:prstGeom>
        </p:spPr>
      </p:pic>
      <p:sp>
        <p:nvSpPr>
          <p:cNvPr id="5" name="TextBox 4"/>
          <p:cNvSpPr txBox="1"/>
          <p:nvPr/>
        </p:nvSpPr>
        <p:spPr>
          <a:xfrm>
            <a:off x="8763000" y="6452557"/>
            <a:ext cx="1725152" cy="261610"/>
          </a:xfrm>
          <a:prstGeom prst="rect">
            <a:avLst/>
          </a:prstGeom>
          <a:noFill/>
        </p:spPr>
        <p:txBody>
          <a:bodyPr wrap="none" rtlCol="0">
            <a:spAutoFit/>
          </a:bodyPr>
          <a:lstStyle/>
          <a:p>
            <a:r>
              <a:rPr lang="en-US" sz="1100" dirty="0" err="1">
                <a:solidFill>
                  <a:schemeClr val="accent2"/>
                </a:solidFill>
              </a:rPr>
              <a:t>Guigay</a:t>
            </a:r>
            <a:r>
              <a:rPr lang="en-US" sz="1100" dirty="0">
                <a:solidFill>
                  <a:schemeClr val="accent2"/>
                </a:solidFill>
              </a:rPr>
              <a:t>, J IASLC WCLC 2013</a:t>
            </a:r>
          </a:p>
        </p:txBody>
      </p:sp>
    </p:spTree>
    <p:extLst>
      <p:ext uri="{BB962C8B-B14F-4D97-AF65-F5344CB8AC3E}">
        <p14:creationId xmlns:p14="http://schemas.microsoft.com/office/powerpoint/2010/main" val="364543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F568-449A-8840-9137-A55689F141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E61A424-21EA-4B47-9956-31A0D6601F95}"/>
              </a:ext>
            </a:extLst>
          </p:cNvPr>
          <p:cNvSpPr>
            <a:spLocks noGrp="1"/>
          </p:cNvSpPr>
          <p:nvPr>
            <p:ph idx="1"/>
          </p:nvPr>
        </p:nvSpPr>
        <p:spPr/>
        <p:txBody>
          <a:bodyPr/>
          <a:lstStyle/>
          <a:p>
            <a:r>
              <a:rPr lang="en-US" dirty="0"/>
              <a:t>Atypical Carcinoid have increased number of mutation in TP53, MEN1, BCL2 and PIK3CA</a:t>
            </a:r>
          </a:p>
          <a:p>
            <a:endParaRPr lang="en-US" dirty="0"/>
          </a:p>
        </p:txBody>
      </p:sp>
    </p:spTree>
    <p:extLst>
      <p:ext uri="{BB962C8B-B14F-4D97-AF65-F5344CB8AC3E}">
        <p14:creationId xmlns:p14="http://schemas.microsoft.com/office/powerpoint/2010/main" val="2863988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9342" y="365126"/>
            <a:ext cx="3630007" cy="1807305"/>
          </a:xfrm>
        </p:spPr>
        <p:txBody>
          <a:bodyPr>
            <a:normAutofit/>
          </a:bodyPr>
          <a:lstStyle/>
          <a:p>
            <a:r>
              <a:rPr lang="en-US" dirty="0"/>
              <a:t>Treatment</a:t>
            </a:r>
          </a:p>
        </p:txBody>
      </p:sp>
      <p:pic>
        <p:nvPicPr>
          <p:cNvPr id="5" name="Picture 4" descr="Scan of a human brain in a neurology clinic">
            <a:extLst>
              <a:ext uri="{FF2B5EF4-FFF2-40B4-BE49-F238E27FC236}">
                <a16:creationId xmlns:a16="http://schemas.microsoft.com/office/drawing/2014/main" id="{E449F014-E668-45C9-A42D-6529EF5D2F94}"/>
              </a:ext>
            </a:extLst>
          </p:cNvPr>
          <p:cNvPicPr>
            <a:picLocks noChangeAspect="1"/>
          </p:cNvPicPr>
          <p:nvPr/>
        </p:nvPicPr>
        <p:blipFill rotWithShape="1">
          <a:blip r:embed="rId2"/>
          <a:srcRect l="49659" r="172"/>
          <a:stretch/>
        </p:blipFill>
        <p:spPr>
          <a:xfrm>
            <a:off x="15240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409342" y="2333297"/>
            <a:ext cx="3630007" cy="3843666"/>
          </a:xfrm>
        </p:spPr>
        <p:txBody>
          <a:bodyPr>
            <a:normAutofit fontScale="92500" lnSpcReduction="10000"/>
          </a:bodyPr>
          <a:lstStyle/>
          <a:p>
            <a:r>
              <a:rPr lang="en-US" dirty="0"/>
              <a:t>localized disease: the surgical techniques of choice are lobectomy or sleeve resection. </a:t>
            </a:r>
          </a:p>
          <a:p>
            <a:endParaRPr lang="en-US" dirty="0"/>
          </a:p>
          <a:p>
            <a:r>
              <a:rPr lang="en-US" dirty="0"/>
              <a:t>Sub lobar resection is a possible acceptable alternative if complete (R0) resection can be achieved in peripheral &lt;2 cm typical carcinoid</a:t>
            </a:r>
          </a:p>
        </p:txBody>
      </p:sp>
    </p:spTree>
    <p:extLst>
      <p:ext uri="{BB962C8B-B14F-4D97-AF65-F5344CB8AC3E}">
        <p14:creationId xmlns:p14="http://schemas.microsoft.com/office/powerpoint/2010/main" val="22218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 positive disease</a:t>
            </a:r>
          </a:p>
        </p:txBody>
      </p:sp>
      <p:sp>
        <p:nvSpPr>
          <p:cNvPr id="3" name="Content Placeholder 2"/>
          <p:cNvSpPr>
            <a:spLocks noGrp="1"/>
          </p:cNvSpPr>
          <p:nvPr>
            <p:ph idx="1"/>
          </p:nvPr>
        </p:nvSpPr>
        <p:spPr/>
        <p:txBody>
          <a:bodyPr>
            <a:normAutofit/>
          </a:bodyPr>
          <a:lstStyle/>
          <a:p>
            <a:r>
              <a:rPr lang="en-US" sz="4000" dirty="0"/>
              <a:t>Worsens prognosis</a:t>
            </a:r>
          </a:p>
          <a:p>
            <a:r>
              <a:rPr lang="en-US" sz="4000" dirty="0"/>
              <a:t>Adjuvant strategy</a:t>
            </a:r>
          </a:p>
          <a:p>
            <a:pPr lvl="1"/>
            <a:r>
              <a:rPr lang="en-US" sz="4000" dirty="0"/>
              <a:t>No standard treatment </a:t>
            </a:r>
          </a:p>
          <a:p>
            <a:pPr lvl="2"/>
            <a:r>
              <a:rPr lang="en-US" sz="4000" dirty="0"/>
              <a:t>Chemo?</a:t>
            </a:r>
          </a:p>
          <a:p>
            <a:pPr lvl="2"/>
            <a:r>
              <a:rPr lang="en-US" sz="4000" dirty="0"/>
              <a:t>Watch and wait?</a:t>
            </a:r>
          </a:p>
          <a:p>
            <a:pPr lvl="1"/>
            <a:r>
              <a:rPr lang="en-US" sz="4000" dirty="0"/>
              <a:t>Trials needed!!!</a:t>
            </a:r>
          </a:p>
        </p:txBody>
      </p:sp>
    </p:spTree>
    <p:extLst>
      <p:ext uri="{BB962C8B-B14F-4D97-AF65-F5344CB8AC3E}">
        <p14:creationId xmlns:p14="http://schemas.microsoft.com/office/powerpoint/2010/main" val="1305604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586DFD-C9E5-E763-52BA-33D7066AC632}"/>
              </a:ext>
            </a:extLst>
          </p:cNvPr>
          <p:cNvSpPr>
            <a:spLocks noGrp="1"/>
          </p:cNvSpPr>
          <p:nvPr>
            <p:ph idx="1"/>
          </p:nvPr>
        </p:nvSpPr>
        <p:spPr/>
        <p:txBody>
          <a:bodyPr/>
          <a:lstStyle/>
          <a:p>
            <a:pPr lvl="0"/>
            <a:r>
              <a:rPr lang="en-US" sz="4000" dirty="0"/>
              <a:t>Review subsets of thoracic neuroendocrine neoplasms</a:t>
            </a:r>
          </a:p>
          <a:p>
            <a:pPr marL="0" lvl="0" indent="0">
              <a:buNone/>
            </a:pPr>
            <a:endParaRPr lang="en-US" sz="4000" dirty="0"/>
          </a:p>
          <a:p>
            <a:r>
              <a:rPr lang="en-US" sz="4000" dirty="0"/>
              <a:t>Novel therapy options for thoracic NENs</a:t>
            </a:r>
          </a:p>
        </p:txBody>
      </p:sp>
      <p:sp>
        <p:nvSpPr>
          <p:cNvPr id="3" name="Title 2">
            <a:extLst>
              <a:ext uri="{FF2B5EF4-FFF2-40B4-BE49-F238E27FC236}">
                <a16:creationId xmlns:a16="http://schemas.microsoft.com/office/drawing/2014/main" id="{E07E5B98-E771-0048-5A4A-3D246ED4698D}"/>
              </a:ext>
            </a:extLst>
          </p:cNvPr>
          <p:cNvSpPr>
            <a:spLocks noGrp="1"/>
          </p:cNvSpPr>
          <p:nvPr>
            <p:ph type="title" idx="4294967295"/>
          </p:nvPr>
        </p:nvSpPr>
        <p:spPr>
          <a:xfrm>
            <a:off x="381000" y="842963"/>
            <a:ext cx="5391150" cy="769940"/>
          </a:xfrm>
        </p:spPr>
        <p:txBody>
          <a:bodyPr>
            <a:normAutofit/>
          </a:bodyPr>
          <a:lstStyle/>
          <a:p>
            <a:r>
              <a:rPr lang="en-US" sz="4000" dirty="0">
                <a:solidFill>
                  <a:schemeClr val="accent2"/>
                </a:solidFill>
                <a:latin typeface="Calibri" panose="020F0502020204030204" pitchFamily="34" charset="0"/>
                <a:cs typeface="Calibri" panose="020F0502020204030204" pitchFamily="34" charset="0"/>
              </a:rPr>
              <a:t>Learning Objectives</a:t>
            </a:r>
          </a:p>
        </p:txBody>
      </p:sp>
    </p:spTree>
    <p:extLst>
      <p:ext uri="{BB962C8B-B14F-4D97-AF65-F5344CB8AC3E}">
        <p14:creationId xmlns:p14="http://schemas.microsoft.com/office/powerpoint/2010/main" val="237104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BE2D-D38A-C726-61D3-2E2E529FE2DD}"/>
              </a:ext>
            </a:extLst>
          </p:cNvPr>
          <p:cNvSpPr>
            <a:spLocks noGrp="1"/>
          </p:cNvSpPr>
          <p:nvPr>
            <p:ph type="title"/>
          </p:nvPr>
        </p:nvSpPr>
        <p:spPr>
          <a:xfrm>
            <a:off x="1643569" y="120169"/>
            <a:ext cx="10953750" cy="1325563"/>
          </a:xfrm>
        </p:spPr>
        <p:txBody>
          <a:bodyPr/>
          <a:lstStyle/>
          <a:p>
            <a:r>
              <a:rPr lang="en-US" dirty="0"/>
              <a:t>Advances in Neuroendocrine Oncology</a:t>
            </a:r>
          </a:p>
        </p:txBody>
      </p:sp>
      <p:pic>
        <p:nvPicPr>
          <p:cNvPr id="5" name="Content Placeholder 4" descr="A diagram of a timeline&#10;&#10;Description automatically generated with medium confidence">
            <a:extLst>
              <a:ext uri="{FF2B5EF4-FFF2-40B4-BE49-F238E27FC236}">
                <a16:creationId xmlns:a16="http://schemas.microsoft.com/office/drawing/2014/main" id="{B9BF0A75-553E-9128-71BA-AF7D37727B2D}"/>
              </a:ext>
            </a:extLst>
          </p:cNvPr>
          <p:cNvPicPr>
            <a:picLocks noGrp="1" noChangeAspect="1"/>
          </p:cNvPicPr>
          <p:nvPr>
            <p:ph idx="4294967295"/>
          </p:nvPr>
        </p:nvPicPr>
        <p:blipFill>
          <a:blip r:embed="rId2"/>
          <a:stretch>
            <a:fillRect/>
          </a:stretch>
        </p:blipFill>
        <p:spPr>
          <a:xfrm>
            <a:off x="0" y="1077384"/>
            <a:ext cx="12191999" cy="5780616"/>
          </a:xfrm>
        </p:spPr>
      </p:pic>
      <p:sp>
        <p:nvSpPr>
          <p:cNvPr id="4" name="TextBox 3">
            <a:extLst>
              <a:ext uri="{FF2B5EF4-FFF2-40B4-BE49-F238E27FC236}">
                <a16:creationId xmlns:a16="http://schemas.microsoft.com/office/drawing/2014/main" id="{FAAAF9AE-AD92-AD4E-DAF3-205BF09CE643}"/>
              </a:ext>
            </a:extLst>
          </p:cNvPr>
          <p:cNvSpPr txBox="1"/>
          <p:nvPr/>
        </p:nvSpPr>
        <p:spPr>
          <a:xfrm>
            <a:off x="6821400" y="6522220"/>
            <a:ext cx="5505547" cy="318100"/>
          </a:xfrm>
          <a:prstGeom prst="rect">
            <a:avLst/>
          </a:prstGeom>
          <a:noFill/>
        </p:spPr>
        <p:txBody>
          <a:bodyPr wrap="square" rtlCol="0">
            <a:spAutoFit/>
          </a:bodyPr>
          <a:lstStyle/>
          <a:p>
            <a:r>
              <a:rPr lang="en-US" sz="1467" dirty="0"/>
              <a:t>Chauhan A. </a:t>
            </a:r>
            <a:r>
              <a:rPr lang="en-US" sz="1467" i="1" dirty="0"/>
              <a:t>CA: A Cancer Jr of Clinicians 2024</a:t>
            </a:r>
            <a:r>
              <a:rPr lang="en-US" sz="1467" dirty="0"/>
              <a:t>: Critical Updates AJCC</a:t>
            </a:r>
          </a:p>
        </p:txBody>
      </p:sp>
    </p:spTree>
    <p:extLst>
      <p:ext uri="{BB962C8B-B14F-4D97-AF65-F5344CB8AC3E}">
        <p14:creationId xmlns:p14="http://schemas.microsoft.com/office/powerpoint/2010/main" val="81416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8" y="620392"/>
            <a:ext cx="4439652" cy="5504688"/>
          </a:xfrm>
        </p:spPr>
        <p:txBody>
          <a:bodyPr>
            <a:normAutofit/>
          </a:bodyPr>
          <a:lstStyle/>
          <a:p>
            <a:r>
              <a:rPr lang="en-US" sz="4000" b="1" dirty="0">
                <a:solidFill>
                  <a:schemeClr val="accent2"/>
                </a:solidFill>
              </a:rPr>
              <a:t>Management of metastatic disease?</a:t>
            </a:r>
          </a:p>
        </p:txBody>
      </p:sp>
      <p:graphicFrame>
        <p:nvGraphicFramePr>
          <p:cNvPr id="7" name="Content Placeholder 2">
            <a:extLst>
              <a:ext uri="{FF2B5EF4-FFF2-40B4-BE49-F238E27FC236}">
                <a16:creationId xmlns:a16="http://schemas.microsoft.com/office/drawing/2014/main" id="{33C35BA4-C58A-124A-ADFE-D06E7C56A183}"/>
              </a:ext>
            </a:extLst>
          </p:cNvPr>
          <p:cNvGraphicFramePr>
            <a:graphicFrameLocks/>
          </p:cNvGraphicFramePr>
          <p:nvPr>
            <p:extLst>
              <p:ext uri="{D42A27DB-BD31-4B8C-83A1-F6EECF244321}">
                <p14:modId xmlns:p14="http://schemas.microsoft.com/office/powerpoint/2010/main" val="4175146983"/>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565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66ADFFA5-9350-434F-99F5-F70FD2546F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4355" y="1250895"/>
            <a:ext cx="8563291" cy="4356211"/>
          </a:xfrm>
        </p:spPr>
      </p:pic>
    </p:spTree>
    <p:extLst>
      <p:ext uri="{BB962C8B-B14F-4D97-AF65-F5344CB8AC3E}">
        <p14:creationId xmlns:p14="http://schemas.microsoft.com/office/powerpoint/2010/main" val="47755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5817BB54-FF4D-0F45-9B3B-D2AF2980D3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99320"/>
            <a:ext cx="8229600" cy="3727722"/>
          </a:xfrm>
        </p:spPr>
      </p:pic>
    </p:spTree>
    <p:extLst>
      <p:ext uri="{BB962C8B-B14F-4D97-AF65-F5344CB8AC3E}">
        <p14:creationId xmlns:p14="http://schemas.microsoft.com/office/powerpoint/2010/main" val="3472862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3A92-6448-1C45-86D9-C218192BB22B}"/>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79978BD5-D839-144C-827C-70CD7F0419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381001"/>
            <a:ext cx="7089774" cy="5745163"/>
          </a:xfrm>
        </p:spPr>
      </p:pic>
      <p:sp>
        <p:nvSpPr>
          <p:cNvPr id="6" name="TextBox 5">
            <a:extLst>
              <a:ext uri="{FF2B5EF4-FFF2-40B4-BE49-F238E27FC236}">
                <a16:creationId xmlns:a16="http://schemas.microsoft.com/office/drawing/2014/main" id="{8E943F0A-D6A5-AD43-BF34-FB558087F23C}"/>
              </a:ext>
            </a:extLst>
          </p:cNvPr>
          <p:cNvSpPr txBox="1"/>
          <p:nvPr/>
        </p:nvSpPr>
        <p:spPr>
          <a:xfrm>
            <a:off x="7595937" y="6398696"/>
            <a:ext cx="3048000" cy="369332"/>
          </a:xfrm>
          <a:prstGeom prst="rect">
            <a:avLst/>
          </a:prstGeom>
          <a:noFill/>
        </p:spPr>
        <p:txBody>
          <a:bodyPr wrap="square" rtlCol="0">
            <a:spAutoFit/>
          </a:bodyPr>
          <a:lstStyle/>
          <a:p>
            <a:r>
              <a:rPr lang="en-US" b="1" dirty="0">
                <a:solidFill>
                  <a:schemeClr val="accent2"/>
                </a:solidFill>
              </a:rPr>
              <a:t>SPINET Study, ESMO 2021</a:t>
            </a:r>
          </a:p>
        </p:txBody>
      </p:sp>
    </p:spTree>
    <p:extLst>
      <p:ext uri="{BB962C8B-B14F-4D97-AF65-F5344CB8AC3E}">
        <p14:creationId xmlns:p14="http://schemas.microsoft.com/office/powerpoint/2010/main" val="1752963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2" y="620392"/>
            <a:ext cx="4697729" cy="5504688"/>
          </a:xfrm>
        </p:spPr>
        <p:txBody>
          <a:bodyPr>
            <a:normAutofit/>
          </a:bodyPr>
          <a:lstStyle/>
          <a:p>
            <a:r>
              <a:rPr lang="en-US" sz="4000" b="1" dirty="0">
                <a:solidFill>
                  <a:schemeClr val="accent2"/>
                </a:solidFill>
              </a:rPr>
              <a:t>Management of metastatic disease?</a:t>
            </a:r>
          </a:p>
        </p:txBody>
      </p:sp>
      <p:graphicFrame>
        <p:nvGraphicFramePr>
          <p:cNvPr id="7" name="Content Placeholder 2">
            <a:extLst>
              <a:ext uri="{FF2B5EF4-FFF2-40B4-BE49-F238E27FC236}">
                <a16:creationId xmlns:a16="http://schemas.microsoft.com/office/drawing/2014/main" id="{33C35BA4-C58A-124A-ADFE-D06E7C56A183}"/>
              </a:ext>
            </a:extLst>
          </p:cNvPr>
          <p:cNvGraphicFramePr>
            <a:graphicFrameLocks/>
          </p:cNvGraphicFramePr>
          <p:nvPr>
            <p:extLst>
              <p:ext uri="{D42A27DB-BD31-4B8C-83A1-F6EECF244321}">
                <p14:modId xmlns:p14="http://schemas.microsoft.com/office/powerpoint/2010/main" val="596623967"/>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9181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1951" y="2166506"/>
            <a:ext cx="4231651" cy="4011702"/>
          </a:xfrm>
        </p:spPr>
        <p:txBody>
          <a:bodyPr>
            <a:normAutofit/>
          </a:bodyPr>
          <a:lstStyle/>
          <a:p>
            <a:pPr>
              <a:buFont typeface="Arial" panose="020B0604020202020204" pitchFamily="34" charset="0"/>
              <a:buChar char="•"/>
            </a:pPr>
            <a:r>
              <a:rPr lang="en-US" dirty="0"/>
              <a:t>m-TOR inhibitor.</a:t>
            </a:r>
          </a:p>
          <a:p>
            <a:pPr>
              <a:buFont typeface="Arial" panose="020B0604020202020204" pitchFamily="34" charset="0"/>
              <a:buChar char="•"/>
            </a:pPr>
            <a:r>
              <a:rPr lang="en-US" dirty="0"/>
              <a:t>Tested in  over 13 K patients in clinical trials and over 23 K commercially.</a:t>
            </a:r>
          </a:p>
          <a:p>
            <a:pPr>
              <a:buFont typeface="Arial" panose="020B0604020202020204" pitchFamily="34" charset="0"/>
              <a:buChar char="•"/>
            </a:pPr>
            <a:r>
              <a:rPr lang="en-US" dirty="0"/>
              <a:t>Approved for NETs based on RADIANT 4 Phase III clinical trial. </a:t>
            </a:r>
          </a:p>
          <a:p>
            <a:endParaRPr lang="en-US" dirty="0"/>
          </a:p>
        </p:txBody>
      </p:sp>
      <p:sp>
        <p:nvSpPr>
          <p:cNvPr id="3" name="Title 2"/>
          <p:cNvSpPr>
            <a:spLocks noGrp="1"/>
          </p:cNvSpPr>
          <p:nvPr>
            <p:ph type="title"/>
          </p:nvPr>
        </p:nvSpPr>
        <p:spPr>
          <a:xfrm>
            <a:off x="2390367" y="381000"/>
            <a:ext cx="7106469" cy="929878"/>
          </a:xfrm>
        </p:spPr>
        <p:txBody>
          <a:bodyPr/>
          <a:lstStyle/>
          <a:p>
            <a:r>
              <a:rPr lang="en-US" dirty="0">
                <a:solidFill>
                  <a:schemeClr val="accent2"/>
                </a:solidFill>
              </a:rPr>
              <a:t>Everolimus</a:t>
            </a:r>
          </a:p>
        </p:txBody>
      </p:sp>
      <p:pic>
        <p:nvPicPr>
          <p:cNvPr id="4" name="Picture 3"/>
          <p:cNvPicPr>
            <a:picLocks noChangeAspect="1"/>
          </p:cNvPicPr>
          <p:nvPr/>
        </p:nvPicPr>
        <p:blipFill>
          <a:blip r:embed="rId2"/>
          <a:stretch>
            <a:fillRect/>
          </a:stretch>
        </p:blipFill>
        <p:spPr>
          <a:xfrm>
            <a:off x="6158347" y="1674669"/>
            <a:ext cx="4365329" cy="3768437"/>
          </a:xfrm>
          <a:prstGeom prst="rect">
            <a:avLst/>
          </a:prstGeom>
        </p:spPr>
      </p:pic>
    </p:spTree>
    <p:extLst>
      <p:ext uri="{BB962C8B-B14F-4D97-AF65-F5344CB8AC3E}">
        <p14:creationId xmlns:p14="http://schemas.microsoft.com/office/powerpoint/2010/main" val="36061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43201" y="2242880"/>
            <a:ext cx="6431131" cy="3541568"/>
          </a:xfrm>
          <a:prstGeom prst="rect">
            <a:avLst/>
          </a:prstGeom>
        </p:spPr>
      </p:pic>
      <p:sp>
        <p:nvSpPr>
          <p:cNvPr id="3" name="Title 2"/>
          <p:cNvSpPr>
            <a:spLocks noGrp="1"/>
          </p:cNvSpPr>
          <p:nvPr>
            <p:ph type="title"/>
          </p:nvPr>
        </p:nvSpPr>
        <p:spPr>
          <a:xfrm>
            <a:off x="2438401" y="1066800"/>
            <a:ext cx="7106469" cy="929878"/>
          </a:xfrm>
        </p:spPr>
        <p:txBody>
          <a:bodyPr/>
          <a:lstStyle/>
          <a:p>
            <a:r>
              <a:rPr lang="en-US" dirty="0"/>
              <a:t>PFS 11 </a:t>
            </a:r>
            <a:r>
              <a:rPr lang="en-US" dirty="0" err="1"/>
              <a:t>mo</a:t>
            </a:r>
            <a:r>
              <a:rPr lang="en-US" dirty="0"/>
              <a:t> VS 3.9 </a:t>
            </a:r>
            <a:r>
              <a:rPr lang="en-US" dirty="0" err="1"/>
              <a:t>mo</a:t>
            </a:r>
            <a:endParaRPr lang="en-US" dirty="0"/>
          </a:p>
        </p:txBody>
      </p:sp>
    </p:spTree>
    <p:extLst>
      <p:ext uri="{BB962C8B-B14F-4D97-AF65-F5344CB8AC3E}">
        <p14:creationId xmlns:p14="http://schemas.microsoft.com/office/powerpoint/2010/main" val="388682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DB5C-C98C-4B47-9370-A82F2B79BA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4273E7-2479-A847-85A9-9A5E0AF843DD}"/>
              </a:ext>
            </a:extLst>
          </p:cNvPr>
          <p:cNvSpPr>
            <a:spLocks noGrp="1"/>
          </p:cNvSpPr>
          <p:nvPr>
            <p:ph idx="1"/>
          </p:nvPr>
        </p:nvSpPr>
        <p:spPr/>
        <p:txBody>
          <a:bodyPr/>
          <a:lstStyle/>
          <a:p>
            <a:r>
              <a:rPr lang="en-US" dirty="0"/>
              <a:t>Although approved for Lung NETs , molecular alteration in PI3K/ATK/mTOR pathway is not known to predict treatment response.</a:t>
            </a:r>
          </a:p>
          <a:p>
            <a:endParaRPr lang="en-US" dirty="0"/>
          </a:p>
        </p:txBody>
      </p:sp>
    </p:spTree>
    <p:extLst>
      <p:ext uri="{BB962C8B-B14F-4D97-AF65-F5344CB8AC3E}">
        <p14:creationId xmlns:p14="http://schemas.microsoft.com/office/powerpoint/2010/main" val="399197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5180BF-1109-D0BD-B681-D4F143293D6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5E78A95-AD79-AE2E-945C-077FBC6FC3FE}"/>
              </a:ext>
            </a:extLst>
          </p:cNvPr>
          <p:cNvSpPr txBox="1">
            <a:spLocks/>
          </p:cNvSpPr>
          <p:nvPr/>
        </p:nvSpPr>
        <p:spPr bwMode="auto">
          <a:xfrm>
            <a:off x="933360" y="2870946"/>
            <a:ext cx="11505320" cy="111610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137160" rIns="0" bIns="0" numCol="1" anchor="t" anchorCtr="0" compatLnSpc="1">
            <a:prstTxWarp prst="textNoShape">
              <a:avLst/>
            </a:prstTxWarp>
          </a:bodyPr>
          <a:lstStyle>
            <a:lvl1pPr algn="l" rtl="0" eaLnBrk="1" fontAlgn="base" hangingPunct="1">
              <a:lnSpc>
                <a:spcPct val="95000"/>
              </a:lnSpc>
              <a:spcBef>
                <a:spcPct val="0"/>
              </a:spcBef>
              <a:spcAft>
                <a:spcPct val="0"/>
              </a:spcAft>
              <a:defRPr lang="en-US" sz="4800" b="0">
                <a:solidFill>
                  <a:schemeClr val="bg1"/>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5pPr>
            <a:lvl6pPr marL="609585" algn="ctr" rtl="0" eaLnBrk="1" fontAlgn="base" hangingPunct="1">
              <a:lnSpc>
                <a:spcPct val="85000"/>
              </a:lnSpc>
              <a:spcBef>
                <a:spcPct val="0"/>
              </a:spcBef>
              <a:spcAft>
                <a:spcPct val="0"/>
              </a:spcAft>
              <a:defRPr sz="5333">
                <a:solidFill>
                  <a:schemeClr val="tx1"/>
                </a:solidFill>
                <a:latin typeface="Arial" charset="0"/>
              </a:defRPr>
            </a:lvl6pPr>
            <a:lvl7pPr marL="1219170" algn="ctr" rtl="0" eaLnBrk="1" fontAlgn="base" hangingPunct="1">
              <a:lnSpc>
                <a:spcPct val="85000"/>
              </a:lnSpc>
              <a:spcBef>
                <a:spcPct val="0"/>
              </a:spcBef>
              <a:spcAft>
                <a:spcPct val="0"/>
              </a:spcAft>
              <a:defRPr sz="5333">
                <a:solidFill>
                  <a:schemeClr val="tx1"/>
                </a:solidFill>
                <a:latin typeface="Arial" charset="0"/>
              </a:defRPr>
            </a:lvl7pPr>
            <a:lvl8pPr marL="1828754" algn="ctr" rtl="0" eaLnBrk="1" fontAlgn="base" hangingPunct="1">
              <a:lnSpc>
                <a:spcPct val="85000"/>
              </a:lnSpc>
              <a:spcBef>
                <a:spcPct val="0"/>
              </a:spcBef>
              <a:spcAft>
                <a:spcPct val="0"/>
              </a:spcAft>
              <a:defRPr sz="5333">
                <a:solidFill>
                  <a:schemeClr val="tx1"/>
                </a:solidFill>
                <a:latin typeface="Arial" charset="0"/>
              </a:defRPr>
            </a:lvl8pPr>
            <a:lvl9pPr marL="2438339" algn="ctr" rtl="0" eaLnBrk="1" fontAlgn="base" hangingPunct="1">
              <a:lnSpc>
                <a:spcPct val="85000"/>
              </a:lnSpc>
              <a:spcBef>
                <a:spcPct val="0"/>
              </a:spcBef>
              <a:spcAft>
                <a:spcPct val="0"/>
              </a:spcAft>
              <a:defRPr sz="5333">
                <a:solidFill>
                  <a:schemeClr val="tx1"/>
                </a:solidFill>
                <a:latin typeface="Arial" charset="0"/>
              </a:defRPr>
            </a:lvl9pPr>
          </a:lstStyle>
          <a:p>
            <a:pPr algn="l"/>
            <a:r>
              <a:rPr lang="en-US" sz="4267" b="1" dirty="0">
                <a:solidFill>
                  <a:schemeClr val="accent2"/>
                </a:solidFill>
                <a:latin typeface="OTNEJMQuadraat"/>
              </a:rPr>
              <a:t>Phase 3 Trial of </a:t>
            </a:r>
            <a:r>
              <a:rPr lang="en-US" sz="4267" b="1" dirty="0" err="1">
                <a:solidFill>
                  <a:schemeClr val="accent2"/>
                </a:solidFill>
                <a:latin typeface="OTNEJMQuadraat"/>
              </a:rPr>
              <a:t>Cabozantinib</a:t>
            </a:r>
            <a:r>
              <a:rPr lang="en-US" sz="4267" b="1" dirty="0">
                <a:solidFill>
                  <a:schemeClr val="accent2"/>
                </a:solidFill>
                <a:latin typeface="OTNEJMQuadraat"/>
              </a:rPr>
              <a:t> to Treat Advanced Neuroendocrine Tumors</a:t>
            </a:r>
          </a:p>
        </p:txBody>
      </p:sp>
      <p:sp>
        <p:nvSpPr>
          <p:cNvPr id="12" name="TextBox 11">
            <a:extLst>
              <a:ext uri="{FF2B5EF4-FFF2-40B4-BE49-F238E27FC236}">
                <a16:creationId xmlns:a16="http://schemas.microsoft.com/office/drawing/2014/main" id="{BF1BC116-5439-F0C1-D8BC-5A3E71F12494}"/>
              </a:ext>
            </a:extLst>
          </p:cNvPr>
          <p:cNvSpPr txBox="1"/>
          <p:nvPr/>
        </p:nvSpPr>
        <p:spPr>
          <a:xfrm>
            <a:off x="5232401" y="6336185"/>
            <a:ext cx="7581900" cy="789896"/>
          </a:xfrm>
          <a:prstGeom prst="rect">
            <a:avLst/>
          </a:prstGeom>
          <a:noFill/>
          <a:ln>
            <a:noFill/>
          </a:ln>
        </p:spPr>
        <p:txBody>
          <a:bodyPr wrap="square" rtlCol="0" anchor="ctr" anchorCtr="0">
            <a:spAutoFit/>
          </a:bodyPr>
          <a:lstStyle/>
          <a:p>
            <a:pPr algn="l"/>
            <a:r>
              <a:rPr lang="en-US" sz="2133" b="1" dirty="0">
                <a:solidFill>
                  <a:schemeClr val="accent2"/>
                </a:solidFill>
                <a:latin typeface="Times New Roman" panose="02020603050405020304" pitchFamily="18" charset="0"/>
                <a:cs typeface="Times New Roman" panose="02020603050405020304" pitchFamily="18" charset="0"/>
              </a:rPr>
              <a:t>Jennifer Chan, et al. NEJM. Published September 16, 2024</a:t>
            </a:r>
          </a:p>
          <a:p>
            <a:br>
              <a:rPr lang="en-US" sz="1200" dirty="0">
                <a:solidFill>
                  <a:schemeClr val="accent2"/>
                </a:solidFill>
              </a:rPr>
            </a:br>
            <a:endParaRPr lang="en-US" sz="1200" dirty="0">
              <a:solidFill>
                <a:schemeClr val="accent2"/>
              </a:solidFill>
            </a:endParaRPr>
          </a:p>
        </p:txBody>
      </p:sp>
    </p:spTree>
    <p:extLst>
      <p:ext uri="{BB962C8B-B14F-4D97-AF65-F5344CB8AC3E}">
        <p14:creationId xmlns:p14="http://schemas.microsoft.com/office/powerpoint/2010/main" val="341706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B350-108D-ACB2-78F1-FD17B047FC9C}"/>
              </a:ext>
            </a:extLst>
          </p:cNvPr>
          <p:cNvSpPr>
            <a:spLocks noGrp="1"/>
          </p:cNvSpPr>
          <p:nvPr>
            <p:ph type="title"/>
          </p:nvPr>
        </p:nvSpPr>
        <p:spPr/>
        <p:txBody>
          <a:bodyPr/>
          <a:lstStyle/>
          <a:p>
            <a:endParaRPr lang="en-US"/>
          </a:p>
        </p:txBody>
      </p:sp>
      <p:pic>
        <p:nvPicPr>
          <p:cNvPr id="6" name="Content Placeholder 5" descr="Diagram&#10;&#10;Description automatically generated">
            <a:extLst>
              <a:ext uri="{FF2B5EF4-FFF2-40B4-BE49-F238E27FC236}">
                <a16:creationId xmlns:a16="http://schemas.microsoft.com/office/drawing/2014/main" id="{19743D69-EF47-CEB7-EF49-6584E35A2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416" y="651934"/>
            <a:ext cx="10565868" cy="5554132"/>
          </a:xfrm>
        </p:spPr>
      </p:pic>
      <p:sp>
        <p:nvSpPr>
          <p:cNvPr id="4" name="Footer Placeholder 3">
            <a:extLst>
              <a:ext uri="{FF2B5EF4-FFF2-40B4-BE49-F238E27FC236}">
                <a16:creationId xmlns:a16="http://schemas.microsoft.com/office/drawing/2014/main" id="{650E7A97-8EED-B65E-5704-83664A6163A4}"/>
              </a:ext>
            </a:extLst>
          </p:cNvPr>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4164109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436477C-6D25-A163-7081-768FC52A636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88084EE-C35C-597C-F152-EC4AD61C1193}"/>
              </a:ext>
            </a:extLst>
          </p:cNvPr>
          <p:cNvSpPr>
            <a:spLocks noGrp="1"/>
          </p:cNvSpPr>
          <p:nvPr>
            <p:ph type="ctrTitle"/>
          </p:nvPr>
        </p:nvSpPr>
        <p:spPr/>
        <p:txBody>
          <a:bodyPr/>
          <a:lstStyle/>
          <a:p>
            <a:endParaRPr lang="en-US"/>
          </a:p>
        </p:txBody>
      </p:sp>
      <p:pic>
        <p:nvPicPr>
          <p:cNvPr id="5" name="Picture 4" descr="A diagram of a patient's study&#10;&#10;Description automatically generated">
            <a:extLst>
              <a:ext uri="{FF2B5EF4-FFF2-40B4-BE49-F238E27FC236}">
                <a16:creationId xmlns:a16="http://schemas.microsoft.com/office/drawing/2014/main" id="{563697B9-C53B-1568-438F-2B8CA00A0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287970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E755E0-30A8-1ADE-1832-24F21C2F5E28}"/>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F90DA290-244D-865F-C4D6-DE9FD34745D2}"/>
              </a:ext>
            </a:extLst>
          </p:cNvPr>
          <p:cNvSpPr>
            <a:spLocks noGrp="1"/>
          </p:cNvSpPr>
          <p:nvPr>
            <p:ph type="ctrTitle"/>
          </p:nvPr>
        </p:nvSpPr>
        <p:spPr/>
        <p:txBody>
          <a:bodyPr/>
          <a:lstStyle/>
          <a:p>
            <a:endParaRPr lang="en-US"/>
          </a:p>
        </p:txBody>
      </p:sp>
      <p:pic>
        <p:nvPicPr>
          <p:cNvPr id="5" name="Picture 4" descr="A screenshot of a screen&#10;&#10;Description automatically generated">
            <a:extLst>
              <a:ext uri="{FF2B5EF4-FFF2-40B4-BE49-F238E27FC236}">
                <a16:creationId xmlns:a16="http://schemas.microsoft.com/office/drawing/2014/main" id="{B2504A49-33FB-77FE-8334-328BFA0C9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25998" cy="6858001"/>
          </a:xfrm>
          <a:prstGeom prst="rect">
            <a:avLst/>
          </a:prstGeom>
        </p:spPr>
      </p:pic>
    </p:spTree>
    <p:extLst>
      <p:ext uri="{BB962C8B-B14F-4D97-AF65-F5344CB8AC3E}">
        <p14:creationId xmlns:p14="http://schemas.microsoft.com/office/powerpoint/2010/main" val="4149879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A80E382-1C8D-6D3A-A01E-29D2681FC32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2826936D-6112-CA83-3AAC-4045E02C3FE1}"/>
              </a:ext>
            </a:extLst>
          </p:cNvPr>
          <p:cNvSpPr>
            <a:spLocks noGrp="1"/>
          </p:cNvSpPr>
          <p:nvPr>
            <p:ph type="ctrTitle"/>
          </p:nvPr>
        </p:nvSpPr>
        <p:spPr/>
        <p:txBody>
          <a:bodyPr/>
          <a:lstStyle/>
          <a:p>
            <a:endParaRPr lang="en-US"/>
          </a:p>
        </p:txBody>
      </p:sp>
      <p:pic>
        <p:nvPicPr>
          <p:cNvPr id="5" name="Picture 4" descr="A graph of a cancer patient&#10;&#10;Description automatically generated with medium confidence">
            <a:extLst>
              <a:ext uri="{FF2B5EF4-FFF2-40B4-BE49-F238E27FC236}">
                <a16:creationId xmlns:a16="http://schemas.microsoft.com/office/drawing/2014/main" id="{9874799E-1AC0-8481-61CD-E0227DF8B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15628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56" y="620392"/>
            <a:ext cx="3035445" cy="5504688"/>
          </a:xfrm>
        </p:spPr>
        <p:txBody>
          <a:bodyPr>
            <a:normAutofit/>
          </a:bodyPr>
          <a:lstStyle/>
          <a:p>
            <a:r>
              <a:rPr lang="en-US" sz="4000" dirty="0"/>
              <a:t>Management of metastatic disease?</a:t>
            </a:r>
          </a:p>
        </p:txBody>
      </p:sp>
      <p:sp>
        <p:nvSpPr>
          <p:cNvPr id="4" name="Content Placeholder 3">
            <a:extLst>
              <a:ext uri="{FF2B5EF4-FFF2-40B4-BE49-F238E27FC236}">
                <a16:creationId xmlns:a16="http://schemas.microsoft.com/office/drawing/2014/main" id="{25F4DD5C-F6E6-3449-8E7C-75B89B170E25}"/>
              </a:ext>
            </a:extLst>
          </p:cNvPr>
          <p:cNvSpPr>
            <a:spLocks noGrp="1"/>
          </p:cNvSpPr>
          <p:nvPr>
            <p:ph idx="1"/>
          </p:nvPr>
        </p:nvSpPr>
        <p:spPr/>
        <p:txBody>
          <a:bodyPr/>
          <a:lstStyle/>
          <a:p>
            <a:endParaRPr lang="en-US"/>
          </a:p>
        </p:txBody>
      </p:sp>
      <p:graphicFrame>
        <p:nvGraphicFramePr>
          <p:cNvPr id="7" name="Content Placeholder 2">
            <a:extLst>
              <a:ext uri="{FF2B5EF4-FFF2-40B4-BE49-F238E27FC236}">
                <a16:creationId xmlns:a16="http://schemas.microsoft.com/office/drawing/2014/main" id="{33C35BA4-C58A-124A-ADFE-D06E7C56A183}"/>
              </a:ext>
            </a:extLst>
          </p:cNvPr>
          <p:cNvGraphicFramePr>
            <a:graphicFrameLocks/>
          </p:cNvGraphicFramePr>
          <p:nvPr>
            <p:extLst>
              <p:ext uri="{D42A27DB-BD31-4B8C-83A1-F6EECF244321}">
                <p14:modId xmlns:p14="http://schemas.microsoft.com/office/powerpoint/2010/main" val="1724733195"/>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185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for chemotherapy?</a:t>
            </a:r>
          </a:p>
        </p:txBody>
      </p:sp>
      <p:sp>
        <p:nvSpPr>
          <p:cNvPr id="3" name="Content Placeholder 2"/>
          <p:cNvSpPr>
            <a:spLocks noGrp="1"/>
          </p:cNvSpPr>
          <p:nvPr>
            <p:ph idx="1"/>
          </p:nvPr>
        </p:nvSpPr>
        <p:spPr/>
        <p:txBody>
          <a:bodyPr>
            <a:noAutofit/>
          </a:bodyPr>
          <a:lstStyle/>
          <a:p>
            <a:r>
              <a:rPr lang="en-US" sz="4400" dirty="0"/>
              <a:t>For atypical carcinoids with progressive disease, chemo may be indicated</a:t>
            </a:r>
          </a:p>
          <a:p>
            <a:r>
              <a:rPr lang="en-US" sz="4400" dirty="0"/>
              <a:t>Platinum based regimen or </a:t>
            </a:r>
            <a:r>
              <a:rPr lang="en-US" sz="4400" b="1" u="sng" dirty="0"/>
              <a:t>CAPTEM/Platinum Doublet </a:t>
            </a:r>
            <a:r>
              <a:rPr lang="en-US" sz="4400" dirty="0"/>
              <a:t>recommended by NCCN</a:t>
            </a:r>
          </a:p>
        </p:txBody>
      </p:sp>
    </p:spTree>
    <p:extLst>
      <p:ext uri="{BB962C8B-B14F-4D97-AF65-F5344CB8AC3E}">
        <p14:creationId xmlns:p14="http://schemas.microsoft.com/office/powerpoint/2010/main" val="32061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56" y="620392"/>
            <a:ext cx="3035445" cy="5504688"/>
          </a:xfrm>
        </p:spPr>
        <p:txBody>
          <a:bodyPr>
            <a:normAutofit/>
          </a:bodyPr>
          <a:lstStyle/>
          <a:p>
            <a:r>
              <a:rPr lang="en-US" sz="4000" dirty="0"/>
              <a:t>Management of metastatic disease?</a:t>
            </a:r>
          </a:p>
        </p:txBody>
      </p:sp>
      <p:sp>
        <p:nvSpPr>
          <p:cNvPr id="4" name="Content Placeholder 3">
            <a:extLst>
              <a:ext uri="{FF2B5EF4-FFF2-40B4-BE49-F238E27FC236}">
                <a16:creationId xmlns:a16="http://schemas.microsoft.com/office/drawing/2014/main" id="{25F4DD5C-F6E6-3449-8E7C-75B89B170E25}"/>
              </a:ext>
            </a:extLst>
          </p:cNvPr>
          <p:cNvSpPr>
            <a:spLocks noGrp="1"/>
          </p:cNvSpPr>
          <p:nvPr>
            <p:ph idx="1"/>
          </p:nvPr>
        </p:nvSpPr>
        <p:spPr/>
        <p:txBody>
          <a:bodyPr/>
          <a:lstStyle/>
          <a:p>
            <a:endParaRPr lang="en-US"/>
          </a:p>
        </p:txBody>
      </p:sp>
      <p:graphicFrame>
        <p:nvGraphicFramePr>
          <p:cNvPr id="7" name="Content Placeholder 2">
            <a:extLst>
              <a:ext uri="{FF2B5EF4-FFF2-40B4-BE49-F238E27FC236}">
                <a16:creationId xmlns:a16="http://schemas.microsoft.com/office/drawing/2014/main" id="{33C35BA4-C58A-124A-ADFE-D06E7C56A183}"/>
              </a:ext>
            </a:extLst>
          </p:cNvPr>
          <p:cNvGraphicFramePr>
            <a:graphicFrameLocks/>
          </p:cNvGraphicFramePr>
          <p:nvPr>
            <p:extLst>
              <p:ext uri="{D42A27DB-BD31-4B8C-83A1-F6EECF244321}">
                <p14:modId xmlns:p14="http://schemas.microsoft.com/office/powerpoint/2010/main" val="2791664700"/>
              </p:ext>
            </p:extLst>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1213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F8DA-9B03-F241-AAF7-487EEE514C23}"/>
              </a:ext>
            </a:extLst>
          </p:cNvPr>
          <p:cNvSpPr>
            <a:spLocks noGrp="1"/>
          </p:cNvSpPr>
          <p:nvPr>
            <p:ph type="title"/>
          </p:nvPr>
        </p:nvSpPr>
        <p:spPr>
          <a:xfrm>
            <a:off x="4127391" y="871443"/>
            <a:ext cx="3648557" cy="1229488"/>
          </a:xfrm>
        </p:spPr>
        <p:txBody>
          <a:bodyPr>
            <a:normAutofit fontScale="90000"/>
          </a:bodyPr>
          <a:lstStyle/>
          <a:p>
            <a:r>
              <a:rPr lang="en-US" sz="4800" dirty="0" err="1">
                <a:solidFill>
                  <a:schemeClr val="accent2"/>
                </a:solidFill>
              </a:rPr>
              <a:t>Theranostic</a:t>
            </a:r>
            <a:br>
              <a:rPr lang="en-US" sz="4800" dirty="0">
                <a:solidFill>
                  <a:schemeClr val="accent2"/>
                </a:solidFill>
              </a:rPr>
            </a:br>
            <a:endParaRPr lang="en-US" sz="4800" dirty="0">
              <a:solidFill>
                <a:schemeClr val="accent2"/>
              </a:solidFill>
            </a:endParaRPr>
          </a:p>
        </p:txBody>
      </p:sp>
      <p:pic>
        <p:nvPicPr>
          <p:cNvPr id="5" name="Picture 4" descr="A picture containing clock&#10;&#10;Description automatically generated">
            <a:extLst>
              <a:ext uri="{FF2B5EF4-FFF2-40B4-BE49-F238E27FC236}">
                <a16:creationId xmlns:a16="http://schemas.microsoft.com/office/drawing/2014/main" id="{4D8D1691-70BA-9C41-860B-B23E561D44F2}"/>
              </a:ext>
            </a:extLst>
          </p:cNvPr>
          <p:cNvPicPr>
            <a:picLocks noChangeAspect="1"/>
          </p:cNvPicPr>
          <p:nvPr/>
        </p:nvPicPr>
        <p:blipFill>
          <a:blip r:embed="rId2"/>
          <a:stretch>
            <a:fillRect/>
          </a:stretch>
        </p:blipFill>
        <p:spPr>
          <a:xfrm>
            <a:off x="7578781" y="1486188"/>
            <a:ext cx="2483164" cy="3629848"/>
          </a:xfrm>
          <a:prstGeom prst="rect">
            <a:avLst/>
          </a:prstGeom>
        </p:spPr>
      </p:pic>
      <p:sp>
        <p:nvSpPr>
          <p:cNvPr id="6" name="Rectangle 5">
            <a:extLst>
              <a:ext uri="{FF2B5EF4-FFF2-40B4-BE49-F238E27FC236}">
                <a16:creationId xmlns:a16="http://schemas.microsoft.com/office/drawing/2014/main" id="{69ADC6E9-B458-F441-B5DE-DA9A453ABE98}"/>
              </a:ext>
            </a:extLst>
          </p:cNvPr>
          <p:cNvSpPr/>
          <p:nvPr/>
        </p:nvSpPr>
        <p:spPr>
          <a:xfrm>
            <a:off x="1811093" y="1300160"/>
            <a:ext cx="4572000" cy="3785652"/>
          </a:xfrm>
          <a:prstGeom prst="rect">
            <a:avLst/>
          </a:prstGeom>
        </p:spPr>
        <p:txBody>
          <a:bodyPr>
            <a:spAutoFit/>
          </a:bodyPr>
          <a:lstStyle/>
          <a:p>
            <a:br>
              <a:rPr lang="en-US" b="1" u="sng" dirty="0">
                <a:latin typeface="Calibri" panose="020F0502020204030204" pitchFamily="34" charset="0"/>
              </a:rPr>
            </a:br>
            <a:r>
              <a:rPr lang="en-US" dirty="0">
                <a:solidFill>
                  <a:schemeClr val="accent2"/>
                </a:solidFill>
                <a:latin typeface="Calibri" panose="020F0502020204030204" pitchFamily="34" charset="0"/>
              </a:rPr>
              <a:t>S</a:t>
            </a:r>
            <a:r>
              <a:rPr lang="en-US" dirty="0">
                <a:solidFill>
                  <a:schemeClr val="accent2"/>
                </a:solidFill>
              </a:rPr>
              <a:t>mall amount of radioactive material linked to a cell-targeting agent for the diagnosis and treatment of cancer</a:t>
            </a:r>
            <a:r>
              <a:rPr lang="en-US" baseline="30000" dirty="0">
                <a:solidFill>
                  <a:schemeClr val="accent2"/>
                </a:solidFill>
              </a:rPr>
              <a:t>1</a:t>
            </a:r>
          </a:p>
          <a:p>
            <a:endParaRPr lang="en-US" dirty="0">
              <a:solidFill>
                <a:schemeClr val="accent2"/>
              </a:solidFill>
              <a:latin typeface="Calibri" panose="020F0502020204030204" pitchFamily="34" charset="0"/>
            </a:endParaRPr>
          </a:p>
          <a:p>
            <a:r>
              <a:rPr lang="en-US" dirty="0">
                <a:solidFill>
                  <a:schemeClr val="accent2"/>
                </a:solidFill>
                <a:latin typeface="Calibri" panose="020F0502020204030204" pitchFamily="34" charset="0"/>
              </a:rPr>
              <a:t>Gallium 68 dotatate, a radiolabeled somatostatin analog approved to evaluate SSTR status</a:t>
            </a:r>
          </a:p>
          <a:p>
            <a:endParaRPr lang="en-US" dirty="0">
              <a:solidFill>
                <a:schemeClr val="accent2"/>
              </a:solidFill>
              <a:latin typeface="Calibri" panose="020F0502020204030204" pitchFamily="34" charset="0"/>
            </a:endParaRPr>
          </a:p>
          <a:p>
            <a:r>
              <a:rPr lang="en-US" dirty="0">
                <a:solidFill>
                  <a:schemeClr val="accent2"/>
                </a:solidFill>
                <a:latin typeface="Calibri" panose="020F0502020204030204" pitchFamily="34" charset="0"/>
              </a:rPr>
              <a:t>Lutetium 177 dotatate, a radiolabeled somatostatin analog approved for the treatment of midgut carcinoid tumors</a:t>
            </a:r>
            <a:r>
              <a:rPr lang="en-US" baseline="30000" dirty="0">
                <a:solidFill>
                  <a:schemeClr val="accent2"/>
                </a:solidFill>
                <a:latin typeface="Calibri" panose="020F0502020204030204" pitchFamily="34" charset="0"/>
              </a:rPr>
              <a:t>2</a:t>
            </a:r>
          </a:p>
          <a:p>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4C94A3FF-3276-1849-8287-E41706F773E1}"/>
              </a:ext>
            </a:extLst>
          </p:cNvPr>
          <p:cNvSpPr/>
          <p:nvPr/>
        </p:nvSpPr>
        <p:spPr>
          <a:xfrm>
            <a:off x="6721642" y="5222949"/>
            <a:ext cx="4572000" cy="1015663"/>
          </a:xfrm>
          <a:prstGeom prst="rect">
            <a:avLst/>
          </a:prstGeom>
        </p:spPr>
        <p:txBody>
          <a:bodyPr>
            <a:spAutoFit/>
          </a:bodyPr>
          <a:lstStyle/>
          <a:p>
            <a:r>
              <a:rPr lang="en-US" sz="1200" dirty="0" err="1">
                <a:solidFill>
                  <a:schemeClr val="accent2"/>
                </a:solidFill>
                <a:latin typeface="Calibri" panose="020F0502020204030204" pitchFamily="34" charset="0"/>
              </a:rPr>
              <a:t>GrzmilM</a:t>
            </a:r>
            <a:r>
              <a:rPr lang="en-US" sz="1200" dirty="0">
                <a:solidFill>
                  <a:schemeClr val="accent2"/>
                </a:solidFill>
                <a:latin typeface="Calibri" panose="020F0502020204030204" pitchFamily="34" charset="0"/>
              </a:rPr>
              <a:t> et al. An Overview of Targeted Radiotherapy. In: J. S. Lewis, A. D. Windhorst and B. M. </a:t>
            </a:r>
            <a:r>
              <a:rPr lang="en-US" sz="1200" dirty="0" err="1">
                <a:solidFill>
                  <a:schemeClr val="accent2"/>
                </a:solidFill>
                <a:latin typeface="Calibri" panose="020F0502020204030204" pitchFamily="34" charset="0"/>
              </a:rPr>
              <a:t>ZeglisRadiopharmaceutical</a:t>
            </a:r>
            <a:r>
              <a:rPr lang="en-US" sz="1200" dirty="0">
                <a:solidFill>
                  <a:schemeClr val="accent2"/>
                </a:solidFill>
                <a:latin typeface="Calibri" panose="020F0502020204030204" pitchFamily="34" charset="0"/>
              </a:rPr>
              <a:t> Chemistry. Springer International Publishing, Cham. 2019:pp85–100;2. </a:t>
            </a:r>
            <a:r>
              <a:rPr lang="en-US" sz="1200" dirty="0" err="1">
                <a:solidFill>
                  <a:schemeClr val="accent2"/>
                </a:solidFill>
                <a:latin typeface="Calibri" panose="020F0502020204030204" pitchFamily="34" charset="0"/>
              </a:rPr>
              <a:t>LutatheraPrescribing</a:t>
            </a:r>
            <a:r>
              <a:rPr lang="en-US" sz="1200" dirty="0">
                <a:solidFill>
                  <a:schemeClr val="accent2"/>
                </a:solidFill>
                <a:latin typeface="Calibri" panose="020F0502020204030204" pitchFamily="34" charset="0"/>
              </a:rPr>
              <a:t> Information. July 2018.Advanced Accelerator Applications, Inc.</a:t>
            </a:r>
          </a:p>
        </p:txBody>
      </p:sp>
    </p:spTree>
    <p:extLst>
      <p:ext uri="{BB962C8B-B14F-4D97-AF65-F5344CB8AC3E}">
        <p14:creationId xmlns:p14="http://schemas.microsoft.com/office/powerpoint/2010/main" val="3411350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E36F-BA2F-7446-A9E7-F701FD2366FD}"/>
              </a:ext>
            </a:extLst>
          </p:cNvPr>
          <p:cNvSpPr>
            <a:spLocks noGrp="1"/>
          </p:cNvSpPr>
          <p:nvPr>
            <p:ph type="title"/>
          </p:nvPr>
        </p:nvSpPr>
        <p:spPr>
          <a:xfrm>
            <a:off x="2209800" y="202520"/>
            <a:ext cx="7772400" cy="1470025"/>
          </a:xfrm>
        </p:spPr>
        <p:txBody>
          <a:bodyPr/>
          <a:lstStyle/>
          <a:p>
            <a:r>
              <a:rPr lang="en-US" dirty="0">
                <a:solidFill>
                  <a:schemeClr val="accent2"/>
                </a:solidFill>
              </a:rPr>
              <a:t>NETTER-1 Phase III RCT: Lu 177 DOTATATE PRRT</a:t>
            </a:r>
          </a:p>
        </p:txBody>
      </p:sp>
      <p:pic>
        <p:nvPicPr>
          <p:cNvPr id="4" name="Picture 2" descr="PFS graphic FINAL">
            <a:extLst>
              <a:ext uri="{FF2B5EF4-FFF2-40B4-BE49-F238E27FC236}">
                <a16:creationId xmlns:a16="http://schemas.microsoft.com/office/drawing/2014/main" id="{8DC9F935-8E04-1941-BD73-0DA94C9A4B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75424" y="1689021"/>
            <a:ext cx="4333461" cy="4174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0D0DF7-927A-9949-8F05-F2C87A239FED}"/>
              </a:ext>
            </a:extLst>
          </p:cNvPr>
          <p:cNvSpPr txBox="1"/>
          <p:nvPr/>
        </p:nvSpPr>
        <p:spPr>
          <a:xfrm>
            <a:off x="8282154" y="5061390"/>
            <a:ext cx="1860331" cy="646331"/>
          </a:xfrm>
          <a:prstGeom prst="rect">
            <a:avLst/>
          </a:prstGeom>
          <a:noFill/>
        </p:spPr>
        <p:txBody>
          <a:bodyPr wrap="square" rtlCol="0">
            <a:spAutoFit/>
          </a:bodyPr>
          <a:lstStyle/>
          <a:p>
            <a:r>
              <a:rPr lang="en-US" dirty="0" err="1">
                <a:solidFill>
                  <a:schemeClr val="accent2"/>
                </a:solidFill>
              </a:rPr>
              <a:t>Strosberg</a:t>
            </a:r>
            <a:r>
              <a:rPr lang="en-US" dirty="0">
                <a:solidFill>
                  <a:schemeClr val="accent2"/>
                </a:solidFill>
              </a:rPr>
              <a:t> et. al NEJM 2018</a:t>
            </a:r>
          </a:p>
        </p:txBody>
      </p:sp>
    </p:spTree>
    <p:extLst>
      <p:ext uri="{BB962C8B-B14F-4D97-AF65-F5344CB8AC3E}">
        <p14:creationId xmlns:p14="http://schemas.microsoft.com/office/powerpoint/2010/main" val="4133670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E36F-BA2F-7446-A9E7-F701FD2366FD}"/>
              </a:ext>
            </a:extLst>
          </p:cNvPr>
          <p:cNvSpPr>
            <a:spLocks noGrp="1"/>
          </p:cNvSpPr>
          <p:nvPr>
            <p:ph type="title"/>
          </p:nvPr>
        </p:nvSpPr>
        <p:spPr>
          <a:xfrm>
            <a:off x="2209800" y="143107"/>
            <a:ext cx="7772400" cy="1470025"/>
          </a:xfrm>
        </p:spPr>
        <p:txBody>
          <a:bodyPr/>
          <a:lstStyle/>
          <a:p>
            <a:r>
              <a:rPr lang="en-US" dirty="0"/>
              <a:t>NETTER-1 Phase III RCT: Lu 177 DOTATATE PRRT</a:t>
            </a:r>
          </a:p>
        </p:txBody>
      </p:sp>
      <p:pic>
        <p:nvPicPr>
          <p:cNvPr id="4" name="Picture 2" descr="PFS graphic FINAL">
            <a:extLst>
              <a:ext uri="{FF2B5EF4-FFF2-40B4-BE49-F238E27FC236}">
                <a16:creationId xmlns:a16="http://schemas.microsoft.com/office/drawing/2014/main" id="{8DC9F935-8E04-1941-BD73-0DA94C9A4B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5424" y="1689021"/>
            <a:ext cx="4333461" cy="4174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0D0DF7-927A-9949-8F05-F2C87A239FED}"/>
              </a:ext>
            </a:extLst>
          </p:cNvPr>
          <p:cNvSpPr txBox="1"/>
          <p:nvPr/>
        </p:nvSpPr>
        <p:spPr>
          <a:xfrm>
            <a:off x="8282154" y="5061390"/>
            <a:ext cx="1860331" cy="646331"/>
          </a:xfrm>
          <a:prstGeom prst="rect">
            <a:avLst/>
          </a:prstGeom>
          <a:noFill/>
        </p:spPr>
        <p:txBody>
          <a:bodyPr wrap="square" rtlCol="0">
            <a:spAutoFit/>
          </a:bodyPr>
          <a:lstStyle/>
          <a:p>
            <a:r>
              <a:rPr lang="en-US" dirty="0" err="1">
                <a:solidFill>
                  <a:schemeClr val="accent2"/>
                </a:solidFill>
              </a:rPr>
              <a:t>Strosberg</a:t>
            </a:r>
            <a:r>
              <a:rPr lang="en-US" dirty="0">
                <a:solidFill>
                  <a:schemeClr val="accent2"/>
                </a:solidFill>
              </a:rPr>
              <a:t> et. al NEJM 2018</a:t>
            </a:r>
          </a:p>
        </p:txBody>
      </p:sp>
      <p:pic>
        <p:nvPicPr>
          <p:cNvPr id="6" name="Picture 5" descr="A picture containing indoor, bottle, table, sitting&#10;&#10;Description automatically generated">
            <a:extLst>
              <a:ext uri="{FF2B5EF4-FFF2-40B4-BE49-F238E27FC236}">
                <a16:creationId xmlns:a16="http://schemas.microsoft.com/office/drawing/2014/main" id="{818BF629-A4D8-6443-965A-48212CD6E03E}"/>
              </a:ext>
            </a:extLst>
          </p:cNvPr>
          <p:cNvPicPr>
            <a:picLocks noChangeAspect="1"/>
          </p:cNvPicPr>
          <p:nvPr/>
        </p:nvPicPr>
        <p:blipFill>
          <a:blip r:embed="rId3"/>
          <a:stretch>
            <a:fillRect/>
          </a:stretch>
        </p:blipFill>
        <p:spPr>
          <a:xfrm>
            <a:off x="2049517" y="3019623"/>
            <a:ext cx="3842266" cy="2149358"/>
          </a:xfrm>
          <a:prstGeom prst="rect">
            <a:avLst/>
          </a:prstGeom>
        </p:spPr>
      </p:pic>
    </p:spTree>
    <p:extLst>
      <p:ext uri="{BB962C8B-B14F-4D97-AF65-F5344CB8AC3E}">
        <p14:creationId xmlns:p14="http://schemas.microsoft.com/office/powerpoint/2010/main" val="2883187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FA79-3D84-0946-B2FD-C0484565C49A}"/>
              </a:ext>
            </a:extLst>
          </p:cNvPr>
          <p:cNvSpPr>
            <a:spLocks noGrp="1"/>
          </p:cNvSpPr>
          <p:nvPr>
            <p:ph type="title"/>
          </p:nvPr>
        </p:nvSpPr>
        <p:spPr/>
        <p:txBody>
          <a:bodyPr/>
          <a:lstStyle/>
          <a:p>
            <a:r>
              <a:rPr lang="en-US" dirty="0"/>
              <a:t>PRRT and LUNG NETs</a:t>
            </a:r>
          </a:p>
        </p:txBody>
      </p:sp>
      <p:sp>
        <p:nvSpPr>
          <p:cNvPr id="3" name="Content Placeholder 2">
            <a:extLst>
              <a:ext uri="{FF2B5EF4-FFF2-40B4-BE49-F238E27FC236}">
                <a16:creationId xmlns:a16="http://schemas.microsoft.com/office/drawing/2014/main" id="{B26F91F7-F4CA-5B42-B2FE-7151942632B2}"/>
              </a:ext>
            </a:extLst>
          </p:cNvPr>
          <p:cNvSpPr>
            <a:spLocks noGrp="1"/>
          </p:cNvSpPr>
          <p:nvPr>
            <p:ph idx="1"/>
          </p:nvPr>
        </p:nvSpPr>
        <p:spPr/>
        <p:txBody>
          <a:bodyPr/>
          <a:lstStyle/>
          <a:p>
            <a:r>
              <a:rPr lang="en-US" dirty="0"/>
              <a:t>48 Lung NETs (43 TC, 5 AC) with high SSR treated with Lu-177 dotatate. </a:t>
            </a:r>
          </a:p>
          <a:p>
            <a:endParaRPr lang="en-US" dirty="0"/>
          </a:p>
          <a:p>
            <a:r>
              <a:rPr lang="en-US" dirty="0"/>
              <a:t>At median follow-up of 42 months, the median PFS and OS were 23 months (95% CI 18-28 months) and 59 months (95% CI 50-not reached [NR]), respectively. </a:t>
            </a:r>
            <a:endParaRPr lang="en-US" b="1" dirty="0"/>
          </a:p>
        </p:txBody>
      </p:sp>
      <p:sp>
        <p:nvSpPr>
          <p:cNvPr id="4" name="TextBox 3">
            <a:extLst>
              <a:ext uri="{FF2B5EF4-FFF2-40B4-BE49-F238E27FC236}">
                <a16:creationId xmlns:a16="http://schemas.microsoft.com/office/drawing/2014/main" id="{11E386FF-6104-B341-AD38-63DF74CE1F19}"/>
              </a:ext>
            </a:extLst>
          </p:cNvPr>
          <p:cNvSpPr txBox="1"/>
          <p:nvPr/>
        </p:nvSpPr>
        <p:spPr>
          <a:xfrm>
            <a:off x="7924800" y="6140450"/>
            <a:ext cx="2438400" cy="369332"/>
          </a:xfrm>
          <a:prstGeom prst="rect">
            <a:avLst/>
          </a:prstGeom>
          <a:noFill/>
        </p:spPr>
        <p:txBody>
          <a:bodyPr wrap="square" rtlCol="0">
            <a:spAutoFit/>
          </a:bodyPr>
          <a:lstStyle/>
          <a:p>
            <a:r>
              <a:rPr lang="en-US" dirty="0" err="1">
                <a:solidFill>
                  <a:schemeClr val="accent2"/>
                </a:solidFill>
              </a:rPr>
              <a:t>Zidan</a:t>
            </a:r>
            <a:r>
              <a:rPr lang="en-US" dirty="0">
                <a:solidFill>
                  <a:schemeClr val="accent2"/>
                </a:solidFill>
              </a:rPr>
              <a:t> et. al. JNM 2021</a:t>
            </a:r>
          </a:p>
        </p:txBody>
      </p:sp>
    </p:spTree>
    <p:extLst>
      <p:ext uri="{BB962C8B-B14F-4D97-AF65-F5344CB8AC3E}">
        <p14:creationId xmlns:p14="http://schemas.microsoft.com/office/powerpoint/2010/main" val="5790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hart&#10;&#10;Description automatically generated">
            <a:extLst>
              <a:ext uri="{FF2B5EF4-FFF2-40B4-BE49-F238E27FC236}">
                <a16:creationId xmlns:a16="http://schemas.microsoft.com/office/drawing/2014/main" id="{87E9726F-A3F3-EC07-CA36-8B9787519B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3270" y="345337"/>
            <a:ext cx="7125460" cy="5651552"/>
          </a:xfrm>
        </p:spPr>
      </p:pic>
      <p:sp>
        <p:nvSpPr>
          <p:cNvPr id="10" name="TextBox 9">
            <a:extLst>
              <a:ext uri="{FF2B5EF4-FFF2-40B4-BE49-F238E27FC236}">
                <a16:creationId xmlns:a16="http://schemas.microsoft.com/office/drawing/2014/main" id="{197BE9E8-A757-F71E-7EE0-B5CC3FF444CC}"/>
              </a:ext>
            </a:extLst>
          </p:cNvPr>
          <p:cNvSpPr txBox="1"/>
          <p:nvPr/>
        </p:nvSpPr>
        <p:spPr>
          <a:xfrm>
            <a:off x="1644191" y="6108817"/>
            <a:ext cx="8903618" cy="646331"/>
          </a:xfrm>
          <a:prstGeom prst="rect">
            <a:avLst/>
          </a:prstGeom>
          <a:noFill/>
        </p:spPr>
        <p:txBody>
          <a:bodyPr wrap="square">
            <a:spAutoFit/>
          </a:bodyPr>
          <a:lstStyle/>
          <a:p>
            <a:r>
              <a:rPr lang="en-US" b="0" i="0" u="none" strike="noStrike" dirty="0">
                <a:solidFill>
                  <a:schemeClr val="accent2"/>
                </a:solidFill>
                <a:effectLst/>
                <a:latin typeface="Roboto Mono Web"/>
              </a:rPr>
              <a:t>Corbett V</a:t>
            </a:r>
            <a:r>
              <a:rPr lang="en-US" dirty="0">
                <a:solidFill>
                  <a:schemeClr val="accent2"/>
                </a:solidFill>
                <a:latin typeface="Roboto Mono Web"/>
              </a:rPr>
              <a:t> and </a:t>
            </a:r>
            <a:r>
              <a:rPr lang="en-US" b="0" i="0" u="none" strike="noStrike" dirty="0">
                <a:solidFill>
                  <a:schemeClr val="accent2"/>
                </a:solidFill>
                <a:effectLst/>
                <a:latin typeface="Roboto Mono Web"/>
              </a:rPr>
              <a:t>Chauhan A. Management of Large Cell Neuroendocrine Carcinoma.</a:t>
            </a:r>
          </a:p>
          <a:p>
            <a:r>
              <a:rPr lang="en-US" b="0" i="0" u="none" strike="noStrike" dirty="0">
                <a:solidFill>
                  <a:schemeClr val="accent2"/>
                </a:solidFill>
                <a:effectLst/>
                <a:latin typeface="Roboto Mono Web"/>
              </a:rPr>
              <a:t> Front Oncol. 2021 </a:t>
            </a:r>
            <a:endParaRPr lang="en-US" dirty="0">
              <a:solidFill>
                <a:schemeClr val="accent2"/>
              </a:solidFill>
            </a:endParaRPr>
          </a:p>
        </p:txBody>
      </p:sp>
      <p:sp>
        <p:nvSpPr>
          <p:cNvPr id="11" name="Oval 10">
            <a:extLst>
              <a:ext uri="{FF2B5EF4-FFF2-40B4-BE49-F238E27FC236}">
                <a16:creationId xmlns:a16="http://schemas.microsoft.com/office/drawing/2014/main" id="{103F455C-CEB4-3949-1146-5571533E7DED}"/>
              </a:ext>
            </a:extLst>
          </p:cNvPr>
          <p:cNvSpPr/>
          <p:nvPr/>
        </p:nvSpPr>
        <p:spPr>
          <a:xfrm>
            <a:off x="1334495" y="1299328"/>
            <a:ext cx="782424" cy="5938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2CD72AD2-76C7-D74F-DE9E-A962721FB0AD}"/>
              </a:ext>
            </a:extLst>
          </p:cNvPr>
          <p:cNvSpPr/>
          <p:nvPr/>
        </p:nvSpPr>
        <p:spPr>
          <a:xfrm>
            <a:off x="1334495" y="5154762"/>
            <a:ext cx="782424" cy="5938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3A946D9B-3D18-1F06-49F5-D67BA4796EA8}"/>
              </a:ext>
            </a:extLst>
          </p:cNvPr>
          <p:cNvSpPr/>
          <p:nvPr/>
        </p:nvSpPr>
        <p:spPr>
          <a:xfrm>
            <a:off x="1334495" y="2253383"/>
            <a:ext cx="782424" cy="5938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A6E816AB-A0A7-CEC7-BA91-BD98270AB5F2}"/>
              </a:ext>
            </a:extLst>
          </p:cNvPr>
          <p:cNvSpPr/>
          <p:nvPr/>
        </p:nvSpPr>
        <p:spPr>
          <a:xfrm>
            <a:off x="1334495" y="3639598"/>
            <a:ext cx="782424" cy="5938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876DD7E4-6001-85EA-A3B2-AF624A6DAD22}"/>
              </a:ext>
            </a:extLst>
          </p:cNvPr>
          <p:cNvSpPr/>
          <p:nvPr/>
        </p:nvSpPr>
        <p:spPr>
          <a:xfrm>
            <a:off x="1334495" y="4342615"/>
            <a:ext cx="782424" cy="5938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5097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D2F8C33-4B69-F543-8009-65962FA76D54}"/>
              </a:ext>
            </a:extLst>
          </p:cNvPr>
          <p:cNvSpPr/>
          <p:nvPr/>
        </p:nvSpPr>
        <p:spPr>
          <a:xfrm>
            <a:off x="6662560" y="2446148"/>
            <a:ext cx="1654262" cy="542153"/>
          </a:xfrm>
          <a:prstGeom prst="roundRect">
            <a:avLst/>
          </a:prstGeom>
          <a:solidFill>
            <a:srgbClr val="4E3B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panose="020F0502020204030204" pitchFamily="34" charset="0"/>
                <a:cs typeface="Calibri" panose="020F0502020204030204" pitchFamily="34" charset="0"/>
              </a:rPr>
              <a:t>4 q8</a:t>
            </a:r>
            <a:r>
              <a:rPr lang="en-US" sz="1200" b="1" baseline="30000" dirty="0">
                <a:solidFill>
                  <a:prstClr val="white"/>
                </a:solidFill>
                <a:latin typeface="Calibri" panose="020F0502020204030204" pitchFamily="34" charset="0"/>
                <a:cs typeface="Calibri" panose="020F0502020204030204" pitchFamily="34" charset="0"/>
              </a:rPr>
              <a:t>177</a:t>
            </a:r>
            <a:r>
              <a:rPr lang="en-US" sz="1200" b="1" dirty="0">
                <a:solidFill>
                  <a:prstClr val="white"/>
                </a:solidFill>
                <a:latin typeface="Calibri" panose="020F0502020204030204" pitchFamily="34" charset="0"/>
                <a:cs typeface="Calibri" panose="020F0502020204030204" pitchFamily="34" charset="0"/>
              </a:rPr>
              <a:t>Lu-DOTATATE</a:t>
            </a:r>
          </a:p>
          <a:p>
            <a:pPr algn="ctr"/>
            <a:r>
              <a:rPr lang="en-US" sz="1200" b="1" dirty="0">
                <a:solidFill>
                  <a:prstClr val="white"/>
                </a:solidFill>
                <a:latin typeface="Calibri" panose="020F0502020204030204" pitchFamily="34" charset="0"/>
                <a:cs typeface="Calibri" panose="020F0502020204030204" pitchFamily="34" charset="0"/>
              </a:rPr>
              <a:t>200 </a:t>
            </a:r>
            <a:r>
              <a:rPr lang="en-US" sz="1200" b="1" dirty="0" err="1">
                <a:solidFill>
                  <a:prstClr val="white"/>
                </a:solidFill>
                <a:latin typeface="Calibri" panose="020F0502020204030204" pitchFamily="34" charset="0"/>
                <a:cs typeface="Calibri" panose="020F0502020204030204" pitchFamily="34" charset="0"/>
              </a:rPr>
              <a:t>mCi</a:t>
            </a:r>
            <a:r>
              <a:rPr lang="en-US" sz="1200" b="1" dirty="0">
                <a:solidFill>
                  <a:prstClr val="white"/>
                </a:solidFill>
                <a:latin typeface="Calibri" panose="020F0502020204030204" pitchFamily="34" charset="0"/>
                <a:cs typeface="Calibri" panose="020F0502020204030204" pitchFamily="34" charset="0"/>
              </a:rPr>
              <a:t> x w</a:t>
            </a:r>
          </a:p>
        </p:txBody>
      </p:sp>
      <p:sp>
        <p:nvSpPr>
          <p:cNvPr id="5" name="Rounded Rectangle 4">
            <a:extLst>
              <a:ext uri="{FF2B5EF4-FFF2-40B4-BE49-F238E27FC236}">
                <a16:creationId xmlns:a16="http://schemas.microsoft.com/office/drawing/2014/main" id="{89B8F658-8DC6-594E-817C-ADE3529B8F03}"/>
              </a:ext>
            </a:extLst>
          </p:cNvPr>
          <p:cNvSpPr/>
          <p:nvPr/>
        </p:nvSpPr>
        <p:spPr>
          <a:xfrm>
            <a:off x="6662560" y="3389737"/>
            <a:ext cx="1654262" cy="54215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libri" panose="020F0502020204030204" pitchFamily="34" charset="0"/>
                <a:cs typeface="Calibri" panose="020F0502020204030204" pitchFamily="34" charset="0"/>
              </a:rPr>
              <a:t>Everolimus</a:t>
            </a:r>
            <a:endParaRPr lang="en-US" b="1" dirty="0">
              <a:solidFill>
                <a:schemeClr val="tx1"/>
              </a:solidFill>
              <a:latin typeface="Calibri" panose="020F0502020204030204" pitchFamily="34" charset="0"/>
              <a:cs typeface="Calibri" panose="020F0502020204030204" pitchFamily="34" charset="0"/>
            </a:endParaRPr>
          </a:p>
          <a:p>
            <a:pPr algn="ctr"/>
            <a:r>
              <a:rPr lang="en-US" b="1" dirty="0">
                <a:solidFill>
                  <a:schemeClr val="tx1"/>
                </a:solidFill>
                <a:latin typeface="Calibri" panose="020F0502020204030204" pitchFamily="34" charset="0"/>
                <a:cs typeface="Calibri" panose="020F0502020204030204" pitchFamily="34" charset="0"/>
              </a:rPr>
              <a:t>10 mg </a:t>
            </a:r>
            <a:r>
              <a:rPr lang="en-US" b="1" dirty="0" err="1">
                <a:solidFill>
                  <a:schemeClr val="tx1"/>
                </a:solidFill>
                <a:latin typeface="Calibri" panose="020F0502020204030204" pitchFamily="34" charset="0"/>
                <a:cs typeface="Calibri" panose="020F0502020204030204" pitchFamily="34" charset="0"/>
              </a:rPr>
              <a:t>Qd</a:t>
            </a:r>
            <a:endParaRPr lang="en-US" b="1" dirty="0">
              <a:solidFill>
                <a:schemeClr val="tx1"/>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96F640B8-D955-8B49-8F9C-B89222A2FA9F}"/>
              </a:ext>
            </a:extLst>
          </p:cNvPr>
          <p:cNvSpPr/>
          <p:nvPr/>
        </p:nvSpPr>
        <p:spPr>
          <a:xfrm>
            <a:off x="5564355" y="2931535"/>
            <a:ext cx="521301" cy="521301"/>
          </a:xfrm>
          <a:prstGeom prst="ellipse">
            <a:avLst/>
          </a:prstGeom>
          <a:solidFill>
            <a:schemeClr val="accent4">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prstClr val="white"/>
                </a:solidFill>
                <a:latin typeface="Calibri" panose="020F0502020204030204" pitchFamily="34" charset="0"/>
                <a:cs typeface="Calibri" panose="020F0502020204030204" pitchFamily="34" charset="0"/>
              </a:rPr>
              <a:t>1:1</a:t>
            </a:r>
          </a:p>
        </p:txBody>
      </p:sp>
      <p:cxnSp>
        <p:nvCxnSpPr>
          <p:cNvPr id="8" name="Elbow Connector 7">
            <a:extLst>
              <a:ext uri="{FF2B5EF4-FFF2-40B4-BE49-F238E27FC236}">
                <a16:creationId xmlns:a16="http://schemas.microsoft.com/office/drawing/2014/main" id="{66D713DD-5436-1242-967C-00AAF598BDF4}"/>
              </a:ext>
            </a:extLst>
          </p:cNvPr>
          <p:cNvCxnSpPr>
            <a:cxnSpLocks/>
            <a:endCxn id="4" idx="1"/>
          </p:cNvCxnSpPr>
          <p:nvPr/>
        </p:nvCxnSpPr>
        <p:spPr>
          <a:xfrm flipV="1">
            <a:off x="5828482" y="2717223"/>
            <a:ext cx="834080" cy="214312"/>
          </a:xfrm>
          <a:prstGeom prst="bentConnector3">
            <a:avLst>
              <a:gd name="adj1" fmla="val 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806C7B1A-B754-8C45-B1F5-4EF0BAF41007}"/>
              </a:ext>
            </a:extLst>
          </p:cNvPr>
          <p:cNvCxnSpPr>
            <a:cxnSpLocks/>
            <a:stCxn id="6" idx="4"/>
          </p:cNvCxnSpPr>
          <p:nvPr/>
        </p:nvCxnSpPr>
        <p:spPr>
          <a:xfrm rot="16200000" flipH="1">
            <a:off x="6134003" y="3143839"/>
            <a:ext cx="219563" cy="83755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5C82DFA-B3A3-C940-9B7D-993C3A830A76}"/>
              </a:ext>
            </a:extLst>
          </p:cNvPr>
          <p:cNvSpPr/>
          <p:nvPr/>
        </p:nvSpPr>
        <p:spPr>
          <a:xfrm>
            <a:off x="2312324" y="2072045"/>
            <a:ext cx="2766504" cy="2240280"/>
          </a:xfrm>
          <a:prstGeom prst="rect">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u="sng" dirty="0">
                <a:solidFill>
                  <a:prstClr val="white"/>
                </a:solidFill>
                <a:latin typeface="Calibri" panose="020F0502020204030204" pitchFamily="34" charset="0"/>
                <a:cs typeface="Calibri" panose="020F0502020204030204" pitchFamily="34" charset="0"/>
              </a:rPr>
              <a:t>Inclusion criteria</a:t>
            </a:r>
          </a:p>
          <a:p>
            <a:r>
              <a:rPr lang="en-US" b="1" dirty="0">
                <a:solidFill>
                  <a:prstClr val="white"/>
                </a:solidFill>
                <a:latin typeface="Calibri" panose="020F0502020204030204" pitchFamily="34" charset="0"/>
                <a:cs typeface="Calibri" panose="020F0502020204030204" pitchFamily="34" charset="0"/>
              </a:rPr>
              <a:t>Bronchial carcinoid (WD-</a:t>
            </a:r>
            <a:r>
              <a:rPr lang="en-US" b="1" dirty="0" err="1">
                <a:solidFill>
                  <a:prstClr val="white"/>
                </a:solidFill>
                <a:latin typeface="Calibri" panose="020F0502020204030204" pitchFamily="34" charset="0"/>
                <a:cs typeface="Calibri" panose="020F0502020204030204" pitchFamily="34" charset="0"/>
              </a:rPr>
              <a:t>typ</a:t>
            </a:r>
            <a:r>
              <a:rPr lang="en-US" b="1" dirty="0">
                <a:solidFill>
                  <a:prstClr val="white"/>
                </a:solidFill>
                <a:latin typeface="Calibri" panose="020F0502020204030204" pitchFamily="34" charset="0"/>
                <a:cs typeface="Calibri" panose="020F0502020204030204" pitchFamily="34" charset="0"/>
              </a:rPr>
              <a:t>/MD-</a:t>
            </a:r>
            <a:r>
              <a:rPr lang="en-US" b="1" dirty="0" err="1">
                <a:solidFill>
                  <a:prstClr val="white"/>
                </a:solidFill>
                <a:latin typeface="Calibri" panose="020F0502020204030204" pitchFamily="34" charset="0"/>
                <a:cs typeface="Calibri" panose="020F0502020204030204" pitchFamily="34" charset="0"/>
              </a:rPr>
              <a:t>atyp</a:t>
            </a:r>
            <a:endParaRPr lang="en-US" b="1" dirty="0">
              <a:solidFill>
                <a:prstClr val="white"/>
              </a:solidFill>
              <a:latin typeface="Calibri" panose="020F0502020204030204" pitchFamily="34" charset="0"/>
              <a:cs typeface="Calibri" panose="020F0502020204030204" pitchFamily="34" charset="0"/>
            </a:endParaRPr>
          </a:p>
          <a:p>
            <a:r>
              <a:rPr lang="en-US" b="1" dirty="0">
                <a:solidFill>
                  <a:prstClr val="white"/>
                </a:solidFill>
                <a:latin typeface="Calibri" panose="020F0502020204030204" pitchFamily="34" charset="0"/>
                <a:cs typeface="Calibri" panose="020F0502020204030204" pitchFamily="34" charset="0"/>
              </a:rPr>
              <a:t>SSTR+</a:t>
            </a:r>
          </a:p>
          <a:p>
            <a:r>
              <a:rPr lang="en-US" b="1" dirty="0">
                <a:solidFill>
                  <a:prstClr val="white"/>
                </a:solidFill>
                <a:latin typeface="Calibri" panose="020F0502020204030204" pitchFamily="34" charset="0"/>
                <a:cs typeface="Calibri" panose="020F0502020204030204" pitchFamily="34" charset="0"/>
              </a:rPr>
              <a:t>Radiographic progression within 12 </a:t>
            </a:r>
            <a:r>
              <a:rPr lang="en-US" b="1" dirty="0" err="1">
                <a:solidFill>
                  <a:prstClr val="white"/>
                </a:solidFill>
                <a:latin typeface="Calibri" panose="020F0502020204030204" pitchFamily="34" charset="0"/>
                <a:cs typeface="Calibri" panose="020F0502020204030204" pitchFamily="34" charset="0"/>
              </a:rPr>
              <a:t>mo</a:t>
            </a:r>
            <a:r>
              <a:rPr lang="en-US" b="1" dirty="0">
                <a:solidFill>
                  <a:prstClr val="white"/>
                </a:solidFill>
                <a:latin typeface="Calibri" panose="020F0502020204030204" pitchFamily="34" charset="0"/>
                <a:cs typeface="Calibri" panose="020F0502020204030204" pitchFamily="34" charset="0"/>
              </a:rPr>
              <a:t> (and measurable)</a:t>
            </a:r>
          </a:p>
          <a:p>
            <a:endParaRPr lang="en-US" b="1" dirty="0">
              <a:solidFill>
                <a:prstClr val="white"/>
              </a:solidFill>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4A4BB6BC-B71B-F249-AB80-7ABAE2BC4075}"/>
              </a:ext>
            </a:extLst>
          </p:cNvPr>
          <p:cNvCxnSpPr>
            <a:cxnSpLocks/>
            <a:stCxn id="20" idx="3"/>
            <a:endCxn id="6" idx="2"/>
          </p:cNvCxnSpPr>
          <p:nvPr/>
        </p:nvCxnSpPr>
        <p:spPr>
          <a:xfrm>
            <a:off x="5078828" y="3192185"/>
            <a:ext cx="48552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urved Right Arrow 11">
            <a:extLst>
              <a:ext uri="{FF2B5EF4-FFF2-40B4-BE49-F238E27FC236}">
                <a16:creationId xmlns:a16="http://schemas.microsoft.com/office/drawing/2014/main" id="{01140CFE-946F-9D45-A591-07ADA723695F}"/>
              </a:ext>
            </a:extLst>
          </p:cNvPr>
          <p:cNvSpPr/>
          <p:nvPr/>
        </p:nvSpPr>
        <p:spPr>
          <a:xfrm rot="10800000">
            <a:off x="8717781" y="2717087"/>
            <a:ext cx="446464" cy="1069937"/>
          </a:xfrm>
          <a:prstGeom prst="curved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19788C6-7772-324F-9C1A-12B29430DE81}"/>
              </a:ext>
            </a:extLst>
          </p:cNvPr>
          <p:cNvSpPr txBox="1"/>
          <p:nvPr/>
        </p:nvSpPr>
        <p:spPr>
          <a:xfrm>
            <a:off x="9204157" y="3033739"/>
            <a:ext cx="1154861" cy="553998"/>
          </a:xfrm>
          <a:prstGeom prst="rect">
            <a:avLst/>
          </a:prstGeom>
          <a:noFill/>
        </p:spPr>
        <p:txBody>
          <a:bodyPr wrap="square" rtlCol="0">
            <a:spAutoFit/>
          </a:bodyPr>
          <a:lstStyle/>
          <a:p>
            <a:r>
              <a:rPr lang="en-US" sz="1500" b="1" dirty="0">
                <a:solidFill>
                  <a:schemeClr val="accent2"/>
                </a:solidFill>
                <a:latin typeface="Calibri" panose="020F0502020204030204" pitchFamily="34" charset="0"/>
                <a:cs typeface="Calibri" panose="020F0502020204030204" pitchFamily="34" charset="0"/>
              </a:rPr>
              <a:t>Crossover </a:t>
            </a:r>
          </a:p>
          <a:p>
            <a:r>
              <a:rPr lang="en-US" sz="1500" b="1" dirty="0">
                <a:solidFill>
                  <a:schemeClr val="accent2"/>
                </a:solidFill>
                <a:latin typeface="Calibri" panose="020F0502020204030204" pitchFamily="34" charset="0"/>
                <a:cs typeface="Calibri" panose="020F0502020204030204" pitchFamily="34" charset="0"/>
              </a:rPr>
              <a:t>on PD</a:t>
            </a:r>
          </a:p>
        </p:txBody>
      </p:sp>
      <p:sp>
        <p:nvSpPr>
          <p:cNvPr id="24" name="TextBox 23">
            <a:extLst>
              <a:ext uri="{FF2B5EF4-FFF2-40B4-BE49-F238E27FC236}">
                <a16:creationId xmlns:a16="http://schemas.microsoft.com/office/drawing/2014/main" id="{C87B217C-CA70-254F-8BC4-6DD238D5E25D}"/>
              </a:ext>
            </a:extLst>
          </p:cNvPr>
          <p:cNvSpPr txBox="1"/>
          <p:nvPr/>
        </p:nvSpPr>
        <p:spPr>
          <a:xfrm>
            <a:off x="1524001" y="1035759"/>
            <a:ext cx="9144000" cy="507831"/>
          </a:xfrm>
          <a:prstGeom prst="rect">
            <a:avLst/>
          </a:prstGeom>
          <a:noFill/>
        </p:spPr>
        <p:txBody>
          <a:bodyPr wrap="square" rtlCol="0">
            <a:spAutoFit/>
          </a:bodyPr>
          <a:lstStyle/>
          <a:p>
            <a:r>
              <a:rPr lang="en-US" sz="2700" b="1" dirty="0">
                <a:solidFill>
                  <a:schemeClr val="accent2"/>
                </a:solidFill>
                <a:latin typeface="Calibri" panose="020F0502020204030204" pitchFamily="34" charset="0"/>
                <a:cs typeface="Calibri" panose="020F0502020204030204" pitchFamily="34" charset="0"/>
              </a:rPr>
              <a:t>A021901: RP2 trial </a:t>
            </a:r>
            <a:r>
              <a:rPr lang="en-US" sz="2700" b="1" baseline="30000" dirty="0">
                <a:solidFill>
                  <a:schemeClr val="accent2"/>
                </a:solidFill>
                <a:latin typeface="Calibri" panose="020F0502020204030204" pitchFamily="34" charset="0"/>
                <a:cs typeface="Calibri" panose="020F0502020204030204" pitchFamily="34" charset="0"/>
              </a:rPr>
              <a:t>177</a:t>
            </a:r>
            <a:r>
              <a:rPr lang="en-US" sz="2700" b="1" dirty="0">
                <a:solidFill>
                  <a:schemeClr val="accent2"/>
                </a:solidFill>
                <a:latin typeface="Calibri" panose="020F0502020204030204" pitchFamily="34" charset="0"/>
                <a:cs typeface="Calibri" panose="020F0502020204030204" pitchFamily="34" charset="0"/>
              </a:rPr>
              <a:t>Lu-Dotatate v </a:t>
            </a:r>
            <a:r>
              <a:rPr lang="en-US" sz="2700" b="1" dirty="0" err="1">
                <a:solidFill>
                  <a:schemeClr val="accent2"/>
                </a:solidFill>
                <a:latin typeface="Calibri" panose="020F0502020204030204" pitchFamily="34" charset="0"/>
                <a:cs typeface="Calibri" panose="020F0502020204030204" pitchFamily="34" charset="0"/>
              </a:rPr>
              <a:t>Everolimus</a:t>
            </a:r>
            <a:r>
              <a:rPr lang="en-US" sz="2700" b="1" dirty="0">
                <a:solidFill>
                  <a:schemeClr val="accent2"/>
                </a:solidFill>
                <a:latin typeface="Calibri" panose="020F0502020204030204" pitchFamily="34" charset="0"/>
                <a:cs typeface="Calibri" panose="020F0502020204030204" pitchFamily="34" charset="0"/>
              </a:rPr>
              <a:t> in WD lung NET</a:t>
            </a:r>
            <a:endParaRPr lang="en-US" sz="2700" b="1" i="1" dirty="0">
              <a:solidFill>
                <a:schemeClr val="accent2"/>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29EEF31-2D0B-514E-80BB-B9186022F4A3}"/>
              </a:ext>
            </a:extLst>
          </p:cNvPr>
          <p:cNvSpPr txBox="1"/>
          <p:nvPr/>
        </p:nvSpPr>
        <p:spPr>
          <a:xfrm>
            <a:off x="7139790" y="5724076"/>
            <a:ext cx="3528210" cy="323165"/>
          </a:xfrm>
          <a:prstGeom prst="rect">
            <a:avLst/>
          </a:prstGeom>
          <a:noFill/>
        </p:spPr>
        <p:txBody>
          <a:bodyPr wrap="none" rtlCol="0">
            <a:spAutoFit/>
          </a:bodyPr>
          <a:lstStyle/>
          <a:p>
            <a:pPr algn="r"/>
            <a:r>
              <a:rPr lang="en-US" sz="1500" b="1" dirty="0">
                <a:solidFill>
                  <a:schemeClr val="accent2"/>
                </a:solidFill>
                <a:latin typeface="Calibri" panose="020F0502020204030204" pitchFamily="34" charset="0"/>
                <a:cs typeface="Calibri" panose="020F0502020204030204" pitchFamily="34" charset="0"/>
              </a:rPr>
              <a:t>Hope and Padda for Alliance/ECOG-ACRIN</a:t>
            </a:r>
          </a:p>
        </p:txBody>
      </p:sp>
      <p:sp>
        <p:nvSpPr>
          <p:cNvPr id="26" name="TextBox 25">
            <a:extLst>
              <a:ext uri="{FF2B5EF4-FFF2-40B4-BE49-F238E27FC236}">
                <a16:creationId xmlns:a16="http://schemas.microsoft.com/office/drawing/2014/main" id="{48617E02-9A09-7E45-9A29-6EF4BDDC5F4A}"/>
              </a:ext>
            </a:extLst>
          </p:cNvPr>
          <p:cNvSpPr txBox="1"/>
          <p:nvPr/>
        </p:nvSpPr>
        <p:spPr>
          <a:xfrm>
            <a:off x="1524002" y="5100503"/>
            <a:ext cx="4626459" cy="923330"/>
          </a:xfrm>
          <a:prstGeom prst="rect">
            <a:avLst/>
          </a:prstGeom>
          <a:noFill/>
        </p:spPr>
        <p:txBody>
          <a:bodyPr wrap="none" rtlCol="0">
            <a:spAutoFit/>
          </a:bodyPr>
          <a:lstStyle/>
          <a:p>
            <a:r>
              <a:rPr lang="en-US" b="1" dirty="0">
                <a:solidFill>
                  <a:schemeClr val="accent2"/>
                </a:solidFill>
                <a:latin typeface="Calibri" panose="020F0502020204030204" pitchFamily="34" charset="0"/>
                <a:cs typeface="Calibri" panose="020F0502020204030204" pitchFamily="34" charset="0"/>
              </a:rPr>
              <a:t>I</a:t>
            </a:r>
            <a:r>
              <a:rPr lang="en-US" b="1" baseline="30000" dirty="0">
                <a:solidFill>
                  <a:schemeClr val="accent2"/>
                </a:solidFill>
                <a:latin typeface="Calibri" panose="020F0502020204030204" pitchFamily="34" charset="0"/>
                <a:cs typeface="Calibri" panose="020F0502020204030204" pitchFamily="34" charset="0"/>
              </a:rPr>
              <a:t>o</a:t>
            </a:r>
            <a:r>
              <a:rPr lang="en-US" b="1" dirty="0">
                <a:solidFill>
                  <a:schemeClr val="accent2"/>
                </a:solidFill>
                <a:latin typeface="Calibri" panose="020F0502020204030204" pitchFamily="34" charset="0"/>
                <a:cs typeface="Calibri" panose="020F0502020204030204" pitchFamily="34" charset="0"/>
              </a:rPr>
              <a:t> endpoint: PFS by real time PD central review</a:t>
            </a:r>
          </a:p>
          <a:p>
            <a:r>
              <a:rPr lang="en-US" b="1" dirty="0">
                <a:solidFill>
                  <a:schemeClr val="accent2"/>
                </a:solidFill>
                <a:latin typeface="Calibri" panose="020F0502020204030204" pitchFamily="34" charset="0"/>
                <a:cs typeface="Calibri" panose="020F0502020204030204" pitchFamily="34" charset="0"/>
              </a:rPr>
              <a:t>Activation:  09/2021</a:t>
            </a:r>
          </a:p>
          <a:p>
            <a:r>
              <a:rPr lang="en-US" b="1" dirty="0">
                <a:solidFill>
                  <a:schemeClr val="accent2"/>
                </a:solidFill>
                <a:latin typeface="Calibri" panose="020F0502020204030204" pitchFamily="34" charset="0"/>
                <a:cs typeface="Calibri" panose="020F0502020204030204" pitchFamily="34" charset="0"/>
              </a:rPr>
              <a:t>Accrued/N:  0/108</a:t>
            </a:r>
          </a:p>
        </p:txBody>
      </p:sp>
      <p:sp>
        <p:nvSpPr>
          <p:cNvPr id="27" name="TextBox 26">
            <a:extLst>
              <a:ext uri="{FF2B5EF4-FFF2-40B4-BE49-F238E27FC236}">
                <a16:creationId xmlns:a16="http://schemas.microsoft.com/office/drawing/2014/main" id="{196FB7CE-EEA6-AB49-A89A-9073A0D12E59}"/>
              </a:ext>
            </a:extLst>
          </p:cNvPr>
          <p:cNvSpPr txBox="1"/>
          <p:nvPr/>
        </p:nvSpPr>
        <p:spPr>
          <a:xfrm>
            <a:off x="5712453" y="4120204"/>
            <a:ext cx="3005328" cy="323165"/>
          </a:xfrm>
          <a:prstGeom prst="rect">
            <a:avLst/>
          </a:prstGeom>
          <a:noFill/>
        </p:spPr>
        <p:txBody>
          <a:bodyPr wrap="square" rtlCol="0">
            <a:spAutoFit/>
          </a:bodyPr>
          <a:lstStyle/>
          <a:p>
            <a:r>
              <a:rPr lang="en-US" sz="1500" b="1" u="sng" dirty="0">
                <a:solidFill>
                  <a:schemeClr val="accent2"/>
                </a:solidFill>
                <a:latin typeface="Calibri" panose="020F0502020204030204" pitchFamily="34" charset="0"/>
                <a:cs typeface="Calibri" panose="020F0502020204030204" pitchFamily="34" charset="0"/>
              </a:rPr>
              <a:t>Stratification</a:t>
            </a:r>
            <a:r>
              <a:rPr lang="en-US" sz="1500" b="1" dirty="0">
                <a:solidFill>
                  <a:schemeClr val="accent2"/>
                </a:solidFill>
                <a:latin typeface="Calibri" panose="020F0502020204030204" pitchFamily="34" charset="0"/>
                <a:cs typeface="Calibri" panose="020F0502020204030204" pitchFamily="34" charset="0"/>
              </a:rPr>
              <a:t>:  prior/concurrent SSA  </a:t>
            </a:r>
          </a:p>
        </p:txBody>
      </p:sp>
    </p:spTree>
    <p:extLst>
      <p:ext uri="{BB962C8B-B14F-4D97-AF65-F5344CB8AC3E}">
        <p14:creationId xmlns:p14="http://schemas.microsoft.com/office/powerpoint/2010/main" val="2109288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b="1" dirty="0"/>
              <a:t>ALPHAMEDIX02: Multicenter Phase 2 study of 212Pb-DOTAMTATE enrolling adult subjects with positive somatostatin positive neuroendocrine tumors with no prior history of peptide receptor radionuclide therapy (PRRT naive)</a:t>
            </a:r>
          </a:p>
        </p:txBody>
      </p:sp>
      <p:sp>
        <p:nvSpPr>
          <p:cNvPr id="5" name="Rectangle 4"/>
          <p:cNvSpPr/>
          <p:nvPr/>
        </p:nvSpPr>
        <p:spPr>
          <a:xfrm>
            <a:off x="7122978" y="6334681"/>
            <a:ext cx="3676904" cy="369332"/>
          </a:xfrm>
          <a:prstGeom prst="rect">
            <a:avLst/>
          </a:prstGeom>
        </p:spPr>
        <p:txBody>
          <a:bodyPr wrap="none">
            <a:spAutoFit/>
          </a:bodyPr>
          <a:lstStyle/>
          <a:p>
            <a:r>
              <a:rPr lang="en-US" dirty="0"/>
              <a:t>	</a:t>
            </a:r>
            <a:r>
              <a:rPr lang="en-US" dirty="0">
                <a:solidFill>
                  <a:schemeClr val="accent2"/>
                </a:solidFill>
                <a:latin typeface="Georgia" panose="02040502050405020303" pitchFamily="18" charset="0"/>
              </a:rPr>
              <a:t> </a:t>
            </a:r>
            <a:r>
              <a:rPr lang="en-US" sz="1400" dirty="0">
                <a:solidFill>
                  <a:schemeClr val="accent2"/>
                </a:solidFill>
                <a:latin typeface="Georgia" panose="02040502050405020303" pitchFamily="18" charset="0"/>
              </a:rPr>
              <a:t>ClinicalTrials.gov: </a:t>
            </a:r>
            <a:r>
              <a:rPr lang="en-US" sz="1400" dirty="0">
                <a:solidFill>
                  <a:schemeClr val="accent2"/>
                </a:solidFill>
              </a:rPr>
              <a:t>NCT05153772</a:t>
            </a:r>
          </a:p>
        </p:txBody>
      </p:sp>
      <p:pic>
        <p:nvPicPr>
          <p:cNvPr id="4" name="Picture 3"/>
          <p:cNvPicPr>
            <a:picLocks noChangeAspect="1"/>
          </p:cNvPicPr>
          <p:nvPr/>
        </p:nvPicPr>
        <p:blipFill>
          <a:blip r:embed="rId2"/>
          <a:stretch>
            <a:fillRect/>
          </a:stretch>
        </p:blipFill>
        <p:spPr>
          <a:xfrm>
            <a:off x="2052735" y="1954357"/>
            <a:ext cx="7185610" cy="3751862"/>
          </a:xfrm>
          <a:prstGeom prst="rect">
            <a:avLst/>
          </a:prstGeom>
        </p:spPr>
      </p:pic>
      <p:sp>
        <p:nvSpPr>
          <p:cNvPr id="6" name="Rectangle 5"/>
          <p:cNvSpPr/>
          <p:nvPr/>
        </p:nvSpPr>
        <p:spPr>
          <a:xfrm>
            <a:off x="1728281" y="1032268"/>
            <a:ext cx="8278238" cy="523220"/>
          </a:xfrm>
          <a:prstGeom prst="rect">
            <a:avLst/>
          </a:prstGeom>
        </p:spPr>
        <p:txBody>
          <a:bodyPr wrap="square">
            <a:spAutoFit/>
          </a:bodyPr>
          <a:lstStyle/>
          <a:p>
            <a:r>
              <a:rPr lang="en-US" sz="1400" b="1" dirty="0">
                <a:solidFill>
                  <a:schemeClr val="accent2"/>
                </a:solidFill>
                <a:latin typeface="Arial" panose="020B0604020202020204" pitchFamily="34" charset="0"/>
                <a:cs typeface="Arial" panose="020B0604020202020204" pitchFamily="34" charset="0"/>
              </a:rPr>
              <a:t>Purpose</a:t>
            </a:r>
            <a:r>
              <a:rPr lang="en-US" sz="1400" dirty="0">
                <a:solidFill>
                  <a:schemeClr val="accent2"/>
                </a:solidFill>
                <a:latin typeface="Arial" panose="020B0604020202020204" pitchFamily="34" charset="0"/>
                <a:cs typeface="Arial" panose="020B0604020202020204" pitchFamily="34" charset="0"/>
              </a:rPr>
              <a:t>: evaluate the efficacy of 212Pb-DOTAMTATE (alpha-emitter) in patients somatostatin positive neuroendocrine tumors with no prior history of peptide receptor radionuclide therapy (PRRT naive) </a:t>
            </a:r>
          </a:p>
        </p:txBody>
      </p:sp>
    </p:spTree>
    <p:extLst>
      <p:ext uri="{BB962C8B-B14F-4D97-AF65-F5344CB8AC3E}">
        <p14:creationId xmlns:p14="http://schemas.microsoft.com/office/powerpoint/2010/main" val="655539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5AA1-E395-DB44-9AF9-59BF746F7E65}"/>
              </a:ext>
            </a:extLst>
          </p:cNvPr>
          <p:cNvSpPr>
            <a:spLocks noGrp="1"/>
          </p:cNvSpPr>
          <p:nvPr>
            <p:ph type="title"/>
          </p:nvPr>
        </p:nvSpPr>
        <p:spPr/>
        <p:txBody>
          <a:bodyPr>
            <a:normAutofit/>
          </a:bodyPr>
          <a:lstStyle/>
          <a:p>
            <a:pPr algn="ctr"/>
            <a:r>
              <a:rPr lang="en-US" dirty="0"/>
              <a:t>M3814 (Peposertib) +XRT in vivo data</a:t>
            </a:r>
          </a:p>
        </p:txBody>
      </p:sp>
      <p:pic>
        <p:nvPicPr>
          <p:cNvPr id="4" name="Picture 3" descr="A picture containing food&#10;&#10;Description automatically generated">
            <a:extLst>
              <a:ext uri="{FF2B5EF4-FFF2-40B4-BE49-F238E27FC236}">
                <a16:creationId xmlns:a16="http://schemas.microsoft.com/office/drawing/2014/main" id="{FD2F1EAB-C37D-9C4D-A4B7-661C3A475783}"/>
              </a:ext>
            </a:extLst>
          </p:cNvPr>
          <p:cNvPicPr>
            <a:picLocks noChangeAspect="1"/>
          </p:cNvPicPr>
          <p:nvPr/>
        </p:nvPicPr>
        <p:blipFill>
          <a:blip r:embed="rId2"/>
          <a:stretch>
            <a:fillRect/>
          </a:stretch>
        </p:blipFill>
        <p:spPr>
          <a:xfrm>
            <a:off x="1981200" y="1810971"/>
            <a:ext cx="8524164" cy="4188308"/>
          </a:xfrm>
          <a:prstGeom prst="rect">
            <a:avLst/>
          </a:prstGeom>
        </p:spPr>
      </p:pic>
      <p:sp>
        <p:nvSpPr>
          <p:cNvPr id="3" name="TextBox 2">
            <a:extLst>
              <a:ext uri="{FF2B5EF4-FFF2-40B4-BE49-F238E27FC236}">
                <a16:creationId xmlns:a16="http://schemas.microsoft.com/office/drawing/2014/main" id="{1CE04786-FE54-CC4C-9059-D8B959B6D46E}"/>
              </a:ext>
            </a:extLst>
          </p:cNvPr>
          <p:cNvSpPr txBox="1"/>
          <p:nvPr/>
        </p:nvSpPr>
        <p:spPr>
          <a:xfrm>
            <a:off x="5181601" y="6392612"/>
            <a:ext cx="7878885" cy="369332"/>
          </a:xfrm>
          <a:prstGeom prst="rect">
            <a:avLst/>
          </a:prstGeom>
          <a:noFill/>
        </p:spPr>
        <p:txBody>
          <a:bodyPr wrap="square" rtlCol="0">
            <a:spAutoFit/>
          </a:bodyPr>
          <a:lstStyle/>
          <a:p>
            <a:r>
              <a:rPr lang="en-US" dirty="0">
                <a:solidFill>
                  <a:schemeClr val="accent2"/>
                </a:solidFill>
              </a:rPr>
              <a:t>Chauhan et. al Oral Presentation NANETS (Boston) 2019</a:t>
            </a:r>
          </a:p>
        </p:txBody>
      </p:sp>
      <p:sp>
        <p:nvSpPr>
          <p:cNvPr id="5" name="Right Arrow 4">
            <a:extLst>
              <a:ext uri="{FF2B5EF4-FFF2-40B4-BE49-F238E27FC236}">
                <a16:creationId xmlns:a16="http://schemas.microsoft.com/office/drawing/2014/main" id="{4CF7C849-AE16-D844-ACAF-BAD9CA76981F}"/>
              </a:ext>
            </a:extLst>
          </p:cNvPr>
          <p:cNvSpPr/>
          <p:nvPr/>
        </p:nvSpPr>
        <p:spPr>
          <a:xfrm>
            <a:off x="1095927" y="4648200"/>
            <a:ext cx="856146" cy="531628"/>
          </a:xfrm>
          <a:prstGeom prst="rightArrow">
            <a:avLst/>
          </a:prstGeom>
          <a:gradFill>
            <a:gsLst>
              <a:gs pos="100000">
                <a:schemeClr val="accent2"/>
              </a:gs>
              <a:gs pos="100000">
                <a:schemeClr val="accent1">
                  <a:satMod val="110000"/>
                  <a:lumMod val="100000"/>
                  <a:shade val="10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6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7EF6-0289-F14E-9896-08BFC238B644}"/>
              </a:ext>
            </a:extLst>
          </p:cNvPr>
          <p:cNvSpPr>
            <a:spLocks noGrp="1"/>
          </p:cNvSpPr>
          <p:nvPr>
            <p:ph type="title"/>
          </p:nvPr>
        </p:nvSpPr>
        <p:spPr/>
        <p:txBody>
          <a:bodyPr>
            <a:noAutofit/>
          </a:bodyPr>
          <a:lstStyle/>
          <a:p>
            <a:r>
              <a:rPr lang="en-US" sz="2400" dirty="0">
                <a:solidFill>
                  <a:schemeClr val="accent2"/>
                </a:solidFill>
              </a:rPr>
              <a:t>A Phase I Trial of Peposertib  and Lutetium Lu 177 Dotatate in Combination for Well-Differentiated Somatostatin Receptor-Positive Neuroendocrine tumors </a:t>
            </a:r>
            <a:br>
              <a:rPr lang="en-US" sz="2400" dirty="0">
                <a:solidFill>
                  <a:schemeClr val="accent2"/>
                </a:solidFill>
              </a:rPr>
            </a:br>
            <a:endParaRPr lang="en-US" sz="2400" dirty="0">
              <a:solidFill>
                <a:schemeClr val="accent2"/>
              </a:solidFill>
            </a:endParaRPr>
          </a:p>
        </p:txBody>
      </p:sp>
      <p:pic>
        <p:nvPicPr>
          <p:cNvPr id="4" name="Picture 3" descr="A screenshot of a cell phone&#10;&#10;Description automatically generated">
            <a:extLst>
              <a:ext uri="{FF2B5EF4-FFF2-40B4-BE49-F238E27FC236}">
                <a16:creationId xmlns:a16="http://schemas.microsoft.com/office/drawing/2014/main" id="{F34FE2F3-8CE6-DE4E-9BEA-061C2F69B0B1}"/>
              </a:ext>
            </a:extLst>
          </p:cNvPr>
          <p:cNvPicPr>
            <a:picLocks noChangeAspect="1"/>
          </p:cNvPicPr>
          <p:nvPr/>
        </p:nvPicPr>
        <p:blipFill>
          <a:blip r:embed="rId2"/>
          <a:stretch>
            <a:fillRect/>
          </a:stretch>
        </p:blipFill>
        <p:spPr>
          <a:xfrm>
            <a:off x="2133600" y="1219201"/>
            <a:ext cx="8433026" cy="4622973"/>
          </a:xfrm>
          <a:prstGeom prst="rect">
            <a:avLst/>
          </a:prstGeom>
        </p:spPr>
      </p:pic>
      <p:sp>
        <p:nvSpPr>
          <p:cNvPr id="5" name="TextBox 4">
            <a:extLst>
              <a:ext uri="{FF2B5EF4-FFF2-40B4-BE49-F238E27FC236}">
                <a16:creationId xmlns:a16="http://schemas.microsoft.com/office/drawing/2014/main" id="{22D56153-22B2-2345-9031-55324DC27E45}"/>
              </a:ext>
            </a:extLst>
          </p:cNvPr>
          <p:cNvSpPr txBox="1"/>
          <p:nvPr/>
        </p:nvSpPr>
        <p:spPr>
          <a:xfrm>
            <a:off x="7511716" y="6155925"/>
            <a:ext cx="6604226" cy="584775"/>
          </a:xfrm>
          <a:prstGeom prst="rect">
            <a:avLst/>
          </a:prstGeom>
          <a:noFill/>
        </p:spPr>
        <p:txBody>
          <a:bodyPr wrap="square" rtlCol="0">
            <a:spAutoFit/>
          </a:bodyPr>
          <a:lstStyle/>
          <a:p>
            <a:r>
              <a:rPr lang="en-US" sz="1600" b="1" dirty="0">
                <a:solidFill>
                  <a:schemeClr val="accent2"/>
                </a:solidFill>
              </a:rPr>
              <a:t>NCI CTEP Career Development Award-2020</a:t>
            </a:r>
          </a:p>
          <a:p>
            <a:r>
              <a:rPr lang="en-US" sz="1600" b="1" dirty="0">
                <a:solidFill>
                  <a:schemeClr val="accent2"/>
                </a:solidFill>
              </a:rPr>
              <a:t>(ETCTN 10450; National Co-PI: Aman Chauhan)</a:t>
            </a:r>
          </a:p>
        </p:txBody>
      </p:sp>
    </p:spTree>
    <p:extLst>
      <p:ext uri="{BB962C8B-B14F-4D97-AF65-F5344CB8AC3E}">
        <p14:creationId xmlns:p14="http://schemas.microsoft.com/office/powerpoint/2010/main" val="438258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83BD-0C61-FE68-D0AB-8EA6C4616BEB}"/>
              </a:ext>
            </a:extLst>
          </p:cNvPr>
          <p:cNvSpPr>
            <a:spLocks noGrp="1"/>
          </p:cNvSpPr>
          <p:nvPr>
            <p:ph type="title"/>
          </p:nvPr>
        </p:nvSpPr>
        <p:spPr/>
        <p:txBody>
          <a:bodyPr/>
          <a:lstStyle/>
          <a:p>
            <a:endParaRPr lang="en-US"/>
          </a:p>
        </p:txBody>
      </p:sp>
      <p:pic>
        <p:nvPicPr>
          <p:cNvPr id="4" name="Picture 3" descr="A group of people posing for a photo&#10;&#10;Description automatically generated">
            <a:extLst>
              <a:ext uri="{FF2B5EF4-FFF2-40B4-BE49-F238E27FC236}">
                <a16:creationId xmlns:a16="http://schemas.microsoft.com/office/drawing/2014/main" id="{DE234F58-C151-AF5B-DC64-DE3EA7EC7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325" y="546612"/>
            <a:ext cx="7772400" cy="5764776"/>
          </a:xfrm>
          <a:prstGeom prst="rect">
            <a:avLst/>
          </a:prstGeom>
        </p:spPr>
      </p:pic>
    </p:spTree>
    <p:extLst>
      <p:ext uri="{BB962C8B-B14F-4D97-AF65-F5344CB8AC3E}">
        <p14:creationId xmlns:p14="http://schemas.microsoft.com/office/powerpoint/2010/main" val="3585201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747628" y="689533"/>
            <a:ext cx="6777372" cy="742950"/>
          </a:xfrm>
        </p:spPr>
        <p:txBody>
          <a:bodyPr>
            <a:noAutofit/>
          </a:bodyPr>
          <a:lstStyle/>
          <a:p>
            <a:pPr algn="ctr"/>
            <a:r>
              <a:rPr lang="en-US" b="1" dirty="0"/>
              <a:t>Telotristat Ethyl</a:t>
            </a:r>
            <a:br>
              <a:rPr lang="en-US" b="1" dirty="0"/>
            </a:br>
            <a:r>
              <a:rPr lang="en-US" dirty="0"/>
              <a:t>A Tryptophan Hydroxylase (TPH) Inhibitor </a:t>
            </a:r>
            <a:endParaRPr lang="en-GB" dirty="0"/>
          </a:p>
        </p:txBody>
      </p:sp>
      <p:sp>
        <p:nvSpPr>
          <p:cNvPr id="3" name="Content Placeholder 2"/>
          <p:cNvSpPr>
            <a:spLocks noGrp="1"/>
          </p:cNvSpPr>
          <p:nvPr>
            <p:ph sz="half" idx="1"/>
          </p:nvPr>
        </p:nvSpPr>
        <p:spPr>
          <a:xfrm>
            <a:off x="6438902" y="2066932"/>
            <a:ext cx="2889647" cy="3179943"/>
          </a:xfrm>
        </p:spPr>
        <p:txBody>
          <a:bodyPr>
            <a:noAutofit/>
          </a:bodyPr>
          <a:lstStyle/>
          <a:p>
            <a:pPr>
              <a:spcBef>
                <a:spcPts val="0"/>
              </a:spcBef>
              <a:spcAft>
                <a:spcPts val="300"/>
              </a:spcAft>
              <a:buSzPct val="100000"/>
            </a:pPr>
            <a:endParaRPr lang="en-US" sz="1050" dirty="0"/>
          </a:p>
          <a:p>
            <a:pPr>
              <a:spcBef>
                <a:spcPts val="0"/>
              </a:spcBef>
              <a:spcAft>
                <a:spcPts val="300"/>
              </a:spcAft>
              <a:buSzPct val="100000"/>
            </a:pPr>
            <a:r>
              <a:rPr lang="en-US" sz="1050" dirty="0"/>
              <a:t>Telotristat ethyl is a novel oral inhibitor of TPH, the rate-limiting enzyme in serotonin biosynthesis</a:t>
            </a:r>
            <a:r>
              <a:rPr lang="en-US" sz="1050" baseline="30000" dirty="0"/>
              <a:t>1</a:t>
            </a:r>
            <a:endParaRPr lang="en-US" sz="1050" dirty="0"/>
          </a:p>
          <a:p>
            <a:pPr>
              <a:spcBef>
                <a:spcPts val="0"/>
              </a:spcBef>
              <a:spcAft>
                <a:spcPts val="300"/>
              </a:spcAft>
              <a:buSzPct val="100000"/>
            </a:pPr>
            <a:endParaRPr lang="en-US" sz="1050" dirty="0"/>
          </a:p>
          <a:p>
            <a:pPr>
              <a:spcBef>
                <a:spcPts val="0"/>
              </a:spcBef>
              <a:spcAft>
                <a:spcPts val="300"/>
              </a:spcAft>
              <a:buSzPct val="100000"/>
            </a:pPr>
            <a:r>
              <a:rPr lang="en-US" sz="1050" dirty="0"/>
              <a:t>Two early-stage clinical studies of telotristat etiprate demonstrated a favorable safety profile and evidence of clinical activity</a:t>
            </a:r>
            <a:r>
              <a:rPr lang="en-US" sz="1050" b="1" dirty="0"/>
              <a:t> </a:t>
            </a:r>
            <a:r>
              <a:rPr lang="en-US" sz="1050" dirty="0"/>
              <a:t>in carcinoid syndrome</a:t>
            </a:r>
            <a:r>
              <a:rPr lang="en-US" sz="1050" baseline="30000" dirty="0"/>
              <a:t>2,3</a:t>
            </a:r>
          </a:p>
          <a:p>
            <a:pPr>
              <a:spcBef>
                <a:spcPts val="0"/>
              </a:spcBef>
              <a:spcAft>
                <a:spcPts val="300"/>
              </a:spcAft>
              <a:buSzPct val="100000"/>
            </a:pPr>
            <a:endParaRPr lang="en-US" sz="1050" baseline="30000" dirty="0"/>
          </a:p>
          <a:p>
            <a:pPr>
              <a:spcBef>
                <a:spcPts val="0"/>
              </a:spcBef>
              <a:spcAft>
                <a:spcPts val="300"/>
              </a:spcAft>
              <a:buSzPct val="100000"/>
            </a:pPr>
            <a:r>
              <a:rPr lang="en-US" sz="1050" dirty="0"/>
              <a:t>Both preclinical and clinical studies suggested that telotristat etiprate is associated with minimal CNS activity</a:t>
            </a:r>
            <a:r>
              <a:rPr lang="en-US" sz="1050" baseline="30000" dirty="0"/>
              <a:t>1-3</a:t>
            </a:r>
            <a:endParaRPr lang="en-US" sz="1050" dirty="0"/>
          </a:p>
          <a:p>
            <a:pPr>
              <a:spcBef>
                <a:spcPts val="0"/>
              </a:spcBef>
              <a:spcAft>
                <a:spcPts val="300"/>
              </a:spcAft>
              <a:buSzPct val="100000"/>
            </a:pPr>
            <a:endParaRPr lang="en-US" sz="1050" dirty="0"/>
          </a:p>
          <a:p>
            <a:pPr>
              <a:spcBef>
                <a:spcPts val="0"/>
              </a:spcBef>
              <a:spcAft>
                <a:spcPts val="300"/>
              </a:spcAft>
              <a:buSzPct val="100000"/>
            </a:pPr>
            <a:r>
              <a:rPr lang="en-US" sz="1050" dirty="0"/>
              <a:t>Granted Fast Track Status and </a:t>
            </a:r>
            <a:br>
              <a:rPr lang="en-US" sz="1050" dirty="0"/>
            </a:br>
            <a:r>
              <a:rPr lang="en-US" sz="1050" dirty="0"/>
              <a:t>Orphan Drug Designation</a:t>
            </a:r>
            <a:r>
              <a:rPr lang="en-US" sz="1050" baseline="30000" dirty="0"/>
              <a:t>4</a:t>
            </a:r>
          </a:p>
          <a:p>
            <a:pPr>
              <a:buSzPct val="100000"/>
            </a:pPr>
            <a:endParaRPr lang="en-US" sz="1050" dirty="0"/>
          </a:p>
        </p:txBody>
      </p:sp>
      <p:grpSp>
        <p:nvGrpSpPr>
          <p:cNvPr id="9" name="Group 8"/>
          <p:cNvGrpSpPr/>
          <p:nvPr/>
        </p:nvGrpSpPr>
        <p:grpSpPr>
          <a:xfrm>
            <a:off x="3001395" y="2291711"/>
            <a:ext cx="3258637" cy="2983852"/>
            <a:chOff x="131455" y="1827400"/>
            <a:chExt cx="4344849" cy="3978468"/>
          </a:xfrm>
        </p:grpSpPr>
        <p:sp>
          <p:nvSpPr>
            <p:cNvPr id="6" name="Oval 5"/>
            <p:cNvSpPr/>
            <p:nvPr/>
          </p:nvSpPr>
          <p:spPr>
            <a:xfrm>
              <a:off x="573329" y="1827400"/>
              <a:ext cx="2754656" cy="1714126"/>
            </a:xfrm>
            <a:prstGeom prst="ellipse">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grpSp>
          <p:nvGrpSpPr>
            <p:cNvPr id="5" name="Group 4"/>
            <p:cNvGrpSpPr/>
            <p:nvPr/>
          </p:nvGrpSpPr>
          <p:grpSpPr>
            <a:xfrm>
              <a:off x="131455" y="1942245"/>
              <a:ext cx="4344849" cy="3863623"/>
              <a:chOff x="5192471" y="1586733"/>
              <a:chExt cx="4344849" cy="4152691"/>
            </a:xfrm>
          </p:grpSpPr>
          <p:grpSp>
            <p:nvGrpSpPr>
              <p:cNvPr id="34" name="Group 33"/>
              <p:cNvGrpSpPr/>
              <p:nvPr/>
            </p:nvGrpSpPr>
            <p:grpSpPr>
              <a:xfrm>
                <a:off x="5192471" y="1586733"/>
                <a:ext cx="3759005" cy="4152691"/>
                <a:chOff x="8707396" y="1624833"/>
                <a:chExt cx="3759005" cy="4152691"/>
              </a:xfrm>
            </p:grpSpPr>
            <p:grpSp>
              <p:nvGrpSpPr>
                <p:cNvPr id="21" name="Group 20"/>
                <p:cNvGrpSpPr/>
                <p:nvPr/>
              </p:nvGrpSpPr>
              <p:grpSpPr>
                <a:xfrm>
                  <a:off x="8707396" y="1624833"/>
                  <a:ext cx="3075379" cy="2066155"/>
                  <a:chOff x="8275348" y="1624833"/>
                  <a:chExt cx="3075379" cy="2066155"/>
                </a:xfrm>
              </p:grpSpPr>
              <p:sp>
                <p:nvSpPr>
                  <p:cNvPr id="16" name="TextBox 15"/>
                  <p:cNvSpPr txBox="1"/>
                  <p:nvPr/>
                </p:nvSpPr>
                <p:spPr>
                  <a:xfrm>
                    <a:off x="8275348" y="3161702"/>
                    <a:ext cx="972108" cy="529286"/>
                  </a:xfrm>
                  <a:prstGeom prst="rect">
                    <a:avLst/>
                  </a:prstGeom>
                  <a:noFill/>
                </p:spPr>
                <p:txBody>
                  <a:bodyPr wrap="square" rtlCol="0">
                    <a:spAutoFit/>
                  </a:bodyPr>
                  <a:lstStyle/>
                  <a:p>
                    <a:pPr algn="ctr" fontAlgn="base">
                      <a:spcBef>
                        <a:spcPct val="0"/>
                      </a:spcBef>
                      <a:spcAft>
                        <a:spcPct val="0"/>
                      </a:spcAft>
                    </a:pPr>
                    <a:r>
                      <a:rPr lang="en-US" sz="900" dirty="0">
                        <a:solidFill>
                          <a:schemeClr val="accent2"/>
                        </a:solidFill>
                        <a:latin typeface="Arial"/>
                        <a:cs typeface="Arial" charset="0"/>
                      </a:rPr>
                      <a:t>5-HT secretion</a:t>
                    </a:r>
                  </a:p>
                </p:txBody>
              </p:sp>
              <p:sp>
                <p:nvSpPr>
                  <p:cNvPr id="17" name="TextBox 16"/>
                  <p:cNvSpPr txBox="1"/>
                  <p:nvPr/>
                </p:nvSpPr>
                <p:spPr>
                  <a:xfrm>
                    <a:off x="8915445" y="1624833"/>
                    <a:ext cx="2435282" cy="1422456"/>
                  </a:xfrm>
                  <a:prstGeom prst="rect">
                    <a:avLst/>
                  </a:prstGeom>
                  <a:noFill/>
                </p:spPr>
                <p:txBody>
                  <a:bodyPr wrap="square" rtlCol="0">
                    <a:spAutoFit/>
                  </a:bodyPr>
                  <a:lstStyle/>
                  <a:p>
                    <a:pPr algn="ctr" fontAlgn="base">
                      <a:spcBef>
                        <a:spcPct val="0"/>
                      </a:spcBef>
                      <a:spcAft>
                        <a:spcPct val="0"/>
                      </a:spcAft>
                    </a:pPr>
                    <a:r>
                      <a:rPr lang="en-US" sz="1050" dirty="0">
                        <a:solidFill>
                          <a:srgbClr val="000000"/>
                        </a:solidFill>
                        <a:latin typeface="Arial"/>
                        <a:cs typeface="Arial" charset="0"/>
                      </a:rPr>
                      <a:t>Tryptophan</a:t>
                    </a:r>
                  </a:p>
                  <a:p>
                    <a:pPr algn="ctr" fontAlgn="base">
                      <a:spcBef>
                        <a:spcPct val="0"/>
                      </a:spcBef>
                      <a:spcAft>
                        <a:spcPct val="0"/>
                      </a:spcAft>
                    </a:pPr>
                    <a:endParaRPr lang="en-US" sz="1350" dirty="0">
                      <a:solidFill>
                        <a:srgbClr val="000000"/>
                      </a:solidFill>
                      <a:latin typeface="Arial"/>
                      <a:cs typeface="Arial" charset="0"/>
                    </a:endParaRPr>
                  </a:p>
                  <a:p>
                    <a:pPr algn="ctr" fontAlgn="base">
                      <a:spcBef>
                        <a:spcPct val="0"/>
                      </a:spcBef>
                      <a:spcAft>
                        <a:spcPct val="0"/>
                      </a:spcAft>
                    </a:pPr>
                    <a:r>
                      <a:rPr lang="en-US" sz="1050" dirty="0">
                        <a:solidFill>
                          <a:srgbClr val="000000"/>
                        </a:solidFill>
                        <a:latin typeface="Arial"/>
                        <a:cs typeface="Arial" charset="0"/>
                      </a:rPr>
                      <a:t>5-HTP</a:t>
                    </a:r>
                  </a:p>
                  <a:p>
                    <a:pPr algn="ctr" fontAlgn="base">
                      <a:spcBef>
                        <a:spcPct val="0"/>
                      </a:spcBef>
                      <a:spcAft>
                        <a:spcPct val="0"/>
                      </a:spcAft>
                    </a:pPr>
                    <a:endParaRPr lang="en-US" sz="1350" dirty="0">
                      <a:solidFill>
                        <a:srgbClr val="000000"/>
                      </a:solidFill>
                      <a:latin typeface="Arial"/>
                      <a:cs typeface="Arial" charset="0"/>
                    </a:endParaRPr>
                  </a:p>
                  <a:p>
                    <a:pPr algn="ctr" fontAlgn="base">
                      <a:spcBef>
                        <a:spcPct val="0"/>
                      </a:spcBef>
                      <a:spcAft>
                        <a:spcPct val="0"/>
                      </a:spcAft>
                    </a:pPr>
                    <a:r>
                      <a:rPr lang="en-US" sz="1050" dirty="0">
                        <a:solidFill>
                          <a:srgbClr val="000000"/>
                        </a:solidFill>
                        <a:latin typeface="Arial"/>
                        <a:cs typeface="Arial" charset="0"/>
                      </a:rPr>
                      <a:t>5-HT</a:t>
                    </a:r>
                  </a:p>
                </p:txBody>
              </p:sp>
              <p:cxnSp>
                <p:nvCxnSpPr>
                  <p:cNvPr id="19" name="Straight Arrow Connector 18"/>
                  <p:cNvCxnSpPr/>
                  <p:nvPr/>
                </p:nvCxnSpPr>
                <p:spPr>
                  <a:xfrm>
                    <a:off x="10108109" y="1948092"/>
                    <a:ext cx="0" cy="24622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107041" y="2462225"/>
                    <a:ext cx="0" cy="24622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974013" y="3329577"/>
                  <a:ext cx="3168352" cy="2447947"/>
                </a:xfrm>
                <a:prstGeom prst="rect">
                  <a:avLst/>
                </a:prstGeom>
                <a:noFill/>
              </p:spPr>
              <p:txBody>
                <a:bodyPr wrap="square" rtlCol="0">
                  <a:spAutoFit/>
                </a:bodyPr>
                <a:lstStyle/>
                <a:p>
                  <a:pPr algn="ctr" fontAlgn="base">
                    <a:spcBef>
                      <a:spcPct val="0"/>
                    </a:spcBef>
                    <a:spcAft>
                      <a:spcPct val="0"/>
                    </a:spcAft>
                  </a:pPr>
                  <a:r>
                    <a:rPr lang="en-US" sz="1050" dirty="0">
                      <a:solidFill>
                        <a:schemeClr val="accent2"/>
                      </a:solidFill>
                      <a:latin typeface="Arial"/>
                      <a:cs typeface="Arial" charset="0"/>
                    </a:rPr>
                    <a:t>5-HT in blood</a:t>
                  </a: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r>
                    <a:rPr lang="en-US" sz="1050" dirty="0">
                      <a:solidFill>
                        <a:schemeClr val="accent2"/>
                      </a:solidFill>
                      <a:latin typeface="Arial"/>
                      <a:cs typeface="Arial" charset="0"/>
                    </a:rPr>
                    <a:t>5-HIAA</a:t>
                  </a: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r>
                    <a:rPr lang="en-US" sz="1050" dirty="0">
                      <a:solidFill>
                        <a:schemeClr val="accent2"/>
                      </a:solidFill>
                      <a:latin typeface="Arial"/>
                      <a:cs typeface="Arial" charset="0"/>
                    </a:rPr>
                    <a:t>5-HIAA filtered by kidney</a:t>
                  </a: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endParaRPr lang="en-US" sz="1050" dirty="0">
                    <a:solidFill>
                      <a:schemeClr val="accent2"/>
                    </a:solidFill>
                    <a:latin typeface="Arial"/>
                    <a:cs typeface="Arial" charset="0"/>
                  </a:endParaRPr>
                </a:p>
                <a:p>
                  <a:pPr algn="ctr" fontAlgn="base">
                    <a:spcBef>
                      <a:spcPct val="0"/>
                    </a:spcBef>
                    <a:spcAft>
                      <a:spcPct val="0"/>
                    </a:spcAft>
                  </a:pPr>
                  <a:r>
                    <a:rPr lang="en-US" sz="1050" dirty="0">
                      <a:solidFill>
                        <a:schemeClr val="accent2"/>
                      </a:solidFill>
                      <a:latin typeface="Arial"/>
                      <a:cs typeface="Arial" charset="0"/>
                    </a:rPr>
                    <a:t>5-HIAA in urine</a:t>
                  </a:r>
                </a:p>
              </p:txBody>
            </p:sp>
            <p:sp>
              <p:nvSpPr>
                <p:cNvPr id="26" name="TextBox 25"/>
                <p:cNvSpPr txBox="1"/>
                <p:nvPr/>
              </p:nvSpPr>
              <p:spPr>
                <a:xfrm>
                  <a:off x="10486181" y="3596005"/>
                  <a:ext cx="1980220" cy="463125"/>
                </a:xfrm>
                <a:prstGeom prst="rect">
                  <a:avLst/>
                </a:prstGeom>
                <a:noFill/>
              </p:spPr>
              <p:txBody>
                <a:bodyPr wrap="square" rtlCol="0">
                  <a:spAutoFit/>
                </a:bodyPr>
                <a:lstStyle/>
                <a:p>
                  <a:pPr algn="ctr" fontAlgn="base">
                    <a:spcBef>
                      <a:spcPct val="0"/>
                    </a:spcBef>
                    <a:spcAft>
                      <a:spcPct val="0"/>
                    </a:spcAft>
                  </a:pPr>
                  <a:r>
                    <a:rPr lang="en-US" sz="750" dirty="0">
                      <a:solidFill>
                        <a:schemeClr val="accent2"/>
                      </a:solidFill>
                      <a:latin typeface="Arial"/>
                      <a:cs typeface="Arial" charset="0"/>
                    </a:rPr>
                    <a:t>Monoamine oxidase</a:t>
                  </a:r>
                </a:p>
                <a:p>
                  <a:pPr algn="ctr" fontAlgn="base">
                    <a:spcBef>
                      <a:spcPct val="0"/>
                    </a:spcBef>
                    <a:spcAft>
                      <a:spcPct val="0"/>
                    </a:spcAft>
                  </a:pPr>
                  <a:r>
                    <a:rPr lang="en-US" sz="750" dirty="0">
                      <a:solidFill>
                        <a:schemeClr val="accent2"/>
                      </a:solidFill>
                      <a:latin typeface="Arial"/>
                      <a:cs typeface="Arial" charset="0"/>
                    </a:rPr>
                    <a:t>Aldehyde dehydrogenase</a:t>
                  </a:r>
                </a:p>
              </p:txBody>
            </p:sp>
            <p:sp>
              <p:nvSpPr>
                <p:cNvPr id="27" name="Down Arrow 26"/>
                <p:cNvSpPr/>
                <p:nvPr/>
              </p:nvSpPr>
              <p:spPr>
                <a:xfrm flipV="1">
                  <a:off x="9719211" y="5419313"/>
                  <a:ext cx="173902" cy="20820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grpSp>
              <p:nvGrpSpPr>
                <p:cNvPr id="30" name="Group 29"/>
                <p:cNvGrpSpPr/>
                <p:nvPr/>
              </p:nvGrpSpPr>
              <p:grpSpPr>
                <a:xfrm>
                  <a:off x="10565680" y="3620537"/>
                  <a:ext cx="2097" cy="441579"/>
                  <a:chOff x="10565680" y="3620537"/>
                  <a:chExt cx="2097" cy="441579"/>
                </a:xfrm>
              </p:grpSpPr>
              <p:cxnSp>
                <p:nvCxnSpPr>
                  <p:cNvPr id="28" name="Straight Arrow Connector 27"/>
                  <p:cNvCxnSpPr/>
                  <p:nvPr/>
                </p:nvCxnSpPr>
                <p:spPr>
                  <a:xfrm>
                    <a:off x="10567777" y="3620537"/>
                    <a:ext cx="0" cy="24622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565680" y="3815896"/>
                    <a:ext cx="0" cy="2462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Down Arrow 30"/>
                <p:cNvSpPr/>
                <p:nvPr/>
              </p:nvSpPr>
              <p:spPr>
                <a:xfrm>
                  <a:off x="10378169" y="4310277"/>
                  <a:ext cx="365760" cy="40841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2" name="Down Arrow 31"/>
                <p:cNvSpPr/>
                <p:nvPr/>
              </p:nvSpPr>
              <p:spPr>
                <a:xfrm>
                  <a:off x="10378169" y="5010895"/>
                  <a:ext cx="365760" cy="40841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grpSp>
          <p:sp>
            <p:nvSpPr>
              <p:cNvPr id="24" name="TextBox 23"/>
              <p:cNvSpPr txBox="1"/>
              <p:nvPr/>
            </p:nvSpPr>
            <p:spPr>
              <a:xfrm>
                <a:off x="7009639" y="1892565"/>
                <a:ext cx="1980220" cy="330803"/>
              </a:xfrm>
              <a:prstGeom prst="rect">
                <a:avLst/>
              </a:prstGeom>
              <a:noFill/>
            </p:spPr>
            <p:txBody>
              <a:bodyPr wrap="square" rtlCol="0">
                <a:spAutoFit/>
              </a:bodyPr>
              <a:lstStyle/>
              <a:p>
                <a:pPr fontAlgn="base">
                  <a:spcBef>
                    <a:spcPct val="0"/>
                  </a:spcBef>
                  <a:spcAft>
                    <a:spcPct val="0"/>
                  </a:spcAft>
                </a:pPr>
                <a:r>
                  <a:rPr lang="en-US" sz="900" dirty="0">
                    <a:solidFill>
                      <a:srgbClr val="000000"/>
                    </a:solidFill>
                    <a:latin typeface="Arial"/>
                    <a:cs typeface="Arial" charset="0"/>
                  </a:rPr>
                  <a:t>TPH</a:t>
                </a:r>
              </a:p>
            </p:txBody>
          </p:sp>
          <p:sp>
            <p:nvSpPr>
              <p:cNvPr id="36" name="Down Arrow 35"/>
              <p:cNvSpPr/>
              <p:nvPr/>
            </p:nvSpPr>
            <p:spPr>
              <a:xfrm rot="16200000" flipH="1" flipV="1">
                <a:off x="8258851" y="1226932"/>
                <a:ext cx="914400" cy="1642538"/>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fontAlgn="base">
                  <a:spcBef>
                    <a:spcPct val="0"/>
                  </a:spcBef>
                  <a:spcAft>
                    <a:spcPct val="0"/>
                  </a:spcAft>
                </a:pPr>
                <a:r>
                  <a:rPr lang="en-US" sz="900" b="1" dirty="0">
                    <a:solidFill>
                      <a:srgbClr val="000000"/>
                    </a:solidFill>
                    <a:latin typeface="Arial"/>
                  </a:rPr>
                  <a:t>Telotristat</a:t>
                </a:r>
              </a:p>
              <a:p>
                <a:pPr algn="ctr" fontAlgn="base">
                  <a:spcBef>
                    <a:spcPct val="0"/>
                  </a:spcBef>
                  <a:spcAft>
                    <a:spcPct val="0"/>
                  </a:spcAft>
                </a:pPr>
                <a:r>
                  <a:rPr lang="en-US" sz="900" b="1" dirty="0">
                    <a:solidFill>
                      <a:srgbClr val="000000"/>
                    </a:solidFill>
                    <a:latin typeface="Arial"/>
                  </a:rPr>
                  <a:t>Ethyl</a:t>
                </a:r>
              </a:p>
            </p:txBody>
          </p:sp>
        </p:grpSp>
        <p:sp>
          <p:nvSpPr>
            <p:cNvPr id="2" name="TextBox 1"/>
            <p:cNvSpPr txBox="1"/>
            <p:nvPr/>
          </p:nvSpPr>
          <p:spPr>
            <a:xfrm>
              <a:off x="2228600" y="1939772"/>
              <a:ext cx="692925" cy="954108"/>
            </a:xfrm>
            <a:prstGeom prst="rect">
              <a:avLst/>
            </a:prstGeom>
            <a:noFill/>
          </p:spPr>
          <p:txBody>
            <a:bodyPr wrap="none" rtlCol="0">
              <a:spAutoFit/>
            </a:bodyPr>
            <a:lstStyle/>
            <a:p>
              <a:pPr fontAlgn="base">
                <a:spcBef>
                  <a:spcPct val="0"/>
                </a:spcBef>
                <a:spcAft>
                  <a:spcPct val="0"/>
                </a:spcAft>
              </a:pPr>
              <a:r>
                <a:rPr lang="en-GB" sz="4050" b="1" dirty="0">
                  <a:solidFill>
                    <a:srgbClr val="F96A1B"/>
                  </a:solidFill>
                  <a:effectLst>
                    <a:outerShdw blurRad="50800" dist="38100" algn="l" rotWithShape="0">
                      <a:prstClr val="black">
                        <a:alpha val="40000"/>
                      </a:prstClr>
                    </a:outerShdw>
                  </a:effectLst>
                  <a:latin typeface="Times New Roman" pitchFamily="18" charset="0"/>
                  <a:cs typeface="Arial" charset="0"/>
                  <a:sym typeface="Wingdings 2" panose="05020102010507070707" pitchFamily="18" charset="2"/>
                </a:rPr>
                <a:t></a:t>
              </a:r>
              <a:endParaRPr lang="en-GB" sz="4050" b="1" dirty="0">
                <a:solidFill>
                  <a:srgbClr val="F96A1B"/>
                </a:solidFill>
                <a:effectLst>
                  <a:outerShdw blurRad="50800" dist="38100" algn="l" rotWithShape="0">
                    <a:prstClr val="black">
                      <a:alpha val="40000"/>
                    </a:prstClr>
                  </a:outerShdw>
                </a:effectLst>
                <a:latin typeface="Times New Roman" pitchFamily="18" charset="0"/>
                <a:cs typeface="Arial" charset="0"/>
              </a:endParaRPr>
            </a:p>
          </p:txBody>
        </p:sp>
        <p:sp>
          <p:nvSpPr>
            <p:cNvPr id="8" name="Oval 7"/>
            <p:cNvSpPr/>
            <p:nvPr/>
          </p:nvSpPr>
          <p:spPr>
            <a:xfrm>
              <a:off x="1703345" y="3375828"/>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3" name="Oval 32"/>
            <p:cNvSpPr/>
            <p:nvPr/>
          </p:nvSpPr>
          <p:spPr>
            <a:xfrm>
              <a:off x="1887644" y="3400632"/>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5" name="Oval 34"/>
            <p:cNvSpPr/>
            <p:nvPr/>
          </p:nvSpPr>
          <p:spPr>
            <a:xfrm>
              <a:off x="1834479" y="3219871"/>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7" name="Oval 36"/>
            <p:cNvSpPr/>
            <p:nvPr/>
          </p:nvSpPr>
          <p:spPr>
            <a:xfrm>
              <a:off x="2100304" y="3379366"/>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8" name="Oval 37"/>
            <p:cNvSpPr/>
            <p:nvPr/>
          </p:nvSpPr>
          <p:spPr>
            <a:xfrm>
              <a:off x="2249166" y="3219871"/>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sp>
          <p:nvSpPr>
            <p:cNvPr id="39" name="Oval 38"/>
            <p:cNvSpPr/>
            <p:nvPr/>
          </p:nvSpPr>
          <p:spPr>
            <a:xfrm>
              <a:off x="1983341" y="3262403"/>
              <a:ext cx="109728" cy="10972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latin typeface="Arial"/>
              </a:endParaRPr>
            </a:p>
          </p:txBody>
        </p:sp>
      </p:grpSp>
      <p:sp>
        <p:nvSpPr>
          <p:cNvPr id="41" name="Footer Placeholder 3"/>
          <p:cNvSpPr txBox="1">
            <a:spLocks/>
          </p:cNvSpPr>
          <p:nvPr/>
        </p:nvSpPr>
        <p:spPr>
          <a:xfrm>
            <a:off x="2733160" y="6310801"/>
            <a:ext cx="6571852" cy="273844"/>
          </a:xfrm>
          <a:prstGeom prst="rect">
            <a:avLst/>
          </a:prstGeom>
        </p:spPr>
        <p:txBody>
          <a:bodyPr vert="horz" lIns="68580" tIns="34290" rIns="68580" bIns="34290" rtlCol="0" anchor="b"/>
          <a:lstStyle>
            <a:defPPr>
              <a:defRPr lang="en-US"/>
            </a:defPPr>
            <a:lvl1pPr algn="l" rtl="0" fontAlgn="base">
              <a:spcBef>
                <a:spcPct val="0"/>
              </a:spcBef>
              <a:spcAft>
                <a:spcPct val="0"/>
              </a:spcAft>
              <a:defRPr sz="1000" b="0" kern="1200">
                <a:solidFill>
                  <a:schemeClr val="tx1"/>
                </a:solidFill>
                <a:latin typeface="+mj-lt"/>
                <a:ea typeface="+mn-ea"/>
                <a:cs typeface="Arial" charset="0"/>
              </a:defRPr>
            </a:lvl1pPr>
            <a:lvl2pPr marL="457200" algn="l" rtl="0" fontAlgn="base">
              <a:spcBef>
                <a:spcPct val="0"/>
              </a:spcBef>
              <a:spcAft>
                <a:spcPct val="0"/>
              </a:spcAft>
              <a:defRPr sz="1600" b="1" kern="1200">
                <a:solidFill>
                  <a:schemeClr val="tx1"/>
                </a:solidFill>
                <a:latin typeface="Times New Roman" pitchFamily="18" charset="0"/>
                <a:ea typeface="+mn-ea"/>
                <a:cs typeface="Arial" charset="0"/>
              </a:defRPr>
            </a:lvl2pPr>
            <a:lvl3pPr marL="914400" algn="l" rtl="0" fontAlgn="base">
              <a:spcBef>
                <a:spcPct val="0"/>
              </a:spcBef>
              <a:spcAft>
                <a:spcPct val="0"/>
              </a:spcAft>
              <a:defRPr sz="1600" b="1" kern="1200">
                <a:solidFill>
                  <a:schemeClr val="tx1"/>
                </a:solidFill>
                <a:latin typeface="Times New Roman" pitchFamily="18" charset="0"/>
                <a:ea typeface="+mn-ea"/>
                <a:cs typeface="Arial" charset="0"/>
              </a:defRPr>
            </a:lvl3pPr>
            <a:lvl4pPr marL="1371600" algn="l" rtl="0" fontAlgn="base">
              <a:spcBef>
                <a:spcPct val="0"/>
              </a:spcBef>
              <a:spcAft>
                <a:spcPct val="0"/>
              </a:spcAft>
              <a:defRPr sz="1600" b="1" kern="1200">
                <a:solidFill>
                  <a:schemeClr val="tx1"/>
                </a:solidFill>
                <a:latin typeface="Times New Roman" pitchFamily="18" charset="0"/>
                <a:ea typeface="+mn-ea"/>
                <a:cs typeface="Arial" charset="0"/>
              </a:defRPr>
            </a:lvl4pPr>
            <a:lvl5pPr marL="1828800" algn="l" rtl="0" fontAlgn="base">
              <a:spcBef>
                <a:spcPct val="0"/>
              </a:spcBef>
              <a:spcAft>
                <a:spcPct val="0"/>
              </a:spcAft>
              <a:defRPr sz="1600" b="1" kern="1200">
                <a:solidFill>
                  <a:schemeClr val="tx1"/>
                </a:solidFill>
                <a:latin typeface="Times New Roman" pitchFamily="18" charset="0"/>
                <a:ea typeface="+mn-ea"/>
                <a:cs typeface="Arial" charset="0"/>
              </a:defRPr>
            </a:lvl5pPr>
            <a:lvl6pPr marL="2286000" algn="l" defTabSz="914400" rtl="0" eaLnBrk="1" latinLnBrk="0" hangingPunct="1">
              <a:defRPr sz="1600" b="1" kern="1200">
                <a:solidFill>
                  <a:schemeClr val="tx1"/>
                </a:solidFill>
                <a:latin typeface="Times New Roman" pitchFamily="18" charset="0"/>
                <a:ea typeface="+mn-ea"/>
                <a:cs typeface="Arial" charset="0"/>
              </a:defRPr>
            </a:lvl6pPr>
            <a:lvl7pPr marL="2743200" algn="l" defTabSz="914400" rtl="0" eaLnBrk="1" latinLnBrk="0" hangingPunct="1">
              <a:defRPr sz="1600" b="1" kern="1200">
                <a:solidFill>
                  <a:schemeClr val="tx1"/>
                </a:solidFill>
                <a:latin typeface="Times New Roman" pitchFamily="18" charset="0"/>
                <a:ea typeface="+mn-ea"/>
                <a:cs typeface="Arial" charset="0"/>
              </a:defRPr>
            </a:lvl7pPr>
            <a:lvl8pPr marL="3200400" algn="l" defTabSz="914400" rtl="0" eaLnBrk="1" latinLnBrk="0" hangingPunct="1">
              <a:defRPr sz="1600" b="1" kern="1200">
                <a:solidFill>
                  <a:schemeClr val="tx1"/>
                </a:solidFill>
                <a:latin typeface="Times New Roman" pitchFamily="18" charset="0"/>
                <a:ea typeface="+mn-ea"/>
                <a:cs typeface="Arial" charset="0"/>
              </a:defRPr>
            </a:lvl8pPr>
            <a:lvl9pPr marL="3657600" algn="l" defTabSz="914400" rtl="0" eaLnBrk="1" latinLnBrk="0" hangingPunct="1">
              <a:defRPr sz="1600" b="1" kern="1200">
                <a:solidFill>
                  <a:schemeClr val="tx1"/>
                </a:solidFill>
                <a:latin typeface="Times New Roman" pitchFamily="18" charset="0"/>
                <a:ea typeface="+mn-ea"/>
                <a:cs typeface="Arial" charset="0"/>
              </a:defRPr>
            </a:lvl9pPr>
          </a:lstStyle>
          <a:p>
            <a:r>
              <a:rPr lang="en-US" sz="750" b="1" dirty="0">
                <a:solidFill>
                  <a:schemeClr val="accent2"/>
                </a:solidFill>
                <a:latin typeface="Arial"/>
                <a:cs typeface="Arial" panose="020B0604020202020204" pitchFamily="34" charset="0"/>
              </a:rPr>
              <a:t>5-HIAA, </a:t>
            </a:r>
            <a:r>
              <a:rPr lang="en-US" sz="750" dirty="0">
                <a:solidFill>
                  <a:schemeClr val="accent2"/>
                </a:solidFill>
                <a:latin typeface="Arial"/>
                <a:cs typeface="Arial" panose="020B0604020202020204" pitchFamily="34" charset="0"/>
              </a:rPr>
              <a:t>5-hydroxyindoleacetic acid; </a:t>
            </a:r>
            <a:r>
              <a:rPr lang="en-US" sz="750" b="1" dirty="0">
                <a:solidFill>
                  <a:schemeClr val="accent2"/>
                </a:solidFill>
                <a:latin typeface="Arial"/>
                <a:cs typeface="Arial" panose="020B0604020202020204" pitchFamily="34" charset="0"/>
              </a:rPr>
              <a:t>5-HT</a:t>
            </a:r>
            <a:r>
              <a:rPr lang="en-US" sz="750" dirty="0">
                <a:solidFill>
                  <a:schemeClr val="accent2"/>
                </a:solidFill>
                <a:latin typeface="Arial"/>
                <a:cs typeface="Arial" panose="020B0604020202020204" pitchFamily="34" charset="0"/>
              </a:rPr>
              <a:t>, serotonin;</a:t>
            </a:r>
            <a:r>
              <a:rPr lang="en-US" sz="750" dirty="0">
                <a:solidFill>
                  <a:schemeClr val="accent2"/>
                </a:solidFill>
                <a:latin typeface="Arial"/>
              </a:rPr>
              <a:t> </a:t>
            </a:r>
            <a:r>
              <a:rPr lang="en-US" sz="750" b="1" dirty="0">
                <a:solidFill>
                  <a:schemeClr val="accent2"/>
                </a:solidFill>
                <a:latin typeface="Arial"/>
              </a:rPr>
              <a:t>5-HTP</a:t>
            </a:r>
            <a:r>
              <a:rPr lang="en-US" sz="750" dirty="0">
                <a:solidFill>
                  <a:schemeClr val="accent2"/>
                </a:solidFill>
                <a:latin typeface="Arial"/>
              </a:rPr>
              <a:t>, hydroxytryptophan; </a:t>
            </a:r>
            <a:r>
              <a:rPr lang="en-US" sz="750" b="1" dirty="0">
                <a:solidFill>
                  <a:schemeClr val="accent2"/>
                </a:solidFill>
                <a:latin typeface="Arial"/>
              </a:rPr>
              <a:t>CNS</a:t>
            </a:r>
            <a:r>
              <a:rPr lang="en-US" sz="750" dirty="0">
                <a:solidFill>
                  <a:schemeClr val="accent2"/>
                </a:solidFill>
                <a:latin typeface="Arial"/>
              </a:rPr>
              <a:t>, central nervous system; </a:t>
            </a:r>
            <a:r>
              <a:rPr lang="en-US" sz="750" b="1" dirty="0">
                <a:solidFill>
                  <a:schemeClr val="accent2"/>
                </a:solidFill>
                <a:latin typeface="Arial"/>
                <a:cs typeface="Arial" panose="020B0604020202020204" pitchFamily="34" charset="0"/>
              </a:rPr>
              <a:t>TPH</a:t>
            </a:r>
            <a:r>
              <a:rPr lang="en-US" sz="750" dirty="0">
                <a:solidFill>
                  <a:schemeClr val="accent2"/>
                </a:solidFill>
                <a:latin typeface="Arial"/>
                <a:cs typeface="Arial" panose="020B0604020202020204" pitchFamily="34" charset="0"/>
              </a:rPr>
              <a:t>, tryptophan hydroxylase</a:t>
            </a:r>
            <a:r>
              <a:rPr lang="en-US" sz="750" dirty="0">
                <a:solidFill>
                  <a:schemeClr val="accent2"/>
                </a:solidFill>
                <a:latin typeface="Arial"/>
              </a:rPr>
              <a:t>.</a:t>
            </a:r>
            <a:endParaRPr lang="fr-FR" sz="750" dirty="0">
              <a:solidFill>
                <a:schemeClr val="accent2"/>
              </a:solidFill>
              <a:latin typeface="Arial"/>
            </a:endParaRPr>
          </a:p>
          <a:p>
            <a:r>
              <a:rPr lang="en-US" sz="750" dirty="0">
                <a:solidFill>
                  <a:schemeClr val="accent2"/>
                </a:solidFill>
                <a:latin typeface="Arial"/>
              </a:rPr>
              <a:t>1. Liu Q, Yang Q, Sun W, </a:t>
            </a:r>
            <a:r>
              <a:rPr lang="en-US" sz="750" i="1" dirty="0">
                <a:solidFill>
                  <a:schemeClr val="accent2"/>
                </a:solidFill>
                <a:latin typeface="Arial"/>
              </a:rPr>
              <a:t>et al.</a:t>
            </a:r>
            <a:r>
              <a:rPr lang="en-US" sz="750" dirty="0">
                <a:solidFill>
                  <a:schemeClr val="accent2"/>
                </a:solidFill>
                <a:latin typeface="Arial"/>
              </a:rPr>
              <a:t> </a:t>
            </a:r>
            <a:r>
              <a:rPr lang="en-US" sz="750" i="1" dirty="0">
                <a:solidFill>
                  <a:schemeClr val="accent2"/>
                </a:solidFill>
                <a:latin typeface="Arial"/>
              </a:rPr>
              <a:t>J Pharmacol Exp Ther </a:t>
            </a:r>
            <a:r>
              <a:rPr lang="en-US" sz="750" dirty="0">
                <a:solidFill>
                  <a:schemeClr val="accent2"/>
                </a:solidFill>
                <a:latin typeface="Arial"/>
              </a:rPr>
              <a:t>2008; 325:47–55. 2. Kulke MH, O'Dorisio T, Phan A,</a:t>
            </a:r>
            <a:r>
              <a:rPr lang="en-US" sz="750" i="1" dirty="0">
                <a:solidFill>
                  <a:schemeClr val="accent2"/>
                </a:solidFill>
                <a:latin typeface="Arial"/>
              </a:rPr>
              <a:t> et al.</a:t>
            </a:r>
            <a:r>
              <a:rPr lang="en-US" sz="750" dirty="0">
                <a:solidFill>
                  <a:schemeClr val="accent2"/>
                </a:solidFill>
                <a:latin typeface="Arial"/>
              </a:rPr>
              <a:t> </a:t>
            </a:r>
            <a:r>
              <a:rPr lang="en-US" sz="750" i="1" dirty="0">
                <a:solidFill>
                  <a:schemeClr val="accent2"/>
                </a:solidFill>
                <a:latin typeface="Arial"/>
              </a:rPr>
              <a:t>Endocr Relat Cancer</a:t>
            </a:r>
            <a:r>
              <a:rPr lang="en-US" sz="750" dirty="0">
                <a:solidFill>
                  <a:schemeClr val="accent2"/>
                </a:solidFill>
                <a:latin typeface="Arial"/>
              </a:rPr>
              <a:t> 2014;21:705–714. 3. Pavel M, Horsch D, Caplin M,</a:t>
            </a:r>
            <a:r>
              <a:rPr lang="en-US" sz="750" i="1" dirty="0">
                <a:solidFill>
                  <a:schemeClr val="accent2"/>
                </a:solidFill>
                <a:latin typeface="Arial"/>
              </a:rPr>
              <a:t> et al.</a:t>
            </a:r>
            <a:r>
              <a:rPr lang="en-US" sz="750" dirty="0">
                <a:solidFill>
                  <a:schemeClr val="accent2"/>
                </a:solidFill>
                <a:latin typeface="Arial"/>
              </a:rPr>
              <a:t> </a:t>
            </a:r>
            <a:r>
              <a:rPr lang="en-US" sz="750" i="1" dirty="0">
                <a:solidFill>
                  <a:schemeClr val="accent2"/>
                </a:solidFill>
                <a:latin typeface="Arial"/>
              </a:rPr>
              <a:t>J Clin Endocrinol Metab</a:t>
            </a:r>
            <a:r>
              <a:rPr lang="en-US" sz="750" dirty="0">
                <a:solidFill>
                  <a:schemeClr val="accent2"/>
                </a:solidFill>
                <a:latin typeface="Arial"/>
              </a:rPr>
              <a:t> 2015;100:1511–1519. 4. FDA Orphan Drug Designations. Available at: </a:t>
            </a:r>
            <a:r>
              <a:rPr lang="en-US" sz="750" dirty="0">
                <a:solidFill>
                  <a:schemeClr val="accent2"/>
                </a:solidFill>
                <a:latin typeface="Arial"/>
                <a:hlinkClick r:id="rId3">
                  <a:extLst>
                    <a:ext uri="{A12FA001-AC4F-418D-AE19-62706E023703}">
                      <ahyp:hlinkClr xmlns:ahyp="http://schemas.microsoft.com/office/drawing/2018/hyperlinkcolor" val="tx"/>
                    </a:ext>
                  </a:extLst>
                </a:hlinkClick>
              </a:rPr>
              <a:t>http://www.accessdata.fda.gov/scripts/opdlisting/oopd/index</a:t>
            </a:r>
            <a:r>
              <a:rPr lang="en-US" sz="750" dirty="0">
                <a:solidFill>
                  <a:schemeClr val="accent2"/>
                </a:solidFill>
                <a:latin typeface="Arial"/>
              </a:rPr>
              <a:t>. Accessed September 2015. 5. Kronenberg HM, Melmed S, Polonsky KS, </a:t>
            </a:r>
            <a:r>
              <a:rPr lang="en-US" sz="750" i="1" dirty="0">
                <a:solidFill>
                  <a:schemeClr val="accent2"/>
                </a:solidFill>
                <a:latin typeface="Arial"/>
              </a:rPr>
              <a:t>et al. Williams Textbook of Endocrinology</a:t>
            </a:r>
            <a:r>
              <a:rPr lang="en-US" sz="750" dirty="0">
                <a:solidFill>
                  <a:schemeClr val="accent2"/>
                </a:solidFill>
                <a:latin typeface="Arial"/>
              </a:rPr>
              <a:t>, 11th edn. 2008:1823–1824.</a:t>
            </a:r>
          </a:p>
        </p:txBody>
      </p:sp>
      <p:sp>
        <p:nvSpPr>
          <p:cNvPr id="42" name="TextBox 41"/>
          <p:cNvSpPr txBox="1"/>
          <p:nvPr/>
        </p:nvSpPr>
        <p:spPr>
          <a:xfrm>
            <a:off x="3248518" y="2053837"/>
            <a:ext cx="2419406" cy="213585"/>
          </a:xfrm>
          <a:prstGeom prst="rect">
            <a:avLst/>
          </a:prstGeom>
          <a:noFill/>
        </p:spPr>
        <p:txBody>
          <a:bodyPr wrap="square" rtlCol="0">
            <a:spAutoFit/>
          </a:bodyPr>
          <a:lstStyle/>
          <a:p>
            <a:pPr fontAlgn="base">
              <a:spcBef>
                <a:spcPct val="0"/>
              </a:spcBef>
              <a:spcAft>
                <a:spcPct val="0"/>
              </a:spcAft>
            </a:pPr>
            <a:r>
              <a:rPr lang="en-US" sz="788" b="1" i="1" dirty="0">
                <a:solidFill>
                  <a:schemeClr val="accent2"/>
                </a:solidFill>
                <a:latin typeface="Arial"/>
                <a:cs typeface="Arial" charset="0"/>
              </a:rPr>
              <a:t>Serotonin Synthesis in Carcinoid Tumor Cells</a:t>
            </a:r>
            <a:endParaRPr lang="en-US" sz="788" b="1" i="1" baseline="30000" dirty="0">
              <a:solidFill>
                <a:schemeClr val="accent2"/>
              </a:solidFill>
              <a:latin typeface="Arial"/>
              <a:cs typeface="Arial" charset="0"/>
            </a:endParaRPr>
          </a:p>
        </p:txBody>
      </p:sp>
    </p:spTree>
    <p:extLst>
      <p:ext uri="{BB962C8B-B14F-4D97-AF65-F5344CB8AC3E}">
        <p14:creationId xmlns:p14="http://schemas.microsoft.com/office/powerpoint/2010/main" val="146176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11"/>
          <p:cNvSpPr txBox="1">
            <a:spLocks/>
          </p:cNvSpPr>
          <p:nvPr/>
        </p:nvSpPr>
        <p:spPr bwMode="auto">
          <a:xfrm>
            <a:off x="2905720" y="6248400"/>
            <a:ext cx="6380560" cy="46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730250" indent="-182563">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187450" indent="-136525">
              <a:spcBef>
                <a:spcPct val="20000"/>
              </a:spcBef>
              <a:buClr>
                <a:schemeClr val="accent1"/>
              </a:buClr>
              <a:buSzPct val="100000"/>
              <a:buFont typeface="Arial" charset="0"/>
              <a:buChar char="•"/>
              <a:defRPr sz="1400">
                <a:solidFill>
                  <a:schemeClr val="tx1"/>
                </a:solidFill>
                <a:latin typeface="Arial" charset="0"/>
              </a:defRPr>
            </a:lvl5pPr>
            <a:lvl6pPr marL="1644650" indent="-13652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101850" indent="-13652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559050" indent="-13652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016250" indent="-13652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fontAlgn="base">
              <a:spcAft>
                <a:spcPct val="0"/>
              </a:spcAft>
              <a:buClr>
                <a:srgbClr val="797B7E"/>
              </a:buClr>
              <a:buSzPct val="100000"/>
            </a:pPr>
            <a:r>
              <a:rPr lang="en-US" altLang="en-US" sz="1050" dirty="0">
                <a:solidFill>
                  <a:schemeClr val="accent2"/>
                </a:solidFill>
                <a:cs typeface="Arial" charset="0"/>
              </a:rPr>
              <a:t>Wilcoxon rank-sum test showed significant differences for each </a:t>
            </a:r>
            <a:r>
              <a:rPr lang="en-US" altLang="en-US" sz="1050" dirty="0" err="1">
                <a:solidFill>
                  <a:schemeClr val="accent2"/>
                </a:solidFill>
                <a:cs typeface="Arial" charset="0"/>
              </a:rPr>
              <a:t>telotristat</a:t>
            </a:r>
            <a:r>
              <a:rPr lang="en-US" altLang="en-US" sz="1050" dirty="0">
                <a:solidFill>
                  <a:schemeClr val="accent2"/>
                </a:solidFill>
                <a:cs typeface="Arial" charset="0"/>
              </a:rPr>
              <a:t> </a:t>
            </a:r>
            <a:r>
              <a:rPr lang="en-US" altLang="en-US" sz="1050" dirty="0" err="1">
                <a:solidFill>
                  <a:schemeClr val="accent2"/>
                </a:solidFill>
                <a:cs typeface="Arial" charset="0"/>
              </a:rPr>
              <a:t>etiprate</a:t>
            </a:r>
            <a:r>
              <a:rPr lang="en-US" altLang="en-US" sz="1050" dirty="0">
                <a:solidFill>
                  <a:schemeClr val="accent2"/>
                </a:solidFill>
                <a:cs typeface="Arial" charset="0"/>
              </a:rPr>
              <a:t> dose vs. placebo (p&lt;0.001)</a:t>
            </a:r>
          </a:p>
        </p:txBody>
      </p:sp>
      <p:sp>
        <p:nvSpPr>
          <p:cNvPr id="14" name="Title 1"/>
          <p:cNvSpPr>
            <a:spLocks noGrp="1"/>
          </p:cNvSpPr>
          <p:nvPr>
            <p:ph type="title"/>
          </p:nvPr>
        </p:nvSpPr>
        <p:spPr>
          <a:xfrm>
            <a:off x="1981201" y="1179169"/>
            <a:ext cx="8495081" cy="742950"/>
          </a:xfrm>
        </p:spPr>
        <p:txBody>
          <a:bodyPr>
            <a:noAutofit/>
          </a:bodyPr>
          <a:lstStyle/>
          <a:p>
            <a:pPr algn="ctr">
              <a:defRPr/>
            </a:pPr>
            <a:r>
              <a:rPr lang="en-US" b="1" dirty="0">
                <a:solidFill>
                  <a:schemeClr val="accent3"/>
                </a:solidFill>
              </a:rPr>
              <a:t>TELESTAR</a:t>
            </a:r>
            <a:r>
              <a:rPr lang="en-US" dirty="0">
                <a:solidFill>
                  <a:schemeClr val="accent3"/>
                </a:solidFill>
              </a:rPr>
              <a:t>: Mean Absolute Change in Urinary 5-HIAA (mg/24 h) from Baseline to Week 12</a:t>
            </a:r>
          </a:p>
        </p:txBody>
      </p:sp>
      <p:sp>
        <p:nvSpPr>
          <p:cNvPr id="75780" name="Slide Number Placeholder 4"/>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800">
                <a:solidFill>
                  <a:schemeClr val="tx1"/>
                </a:solidFill>
                <a:latin typeface="Lucida Sans Unicode" pitchFamily="34" charset="0"/>
              </a:defRPr>
            </a:lvl1pPr>
            <a:lvl2pPr marL="557213" indent="-214313">
              <a:defRPr sz="1800">
                <a:solidFill>
                  <a:schemeClr val="tx1"/>
                </a:solidFill>
                <a:latin typeface="Lucida Sans Unicode" pitchFamily="34" charset="0"/>
              </a:defRPr>
            </a:lvl2pPr>
            <a:lvl3pPr marL="857250" indent="-171450">
              <a:defRPr sz="1800">
                <a:solidFill>
                  <a:schemeClr val="tx1"/>
                </a:solidFill>
                <a:latin typeface="Lucida Sans Unicode" pitchFamily="34" charset="0"/>
              </a:defRPr>
            </a:lvl3pPr>
            <a:lvl4pPr marL="1200150" indent="-171450">
              <a:defRPr sz="1800">
                <a:solidFill>
                  <a:schemeClr val="tx1"/>
                </a:solidFill>
                <a:latin typeface="Lucida Sans Unicode" pitchFamily="34" charset="0"/>
              </a:defRPr>
            </a:lvl4pPr>
            <a:lvl5pPr marL="1543050" indent="-171450">
              <a:defRPr sz="1800">
                <a:solidFill>
                  <a:schemeClr val="tx1"/>
                </a:solidFill>
                <a:latin typeface="Lucida Sans Unicode" pitchFamily="34" charset="0"/>
              </a:defRPr>
            </a:lvl5pPr>
            <a:lvl6pPr marL="1885950" indent="-171450" eaLnBrk="0" fontAlgn="base" hangingPunct="0">
              <a:spcBef>
                <a:spcPct val="0"/>
              </a:spcBef>
              <a:spcAft>
                <a:spcPct val="0"/>
              </a:spcAft>
              <a:defRPr sz="1800">
                <a:solidFill>
                  <a:schemeClr val="tx1"/>
                </a:solidFill>
                <a:latin typeface="Lucida Sans Unicode" pitchFamily="34" charset="0"/>
              </a:defRPr>
            </a:lvl6pPr>
            <a:lvl7pPr marL="2228850" indent="-171450" eaLnBrk="0" fontAlgn="base" hangingPunct="0">
              <a:spcBef>
                <a:spcPct val="0"/>
              </a:spcBef>
              <a:spcAft>
                <a:spcPct val="0"/>
              </a:spcAft>
              <a:defRPr sz="1800">
                <a:solidFill>
                  <a:schemeClr val="tx1"/>
                </a:solidFill>
                <a:latin typeface="Lucida Sans Unicode" pitchFamily="34" charset="0"/>
              </a:defRPr>
            </a:lvl7pPr>
            <a:lvl8pPr marL="2571750" indent="-171450" eaLnBrk="0" fontAlgn="base" hangingPunct="0">
              <a:spcBef>
                <a:spcPct val="0"/>
              </a:spcBef>
              <a:spcAft>
                <a:spcPct val="0"/>
              </a:spcAft>
              <a:defRPr sz="1800">
                <a:solidFill>
                  <a:schemeClr val="tx1"/>
                </a:solidFill>
                <a:latin typeface="Lucida Sans Unicode" pitchFamily="34" charset="0"/>
              </a:defRPr>
            </a:lvl8pPr>
            <a:lvl9pPr marL="2914650" indent="-171450" eaLnBrk="0" fontAlgn="base" hangingPunct="0">
              <a:spcBef>
                <a:spcPct val="0"/>
              </a:spcBef>
              <a:spcAft>
                <a:spcPct val="0"/>
              </a:spcAft>
              <a:defRPr sz="1800">
                <a:solidFill>
                  <a:schemeClr val="tx1"/>
                </a:solidFill>
                <a:latin typeface="Lucida Sans Unicode" pitchFamily="34" charset="0"/>
              </a:defRPr>
            </a:lvl9pPr>
          </a:lstStyle>
          <a:p>
            <a:fld id="{060B5E03-A86C-4FEB-A484-3D01524073F6}" type="slidenum">
              <a:rPr lang="en-US" altLang="en-US" sz="750">
                <a:solidFill>
                  <a:srgbClr val="898989"/>
                </a:solidFill>
                <a:latin typeface="Arial" charset="0"/>
                <a:cs typeface="Arial" charset="0"/>
              </a:rPr>
              <a:pPr/>
              <a:t>46</a:t>
            </a:fld>
            <a:endParaRPr lang="en-US" altLang="en-US" sz="750" dirty="0">
              <a:solidFill>
                <a:srgbClr val="898989"/>
              </a:solidFill>
              <a:latin typeface="Arial" charset="0"/>
              <a:cs typeface="Arial" charset="0"/>
            </a:endParaRPr>
          </a:p>
        </p:txBody>
      </p:sp>
      <p:sp>
        <p:nvSpPr>
          <p:cNvPr id="16" name="Footer Placeholder 1"/>
          <p:cNvSpPr>
            <a:spLocks noGrp="1"/>
          </p:cNvSpPr>
          <p:nvPr>
            <p:ph type="ftr" sz="quarter" idx="3"/>
          </p:nvPr>
        </p:nvSpPr>
        <p:spPr/>
        <p:txBody>
          <a:bodyPr/>
          <a:lstStyle/>
          <a:p>
            <a:pPr>
              <a:defRPr/>
            </a:pPr>
            <a:r>
              <a:rPr lang="en-US" b="1" dirty="0">
                <a:solidFill>
                  <a:schemeClr val="accent2"/>
                </a:solidFill>
                <a:latin typeface="Arial"/>
                <a:cs typeface="Arial" panose="020B0604020202020204" pitchFamily="34" charset="0"/>
              </a:rPr>
              <a:t>5-HIAA</a:t>
            </a:r>
            <a:r>
              <a:rPr lang="en-US" dirty="0">
                <a:solidFill>
                  <a:schemeClr val="accent2"/>
                </a:solidFill>
                <a:latin typeface="Arial"/>
                <a:cs typeface="Arial" panose="020B0604020202020204" pitchFamily="34" charset="0"/>
              </a:rPr>
              <a:t>, 5-hydroxyindoleacetic acid; </a:t>
            </a:r>
            <a:r>
              <a:rPr lang="en-US" b="1" dirty="0">
                <a:solidFill>
                  <a:schemeClr val="accent2"/>
                </a:solidFill>
                <a:latin typeface="Arial"/>
              </a:rPr>
              <a:t>SSA</a:t>
            </a:r>
            <a:r>
              <a:rPr lang="en-US" dirty="0">
                <a:solidFill>
                  <a:schemeClr val="accent2"/>
                </a:solidFill>
                <a:latin typeface="Arial"/>
              </a:rPr>
              <a:t>, somatostatin analog</a:t>
            </a:r>
            <a:r>
              <a:rPr lang="en-US" dirty="0">
                <a:solidFill>
                  <a:schemeClr val="accent2"/>
                </a:solidFill>
                <a:latin typeface="Arial"/>
                <a:cs typeface="Arial" panose="020B0604020202020204" pitchFamily="34" charset="0"/>
              </a:rPr>
              <a:t>.</a:t>
            </a:r>
            <a:endParaRPr lang="en-US" dirty="0">
              <a:solidFill>
                <a:schemeClr val="accent2"/>
              </a:solidFill>
              <a:latin typeface="Arial"/>
            </a:endParaRPr>
          </a:p>
        </p:txBody>
      </p:sp>
      <p:grpSp>
        <p:nvGrpSpPr>
          <p:cNvPr id="75781" name="Group 1"/>
          <p:cNvGrpSpPr>
            <a:grpSpLocks/>
          </p:cNvGrpSpPr>
          <p:nvPr/>
        </p:nvGrpSpPr>
        <p:grpSpPr bwMode="auto">
          <a:xfrm>
            <a:off x="3629901" y="2679781"/>
            <a:ext cx="4648152" cy="2999051"/>
            <a:chOff x="-11500" y="1589895"/>
            <a:chExt cx="6197536" cy="3999141"/>
          </a:xfrm>
        </p:grpSpPr>
        <p:graphicFrame>
          <p:nvGraphicFramePr>
            <p:cNvPr id="2" name="Chart 16"/>
            <p:cNvGraphicFramePr>
              <a:graphicFrameLocks/>
            </p:cNvGraphicFramePr>
            <p:nvPr>
              <p:extLst>
                <p:ext uri="{D42A27DB-BD31-4B8C-83A1-F6EECF244321}">
                  <p14:modId xmlns:p14="http://schemas.microsoft.com/office/powerpoint/2010/main" val="3945134902"/>
                </p:ext>
              </p:extLst>
            </p:nvPr>
          </p:nvGraphicFramePr>
          <p:xfrm>
            <a:off x="-11500" y="1589895"/>
            <a:ext cx="6197536" cy="3620913"/>
          </p:xfrm>
          <a:graphic>
            <a:graphicData uri="http://schemas.openxmlformats.org/drawingml/2006/chart">
              <c:chart xmlns:c="http://schemas.openxmlformats.org/drawingml/2006/chart" xmlns:r="http://schemas.openxmlformats.org/officeDocument/2006/relationships" r:id="rId3"/>
            </a:graphicData>
          </a:graphic>
        </p:graphicFrame>
        <p:sp>
          <p:nvSpPr>
            <p:cNvPr id="75786" name="TextBox 7"/>
            <p:cNvSpPr txBox="1">
              <a:spLocks noChangeArrowheads="1"/>
            </p:cNvSpPr>
            <p:nvPr/>
          </p:nvSpPr>
          <p:spPr bwMode="auto">
            <a:xfrm>
              <a:off x="1555203" y="5250447"/>
              <a:ext cx="918933" cy="3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defRPr>
              </a:lvl1pPr>
              <a:lvl2pPr marL="742950" indent="-285750">
                <a:defRPr sz="2400">
                  <a:solidFill>
                    <a:schemeClr val="tx1"/>
                  </a:solidFill>
                  <a:latin typeface="Lucida Sans Unicode" pitchFamily="34" charset="0"/>
                </a:defRPr>
              </a:lvl2pPr>
              <a:lvl3pPr marL="1143000" indent="-228600">
                <a:defRPr sz="2400">
                  <a:solidFill>
                    <a:schemeClr val="tx1"/>
                  </a:solidFill>
                  <a:latin typeface="Lucida Sans Unicode" pitchFamily="34" charset="0"/>
                </a:defRPr>
              </a:lvl3pPr>
              <a:lvl4pPr marL="1600200" indent="-228600">
                <a:defRPr sz="2400">
                  <a:solidFill>
                    <a:schemeClr val="tx1"/>
                  </a:solidFill>
                  <a:latin typeface="Lucida Sans Unicode" pitchFamily="34" charset="0"/>
                </a:defRPr>
              </a:lvl4pPr>
              <a:lvl5pPr marL="2057400" indent="-22860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algn="ctr" fontAlgn="base">
                <a:spcBef>
                  <a:spcPct val="0"/>
                </a:spcBef>
                <a:spcAft>
                  <a:spcPct val="0"/>
                </a:spcAft>
              </a:pPr>
              <a:r>
                <a:rPr lang="en-US" altLang="en-US" sz="1050" dirty="0">
                  <a:solidFill>
                    <a:schemeClr val="accent2"/>
                  </a:solidFill>
                  <a:latin typeface="Arial" charset="0"/>
                  <a:cs typeface="Arial" charset="0"/>
                </a:rPr>
                <a:t>n=29</a:t>
              </a:r>
            </a:p>
          </p:txBody>
        </p:sp>
        <p:sp>
          <p:nvSpPr>
            <p:cNvPr id="75787" name="TextBox 10"/>
            <p:cNvSpPr txBox="1">
              <a:spLocks noChangeArrowheads="1"/>
            </p:cNvSpPr>
            <p:nvPr/>
          </p:nvSpPr>
          <p:spPr bwMode="auto">
            <a:xfrm>
              <a:off x="3087268" y="5250447"/>
              <a:ext cx="918933" cy="3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defRPr>
              </a:lvl1pPr>
              <a:lvl2pPr marL="742950" indent="-285750">
                <a:defRPr sz="2400">
                  <a:solidFill>
                    <a:schemeClr val="tx1"/>
                  </a:solidFill>
                  <a:latin typeface="Lucida Sans Unicode" pitchFamily="34" charset="0"/>
                </a:defRPr>
              </a:lvl2pPr>
              <a:lvl3pPr marL="1143000" indent="-228600">
                <a:defRPr sz="2400">
                  <a:solidFill>
                    <a:schemeClr val="tx1"/>
                  </a:solidFill>
                  <a:latin typeface="Lucida Sans Unicode" pitchFamily="34" charset="0"/>
                </a:defRPr>
              </a:lvl3pPr>
              <a:lvl4pPr marL="1600200" indent="-228600">
                <a:defRPr sz="2400">
                  <a:solidFill>
                    <a:schemeClr val="tx1"/>
                  </a:solidFill>
                  <a:latin typeface="Lucida Sans Unicode" pitchFamily="34" charset="0"/>
                </a:defRPr>
              </a:lvl4pPr>
              <a:lvl5pPr marL="2057400" indent="-22860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algn="ctr" fontAlgn="base">
                <a:spcBef>
                  <a:spcPct val="0"/>
                </a:spcBef>
                <a:spcAft>
                  <a:spcPct val="0"/>
                </a:spcAft>
              </a:pPr>
              <a:r>
                <a:rPr lang="en-US" altLang="en-US" sz="1050" dirty="0">
                  <a:solidFill>
                    <a:schemeClr val="accent2"/>
                  </a:solidFill>
                  <a:latin typeface="Arial" charset="0"/>
                  <a:cs typeface="Arial" charset="0"/>
                </a:rPr>
                <a:t>n=32</a:t>
              </a:r>
            </a:p>
          </p:txBody>
        </p:sp>
        <p:sp>
          <p:nvSpPr>
            <p:cNvPr id="75788" name="TextBox 11"/>
            <p:cNvSpPr txBox="1">
              <a:spLocks noChangeArrowheads="1"/>
            </p:cNvSpPr>
            <p:nvPr/>
          </p:nvSpPr>
          <p:spPr bwMode="auto">
            <a:xfrm>
              <a:off x="4704283" y="5250447"/>
              <a:ext cx="918933" cy="3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defRPr>
              </a:lvl1pPr>
              <a:lvl2pPr marL="742950" indent="-285750">
                <a:defRPr sz="2400">
                  <a:solidFill>
                    <a:schemeClr val="tx1"/>
                  </a:solidFill>
                  <a:latin typeface="Lucida Sans Unicode" pitchFamily="34" charset="0"/>
                </a:defRPr>
              </a:lvl2pPr>
              <a:lvl3pPr marL="1143000" indent="-228600">
                <a:defRPr sz="2400">
                  <a:solidFill>
                    <a:schemeClr val="tx1"/>
                  </a:solidFill>
                  <a:latin typeface="Lucida Sans Unicode" pitchFamily="34" charset="0"/>
                </a:defRPr>
              </a:lvl3pPr>
              <a:lvl4pPr marL="1600200" indent="-228600">
                <a:defRPr sz="2400">
                  <a:solidFill>
                    <a:schemeClr val="tx1"/>
                  </a:solidFill>
                  <a:latin typeface="Lucida Sans Unicode" pitchFamily="34" charset="0"/>
                </a:defRPr>
              </a:lvl4pPr>
              <a:lvl5pPr marL="2057400" indent="-22860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algn="ctr" fontAlgn="base">
                <a:spcBef>
                  <a:spcPct val="0"/>
                </a:spcBef>
                <a:spcAft>
                  <a:spcPct val="0"/>
                </a:spcAft>
              </a:pPr>
              <a:r>
                <a:rPr lang="en-US" altLang="en-US" sz="1050" dirty="0">
                  <a:solidFill>
                    <a:schemeClr val="accent2"/>
                  </a:solidFill>
                  <a:latin typeface="Arial" charset="0"/>
                  <a:cs typeface="Arial" charset="0"/>
                </a:rPr>
                <a:t>n=31</a:t>
              </a:r>
            </a:p>
          </p:txBody>
        </p:sp>
      </p:grpSp>
      <p:sp>
        <p:nvSpPr>
          <p:cNvPr id="15" name="Rectangle 23"/>
          <p:cNvSpPr>
            <a:spLocks noChangeArrowheads="1"/>
          </p:cNvSpPr>
          <p:nvPr/>
        </p:nvSpPr>
        <p:spPr bwMode="auto">
          <a:xfrm>
            <a:off x="3837361" y="5637129"/>
            <a:ext cx="4647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en-US" sz="900" dirty="0">
                <a:solidFill>
                  <a:schemeClr val="accent2"/>
                </a:solidFill>
                <a:latin typeface="Arial"/>
                <a:cs typeface="Arial" charset="0"/>
              </a:rPr>
              <a:t>All patients continue SSA therapy throughout study period. Data include only patients for whom both baseline and Week 12 assessments were available. </a:t>
            </a:r>
            <a:endParaRPr lang="it-IT" altLang="en-US" sz="900" dirty="0">
              <a:solidFill>
                <a:schemeClr val="accent2"/>
              </a:solidFill>
              <a:latin typeface="Arial"/>
              <a:cs typeface="Arial" charset="0"/>
            </a:endParaRPr>
          </a:p>
        </p:txBody>
      </p:sp>
    </p:spTree>
    <p:extLst>
      <p:ext uri="{BB962C8B-B14F-4D97-AF65-F5344CB8AC3E}">
        <p14:creationId xmlns:p14="http://schemas.microsoft.com/office/powerpoint/2010/main" val="429012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EADF-5BAA-9B4D-A475-B60B28A974F8}"/>
              </a:ext>
            </a:extLst>
          </p:cNvPr>
          <p:cNvSpPr>
            <a:spLocks noGrp="1"/>
          </p:cNvSpPr>
          <p:nvPr>
            <p:ph type="title"/>
          </p:nvPr>
        </p:nvSpPr>
        <p:spPr>
          <a:xfrm>
            <a:off x="450188" y="1371601"/>
            <a:ext cx="10515600" cy="2852737"/>
          </a:xfrm>
        </p:spPr>
        <p:txBody>
          <a:bodyPr anchor="ctr">
            <a:normAutofit/>
          </a:bodyPr>
          <a:lstStyle/>
          <a:p>
            <a:pPr algn="l">
              <a:lnSpc>
                <a:spcPct val="100000"/>
              </a:lnSpc>
              <a:spcBef>
                <a:spcPts val="0"/>
              </a:spcBef>
              <a:spcAft>
                <a:spcPts val="800"/>
              </a:spcAft>
              <a:tabLst>
                <a:tab pos="25817227" algn="l"/>
              </a:tabLst>
            </a:pPr>
            <a:r>
              <a:rPr lang="en-US" sz="3733" kern="100" dirty="0">
                <a:solidFill>
                  <a:schemeClr val="accent2"/>
                </a:solidFill>
                <a:cs typeface="Times New Roman" panose="02020603050405020304" pitchFamily="18" charset="0"/>
              </a:rPr>
              <a:t>Once-daily Oral Paltusotine in the Treatment of Patients With Carcinoid Syndrome: Results From a Phase 2, Randomized, Parallel-Group Study</a:t>
            </a:r>
            <a:endParaRPr lang="en-US" sz="3733" dirty="0">
              <a:solidFill>
                <a:schemeClr val="accent2"/>
              </a:solidFill>
            </a:endParaRPr>
          </a:p>
        </p:txBody>
      </p:sp>
      <p:sp>
        <p:nvSpPr>
          <p:cNvPr id="3" name="Subtitle 2">
            <a:extLst>
              <a:ext uri="{FF2B5EF4-FFF2-40B4-BE49-F238E27FC236}">
                <a16:creationId xmlns:a16="http://schemas.microsoft.com/office/drawing/2014/main" id="{93DE6525-6547-DF40-842E-E155BF027BC7}"/>
              </a:ext>
            </a:extLst>
          </p:cNvPr>
          <p:cNvSpPr>
            <a:spLocks noGrp="1"/>
          </p:cNvSpPr>
          <p:nvPr>
            <p:ph type="subTitle" idx="4294967295"/>
          </p:nvPr>
        </p:nvSpPr>
        <p:spPr>
          <a:xfrm>
            <a:off x="450189" y="4224338"/>
            <a:ext cx="7855263" cy="1383788"/>
          </a:xfrm>
        </p:spPr>
        <p:txBody>
          <a:bodyPr/>
          <a:lstStyle/>
          <a:p>
            <a:pPr marL="0" indent="0">
              <a:buNone/>
            </a:pPr>
            <a:r>
              <a:rPr lang="en-US" dirty="0"/>
              <a:t>Presenter: Aman Chauhan, MD</a:t>
            </a:r>
          </a:p>
        </p:txBody>
      </p:sp>
      <p:sp>
        <p:nvSpPr>
          <p:cNvPr id="5" name="TextBox 4">
            <a:extLst>
              <a:ext uri="{FF2B5EF4-FFF2-40B4-BE49-F238E27FC236}">
                <a16:creationId xmlns:a16="http://schemas.microsoft.com/office/drawing/2014/main" id="{4E6C952D-BA87-7E2C-F56B-6D12FD5B24A7}"/>
              </a:ext>
            </a:extLst>
          </p:cNvPr>
          <p:cNvSpPr txBox="1"/>
          <p:nvPr/>
        </p:nvSpPr>
        <p:spPr>
          <a:xfrm>
            <a:off x="635265" y="6317939"/>
            <a:ext cx="10972803" cy="31810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467" dirty="0">
                <a:solidFill>
                  <a:schemeClr val="accent2"/>
                </a:solidFill>
              </a:rPr>
              <a:t>NANETS Multidisciplinary NET Medical Symposium </a:t>
            </a:r>
            <a:r>
              <a:rPr lang="en-US" sz="1467" baseline="30000" dirty="0">
                <a:solidFill>
                  <a:schemeClr val="accent2"/>
                </a:solidFill>
                <a:cs typeface="Times New Roman" panose="02020603050405020304" pitchFamily="18" charset="0"/>
              </a:rPr>
              <a:t>●</a:t>
            </a:r>
            <a:r>
              <a:rPr lang="en-US" sz="1467" dirty="0">
                <a:solidFill>
                  <a:schemeClr val="accent2"/>
                </a:solidFill>
                <a:cs typeface="Times New Roman" panose="02020603050405020304" pitchFamily="18" charset="0"/>
              </a:rPr>
              <a:t> </a:t>
            </a:r>
            <a:r>
              <a:rPr lang="en-US" sz="1467" dirty="0">
                <a:solidFill>
                  <a:schemeClr val="accent2"/>
                </a:solidFill>
              </a:rPr>
              <a:t>November 21-23, 2024 </a:t>
            </a:r>
            <a:r>
              <a:rPr lang="en-US" sz="1467" baseline="30000" dirty="0">
                <a:solidFill>
                  <a:schemeClr val="accent2"/>
                </a:solidFill>
                <a:cs typeface="Times New Roman" panose="02020603050405020304" pitchFamily="18" charset="0"/>
              </a:rPr>
              <a:t>●</a:t>
            </a:r>
            <a:r>
              <a:rPr lang="en-US" sz="1467" dirty="0">
                <a:solidFill>
                  <a:schemeClr val="accent2"/>
                </a:solidFill>
              </a:rPr>
              <a:t> Chicago, Illinois, USA</a:t>
            </a:r>
          </a:p>
        </p:txBody>
      </p:sp>
    </p:spTree>
    <p:extLst>
      <p:ext uri="{BB962C8B-B14F-4D97-AF65-F5344CB8AC3E}">
        <p14:creationId xmlns:p14="http://schemas.microsoft.com/office/powerpoint/2010/main" val="3586950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patient's schedule&#10;&#10;Description automatically generated">
            <a:extLst>
              <a:ext uri="{FF2B5EF4-FFF2-40B4-BE49-F238E27FC236}">
                <a16:creationId xmlns:a16="http://schemas.microsoft.com/office/drawing/2014/main" id="{6482226F-6428-A85E-30FB-7F5054B5BBBB}"/>
              </a:ext>
            </a:extLst>
          </p:cNvPr>
          <p:cNvPicPr>
            <a:picLocks noGrp="1" noChangeAspect="1"/>
          </p:cNvPicPr>
          <p:nvPr>
            <p:ph idx="1"/>
          </p:nvPr>
        </p:nvPicPr>
        <p:blipFill>
          <a:blip r:embed="rId3"/>
          <a:stretch>
            <a:fillRect/>
          </a:stretch>
        </p:blipFill>
        <p:spPr>
          <a:xfrm>
            <a:off x="100061" y="166840"/>
            <a:ext cx="11737508" cy="6173001"/>
          </a:xfrm>
        </p:spPr>
      </p:pic>
      <p:sp>
        <p:nvSpPr>
          <p:cNvPr id="7" name="TextBox 6">
            <a:extLst>
              <a:ext uri="{FF2B5EF4-FFF2-40B4-BE49-F238E27FC236}">
                <a16:creationId xmlns:a16="http://schemas.microsoft.com/office/drawing/2014/main" id="{C8B3E8B7-BCF3-B24A-D47A-84E08446E21D}"/>
              </a:ext>
            </a:extLst>
          </p:cNvPr>
          <p:cNvSpPr txBox="1"/>
          <p:nvPr/>
        </p:nvSpPr>
        <p:spPr>
          <a:xfrm>
            <a:off x="535736" y="6365558"/>
            <a:ext cx="3545376" cy="318100"/>
          </a:xfrm>
          <a:prstGeom prst="rect">
            <a:avLst/>
          </a:prstGeom>
          <a:noFill/>
        </p:spPr>
        <p:txBody>
          <a:bodyPr wrap="square" rtlCol="0">
            <a:spAutoFit/>
          </a:bodyPr>
          <a:lstStyle/>
          <a:p>
            <a:r>
              <a:rPr lang="en-US" sz="1467" dirty="0">
                <a:solidFill>
                  <a:schemeClr val="accent2"/>
                </a:solidFill>
              </a:rPr>
              <a:t>Chauhan A. NANETS 2024</a:t>
            </a:r>
          </a:p>
        </p:txBody>
      </p:sp>
    </p:spTree>
    <p:extLst>
      <p:ext uri="{BB962C8B-B14F-4D97-AF65-F5344CB8AC3E}">
        <p14:creationId xmlns:p14="http://schemas.microsoft.com/office/powerpoint/2010/main" val="122881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different levels of a disease&#10;&#10;Description automatically generated with medium confidence">
            <a:extLst>
              <a:ext uri="{FF2B5EF4-FFF2-40B4-BE49-F238E27FC236}">
                <a16:creationId xmlns:a16="http://schemas.microsoft.com/office/drawing/2014/main" id="{6BED0726-8382-FDEF-89DC-E54335381C94}"/>
              </a:ext>
            </a:extLst>
          </p:cNvPr>
          <p:cNvPicPr>
            <a:picLocks noGrp="1" noChangeAspect="1"/>
          </p:cNvPicPr>
          <p:nvPr>
            <p:ph idx="1"/>
          </p:nvPr>
        </p:nvPicPr>
        <p:blipFill>
          <a:blip r:embed="rId2"/>
          <a:stretch>
            <a:fillRect/>
          </a:stretch>
        </p:blipFill>
        <p:spPr>
          <a:xfrm>
            <a:off x="348861" y="181632"/>
            <a:ext cx="11716815" cy="6183875"/>
          </a:xfrm>
        </p:spPr>
      </p:pic>
      <p:sp>
        <p:nvSpPr>
          <p:cNvPr id="3" name="TextBox 2">
            <a:extLst>
              <a:ext uri="{FF2B5EF4-FFF2-40B4-BE49-F238E27FC236}">
                <a16:creationId xmlns:a16="http://schemas.microsoft.com/office/drawing/2014/main" id="{DECE2F5B-86B0-6B20-17C3-FCB22A319699}"/>
              </a:ext>
            </a:extLst>
          </p:cNvPr>
          <p:cNvSpPr txBox="1"/>
          <p:nvPr/>
        </p:nvSpPr>
        <p:spPr>
          <a:xfrm>
            <a:off x="535736" y="6365558"/>
            <a:ext cx="3545376" cy="318100"/>
          </a:xfrm>
          <a:prstGeom prst="rect">
            <a:avLst/>
          </a:prstGeom>
          <a:noFill/>
        </p:spPr>
        <p:txBody>
          <a:bodyPr wrap="square" rtlCol="0">
            <a:spAutoFit/>
          </a:bodyPr>
          <a:lstStyle/>
          <a:p>
            <a:r>
              <a:rPr lang="en-US" sz="1467" dirty="0">
                <a:solidFill>
                  <a:schemeClr val="accent2"/>
                </a:solidFill>
              </a:rPr>
              <a:t>Chauhan A. NANETS 2024</a:t>
            </a:r>
          </a:p>
        </p:txBody>
      </p:sp>
    </p:spTree>
    <p:extLst>
      <p:ext uri="{BB962C8B-B14F-4D97-AF65-F5344CB8AC3E}">
        <p14:creationId xmlns:p14="http://schemas.microsoft.com/office/powerpoint/2010/main" val="222614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79" y="182883"/>
            <a:ext cx="11355443" cy="1116107"/>
          </a:xfrm>
        </p:spPr>
        <p:txBody>
          <a:bodyPr/>
          <a:lstStyle/>
          <a:p>
            <a:pPr algn="ctr"/>
            <a:r>
              <a:rPr lang="en-US" dirty="0"/>
              <a:t>Histopathology: Well Differentiated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1354" y="1187227"/>
            <a:ext cx="7749292" cy="5412829"/>
          </a:xfrm>
        </p:spPr>
      </p:pic>
    </p:spTree>
    <p:extLst>
      <p:ext uri="{BB962C8B-B14F-4D97-AF65-F5344CB8AC3E}">
        <p14:creationId xmlns:p14="http://schemas.microsoft.com/office/powerpoint/2010/main" val="386772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patient's level&#10;&#10;Description automatically generated">
            <a:extLst>
              <a:ext uri="{FF2B5EF4-FFF2-40B4-BE49-F238E27FC236}">
                <a16:creationId xmlns:a16="http://schemas.microsoft.com/office/drawing/2014/main" id="{E36D7F9B-91C3-2EB8-6CCA-28814F071E10}"/>
              </a:ext>
            </a:extLst>
          </p:cNvPr>
          <p:cNvPicPr>
            <a:picLocks noGrp="1" noChangeAspect="1"/>
          </p:cNvPicPr>
          <p:nvPr>
            <p:ph idx="1"/>
          </p:nvPr>
        </p:nvPicPr>
        <p:blipFill>
          <a:blip r:embed="rId2"/>
          <a:stretch>
            <a:fillRect/>
          </a:stretch>
        </p:blipFill>
        <p:spPr>
          <a:xfrm>
            <a:off x="295026" y="239451"/>
            <a:ext cx="10518340" cy="6036221"/>
          </a:xfrm>
        </p:spPr>
      </p:pic>
      <p:sp>
        <p:nvSpPr>
          <p:cNvPr id="3" name="TextBox 2">
            <a:extLst>
              <a:ext uri="{FF2B5EF4-FFF2-40B4-BE49-F238E27FC236}">
                <a16:creationId xmlns:a16="http://schemas.microsoft.com/office/drawing/2014/main" id="{4EAAE87D-D6C1-4160-6B2B-155C3B6AA141}"/>
              </a:ext>
            </a:extLst>
          </p:cNvPr>
          <p:cNvSpPr txBox="1"/>
          <p:nvPr/>
        </p:nvSpPr>
        <p:spPr>
          <a:xfrm>
            <a:off x="535736" y="6365558"/>
            <a:ext cx="3545376" cy="318100"/>
          </a:xfrm>
          <a:prstGeom prst="rect">
            <a:avLst/>
          </a:prstGeom>
          <a:noFill/>
        </p:spPr>
        <p:txBody>
          <a:bodyPr wrap="square" rtlCol="0">
            <a:spAutoFit/>
          </a:bodyPr>
          <a:lstStyle/>
          <a:p>
            <a:r>
              <a:rPr lang="en-US" sz="1467" dirty="0">
                <a:solidFill>
                  <a:schemeClr val="accent2"/>
                </a:solidFill>
              </a:rPr>
              <a:t>Chauhan A. NANETS 2024</a:t>
            </a:r>
          </a:p>
        </p:txBody>
      </p:sp>
    </p:spTree>
    <p:extLst>
      <p:ext uri="{BB962C8B-B14F-4D97-AF65-F5344CB8AC3E}">
        <p14:creationId xmlns:p14="http://schemas.microsoft.com/office/powerpoint/2010/main" val="1710470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Management Options</a:t>
            </a:r>
          </a:p>
        </p:txBody>
      </p:sp>
      <p:cxnSp>
        <p:nvCxnSpPr>
          <p:cNvPr id="7" name="Straight Arrow Connector 6"/>
          <p:cNvCxnSpPr/>
          <p:nvPr/>
        </p:nvCxnSpPr>
        <p:spPr>
          <a:xfrm flipH="1">
            <a:off x="9067800" y="2438400"/>
            <a:ext cx="152400" cy="6096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1676400" y="4800600"/>
            <a:ext cx="381000" cy="4572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8" name="Content Placeholder 7" descr="A picture containing text&#10;&#10;Description automatically generated">
            <a:extLst>
              <a:ext uri="{FF2B5EF4-FFF2-40B4-BE49-F238E27FC236}">
                <a16:creationId xmlns:a16="http://schemas.microsoft.com/office/drawing/2014/main" id="{B15F5E77-6638-C74D-91D5-C34118C3B8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7463" y="1853682"/>
            <a:ext cx="10591800" cy="4509239"/>
          </a:xfrm>
        </p:spPr>
      </p:pic>
    </p:spTree>
    <p:extLst>
      <p:ext uri="{BB962C8B-B14F-4D97-AF65-F5344CB8AC3E}">
        <p14:creationId xmlns:p14="http://schemas.microsoft.com/office/powerpoint/2010/main" val="13275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052A-B301-B8E8-8372-EE6CC7151E48}"/>
              </a:ext>
            </a:extLst>
          </p:cNvPr>
          <p:cNvSpPr>
            <a:spLocks noGrp="1"/>
          </p:cNvSpPr>
          <p:nvPr>
            <p:ph type="title"/>
          </p:nvPr>
        </p:nvSpPr>
        <p:spPr>
          <a:xfrm>
            <a:off x="625475" y="320675"/>
            <a:ext cx="5185778" cy="5201820"/>
          </a:xfrm>
        </p:spPr>
        <p:txBody>
          <a:bodyPr/>
          <a:lstStyle/>
          <a:p>
            <a:r>
              <a:rPr lang="en-US" dirty="0"/>
              <a:t>Management of typical and atypical carcinoids</a:t>
            </a:r>
          </a:p>
        </p:txBody>
      </p:sp>
      <p:pic>
        <p:nvPicPr>
          <p:cNvPr id="6" name="Content Placeholder 5" descr="A diagram of a patient's process&#10;&#10;Description automatically generated">
            <a:extLst>
              <a:ext uri="{FF2B5EF4-FFF2-40B4-BE49-F238E27FC236}">
                <a16:creationId xmlns:a16="http://schemas.microsoft.com/office/drawing/2014/main" id="{E0B68055-6062-8324-0AED-59DF57A3BC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1557" y="14287"/>
            <a:ext cx="4521440" cy="6688889"/>
          </a:xfrm>
        </p:spPr>
      </p:pic>
      <p:sp>
        <p:nvSpPr>
          <p:cNvPr id="8" name="TextBox 7">
            <a:extLst>
              <a:ext uri="{FF2B5EF4-FFF2-40B4-BE49-F238E27FC236}">
                <a16:creationId xmlns:a16="http://schemas.microsoft.com/office/drawing/2014/main" id="{1F9ABC5C-7190-F181-FEE0-D40DAC658A21}"/>
              </a:ext>
            </a:extLst>
          </p:cNvPr>
          <p:cNvSpPr txBox="1"/>
          <p:nvPr/>
        </p:nvSpPr>
        <p:spPr>
          <a:xfrm>
            <a:off x="480160" y="4876164"/>
            <a:ext cx="6106026" cy="923330"/>
          </a:xfrm>
          <a:prstGeom prst="rect">
            <a:avLst/>
          </a:prstGeom>
          <a:noFill/>
        </p:spPr>
        <p:txBody>
          <a:bodyPr wrap="square">
            <a:spAutoFit/>
          </a:bodyPr>
          <a:lstStyle/>
          <a:p>
            <a:r>
              <a:rPr lang="en-US" b="0" i="0" u="none" strike="noStrike" dirty="0">
                <a:solidFill>
                  <a:schemeClr val="accent2"/>
                </a:solidFill>
                <a:effectLst/>
                <a:latin typeface="Noto Serif" panose="020F0502020204030204" pitchFamily="34" charset="0"/>
              </a:rPr>
              <a:t>Gupta G, Ramirez RA, Chauhan A. </a:t>
            </a:r>
          </a:p>
          <a:p>
            <a:r>
              <a:rPr lang="en-US" b="0" i="0" u="none" strike="noStrike" dirty="0">
                <a:solidFill>
                  <a:schemeClr val="accent2"/>
                </a:solidFill>
                <a:effectLst/>
                <a:latin typeface="Noto Serif" panose="020F0502020204030204" pitchFamily="34" charset="0"/>
              </a:rPr>
              <a:t>Management of bronchopulmonary neuroendocrine tumors. </a:t>
            </a:r>
            <a:r>
              <a:rPr lang="en-US" b="0" i="1" u="none" strike="noStrike" dirty="0">
                <a:solidFill>
                  <a:schemeClr val="accent2"/>
                </a:solidFill>
                <a:effectLst/>
                <a:latin typeface="Noto Serif" panose="020F0502020204030204" pitchFamily="34" charset="0"/>
              </a:rPr>
              <a:t>IJCCD</a:t>
            </a:r>
            <a:r>
              <a:rPr lang="en-US" b="0" i="0" u="none" strike="noStrike" dirty="0">
                <a:solidFill>
                  <a:schemeClr val="accent2"/>
                </a:solidFill>
                <a:effectLst/>
                <a:latin typeface="Noto Serif" panose="020F0502020204030204" pitchFamily="34" charset="0"/>
              </a:rPr>
              <a:t>. 2022</a:t>
            </a:r>
            <a:endParaRPr lang="en-US" dirty="0">
              <a:solidFill>
                <a:schemeClr val="accent2"/>
              </a:solidFill>
            </a:endParaRPr>
          </a:p>
        </p:txBody>
      </p:sp>
    </p:spTree>
    <p:extLst>
      <p:ext uri="{BB962C8B-B14F-4D97-AF65-F5344CB8AC3E}">
        <p14:creationId xmlns:p14="http://schemas.microsoft.com/office/powerpoint/2010/main" val="2609619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algn="ctr"/>
            <a:r>
              <a:rPr lang="en-US" dirty="0"/>
              <a:t>Neuroendocrine Carcinomas</a:t>
            </a:r>
          </a:p>
        </p:txBody>
      </p:sp>
      <p:sp>
        <p:nvSpPr>
          <p:cNvPr id="386051" name="Rectangle 3"/>
          <p:cNvSpPr>
            <a:spLocks noGrp="1" noChangeArrowheads="1"/>
          </p:cNvSpPr>
          <p:nvPr>
            <p:ph idx="1"/>
          </p:nvPr>
        </p:nvSpPr>
        <p:spPr/>
        <p:txBody>
          <a:bodyPr>
            <a:normAutofit lnSpcReduction="10000"/>
          </a:bodyPr>
          <a:lstStyle/>
          <a:p>
            <a:r>
              <a:rPr lang="en-US" sz="3600" dirty="0"/>
              <a:t>Rapid doubling time, high growth fraction, and the early development of widespread metastases</a:t>
            </a:r>
          </a:p>
          <a:p>
            <a:r>
              <a:rPr lang="en-US" sz="3600" dirty="0"/>
              <a:t>Although considered highly responsive to chemotherapy and radiotherapy, usually relapses within two years despite treatment</a:t>
            </a:r>
          </a:p>
          <a:p>
            <a:r>
              <a:rPr lang="en-US" sz="3600" b="1" dirty="0"/>
              <a:t>Overall, only three to eight percent of all patients with SCLC (10 to 13 percent of those with limited disease) survive beyond five years</a:t>
            </a:r>
          </a:p>
          <a:p>
            <a:endParaRPr lang="en-US" sz="2800" dirty="0"/>
          </a:p>
        </p:txBody>
      </p:sp>
    </p:spTree>
    <p:extLst>
      <p:ext uri="{BB962C8B-B14F-4D97-AF65-F5344CB8AC3E}">
        <p14:creationId xmlns:p14="http://schemas.microsoft.com/office/powerpoint/2010/main" val="1696806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b="1" dirty="0"/>
              <a:t>Clinical Presentation (SCLC)</a:t>
            </a:r>
          </a:p>
        </p:txBody>
      </p:sp>
      <p:sp>
        <p:nvSpPr>
          <p:cNvPr id="338947" name="Rectangle 3"/>
          <p:cNvSpPr>
            <a:spLocks noGrp="1" noChangeArrowheads="1"/>
          </p:cNvSpPr>
          <p:nvPr>
            <p:ph type="body" idx="1"/>
          </p:nvPr>
        </p:nvSpPr>
        <p:spPr>
          <a:xfrm>
            <a:off x="625475" y="1646238"/>
            <a:ext cx="10967327" cy="5017280"/>
          </a:xfrm>
        </p:spPr>
        <p:txBody>
          <a:bodyPr/>
          <a:lstStyle/>
          <a:p>
            <a:r>
              <a:rPr lang="en-US" sz="4400" dirty="0"/>
              <a:t>Rare to be diagnosed in early stage</a:t>
            </a:r>
          </a:p>
          <a:p>
            <a:r>
              <a:rPr lang="en-US" sz="4400" dirty="0"/>
              <a:t>Brain (30%) </a:t>
            </a:r>
          </a:p>
          <a:p>
            <a:r>
              <a:rPr lang="en-US" sz="4400" dirty="0"/>
              <a:t>Adrenal (20-40%)</a:t>
            </a:r>
          </a:p>
          <a:p>
            <a:r>
              <a:rPr lang="en-US" sz="4400" dirty="0"/>
              <a:t>Liver (25%)</a:t>
            </a:r>
          </a:p>
          <a:p>
            <a:r>
              <a:rPr lang="en-US" sz="4400" dirty="0"/>
              <a:t>Lung</a:t>
            </a:r>
          </a:p>
          <a:p>
            <a:r>
              <a:rPr lang="en-US" sz="4400" dirty="0"/>
              <a:t>Skeleton (35%)</a:t>
            </a:r>
          </a:p>
        </p:txBody>
      </p:sp>
    </p:spTree>
    <p:extLst>
      <p:ext uri="{BB962C8B-B14F-4D97-AF65-F5344CB8AC3E}">
        <p14:creationId xmlns:p14="http://schemas.microsoft.com/office/powerpoint/2010/main" val="1325784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SCLC Paraneoplastic Syndromes</a:t>
            </a:r>
          </a:p>
        </p:txBody>
      </p:sp>
      <p:sp>
        <p:nvSpPr>
          <p:cNvPr id="3" name="Content Placeholder 2"/>
          <p:cNvSpPr>
            <a:spLocks noGrp="1"/>
          </p:cNvSpPr>
          <p:nvPr>
            <p:ph idx="1"/>
          </p:nvPr>
        </p:nvSpPr>
        <p:spPr/>
        <p:txBody>
          <a:bodyPr/>
          <a:lstStyle/>
          <a:p>
            <a:r>
              <a:rPr lang="en-US" dirty="0">
                <a:latin typeface="+mn-lt"/>
              </a:rPr>
              <a:t>SIADH (cisplatin, opiates can also cause hyponatremia) </a:t>
            </a:r>
          </a:p>
          <a:p>
            <a:r>
              <a:rPr lang="en-US" dirty="0">
                <a:latin typeface="+mn-lt"/>
              </a:rPr>
              <a:t>Ectopic ACTH production- Cushing’s syndrome</a:t>
            </a:r>
          </a:p>
          <a:p>
            <a:r>
              <a:rPr lang="en-US" dirty="0">
                <a:latin typeface="+mn-lt"/>
              </a:rPr>
              <a:t>Eaton-Lambert </a:t>
            </a:r>
            <a:r>
              <a:rPr lang="en-US" dirty="0" err="1">
                <a:latin typeface="+mn-lt"/>
              </a:rPr>
              <a:t>Myasthenic</a:t>
            </a:r>
            <a:r>
              <a:rPr lang="en-US" dirty="0">
                <a:latin typeface="+mn-lt"/>
              </a:rPr>
              <a:t> syndrome</a:t>
            </a:r>
          </a:p>
          <a:p>
            <a:pPr lvl="1"/>
            <a:r>
              <a:rPr lang="en-US" dirty="0">
                <a:latin typeface="+mn-lt"/>
              </a:rPr>
              <a:t>proximal muscle weakness that </a:t>
            </a:r>
            <a:r>
              <a:rPr lang="en-US" i="1" dirty="0">
                <a:latin typeface="+mn-lt"/>
              </a:rPr>
              <a:t>improves</a:t>
            </a:r>
            <a:r>
              <a:rPr lang="en-US" dirty="0">
                <a:latin typeface="+mn-lt"/>
              </a:rPr>
              <a:t> on repetition (</a:t>
            </a:r>
            <a:r>
              <a:rPr lang="ja-JP" altLang="en-US" dirty="0">
                <a:latin typeface="+mn-lt"/>
              </a:rPr>
              <a:t>“</a:t>
            </a:r>
            <a:r>
              <a:rPr lang="en-US" dirty="0">
                <a:latin typeface="+mn-lt"/>
              </a:rPr>
              <a:t>facilitation</a:t>
            </a:r>
            <a:r>
              <a:rPr lang="ja-JP" altLang="en-US" dirty="0">
                <a:latin typeface="+mn-lt"/>
              </a:rPr>
              <a:t>”</a:t>
            </a:r>
            <a:r>
              <a:rPr lang="en-US" dirty="0">
                <a:latin typeface="+mn-lt"/>
              </a:rPr>
              <a:t>)</a:t>
            </a:r>
          </a:p>
          <a:p>
            <a:r>
              <a:rPr lang="en-US" dirty="0">
                <a:latin typeface="+mn-lt"/>
              </a:rPr>
              <a:t>Hypercalcemia</a:t>
            </a:r>
          </a:p>
          <a:p>
            <a:r>
              <a:rPr lang="en-US" dirty="0">
                <a:latin typeface="+mn-lt"/>
              </a:rPr>
              <a:t>Peripheral Neuropathy/encephalomyelitis (anti HU; order paraneoplastic panel)</a:t>
            </a:r>
          </a:p>
          <a:p>
            <a:pPr marL="0" indent="0">
              <a:buNone/>
            </a:pPr>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748954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Two most common neuroendocrine paraneoplastic syndromes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475" y="1396612"/>
            <a:ext cx="9817600" cy="5331602"/>
          </a:xfrm>
        </p:spPr>
      </p:pic>
      <p:sp>
        <p:nvSpPr>
          <p:cNvPr id="4" name="Footer Placeholder 3"/>
          <p:cNvSpPr>
            <a:spLocks noGrp="1"/>
          </p:cNvSpPr>
          <p:nvPr>
            <p:ph type="ftr" sz="quarter" idx="10"/>
          </p:nvPr>
        </p:nvSpPr>
        <p:spPr>
          <a:xfrm>
            <a:off x="204788" y="6542756"/>
            <a:ext cx="11987212" cy="365125"/>
          </a:xfrm>
        </p:spPr>
        <p:txBody>
          <a:bodyPr/>
          <a:lstStyle/>
          <a:p>
            <a:pPr>
              <a:defRPr/>
            </a:pPr>
            <a:r>
              <a:rPr lang="en-US" dirty="0" err="1"/>
              <a:t>Soomro</a:t>
            </a:r>
            <a:r>
              <a:rPr lang="en-US" dirty="0"/>
              <a:t> Z et al J </a:t>
            </a:r>
            <a:r>
              <a:rPr lang="en-US" dirty="0" err="1"/>
              <a:t>Thorac</a:t>
            </a:r>
            <a:r>
              <a:rPr lang="en-US" dirty="0"/>
              <a:t> Dis. 2020; 12: 6253-6263</a:t>
            </a:r>
          </a:p>
        </p:txBody>
      </p:sp>
    </p:spTree>
    <p:extLst>
      <p:ext uri="{BB962C8B-B14F-4D97-AF65-F5344CB8AC3E}">
        <p14:creationId xmlns:p14="http://schemas.microsoft.com/office/powerpoint/2010/main" val="110694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pPr algn="ctr"/>
            <a:r>
              <a:rPr lang="en-US" dirty="0"/>
              <a:t>SCLC Staging</a:t>
            </a:r>
          </a:p>
        </p:txBody>
      </p:sp>
      <p:sp>
        <p:nvSpPr>
          <p:cNvPr id="3" name="TextBox 2">
            <a:extLst>
              <a:ext uri="{FF2B5EF4-FFF2-40B4-BE49-F238E27FC236}">
                <a16:creationId xmlns:a16="http://schemas.microsoft.com/office/drawing/2014/main" id="{EBCC0BDA-9550-0B4E-B153-5CAB27609FA0}"/>
              </a:ext>
            </a:extLst>
          </p:cNvPr>
          <p:cNvSpPr txBox="1"/>
          <p:nvPr/>
        </p:nvSpPr>
        <p:spPr>
          <a:xfrm>
            <a:off x="812801" y="1758463"/>
            <a:ext cx="10766424" cy="452431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rPr>
              <a:t>NCCN recommends incorporation of both Old VA Classification and TNM classification</a:t>
            </a:r>
          </a:p>
          <a:p>
            <a:endParaRPr lang="en-US" sz="2800" dirty="0">
              <a:solidFill>
                <a:schemeClr val="accent2"/>
              </a:solidFill>
            </a:endParaRPr>
          </a:p>
          <a:p>
            <a:pPr marL="285750" indent="-285750">
              <a:buFont typeface="Arial" panose="020B0604020202020204" pitchFamily="34" charset="0"/>
              <a:buChar char="•"/>
            </a:pPr>
            <a:r>
              <a:rPr lang="en-US" sz="2800" dirty="0">
                <a:solidFill>
                  <a:schemeClr val="accent2"/>
                </a:solidFill>
              </a:rPr>
              <a:t>VA:  </a:t>
            </a:r>
            <a:r>
              <a:rPr lang="en-US" sz="2800" b="1" u="sng" dirty="0">
                <a:solidFill>
                  <a:schemeClr val="accent2"/>
                </a:solidFill>
              </a:rPr>
              <a:t>Limited Stage</a:t>
            </a:r>
          </a:p>
          <a:p>
            <a:r>
              <a:rPr lang="en-US" sz="2800" dirty="0">
                <a:solidFill>
                  <a:schemeClr val="accent2"/>
                </a:solidFill>
              </a:rPr>
              <a:t>	Confined to ipsilateral hemithorax and can be covered in a 	radiation field</a:t>
            </a:r>
          </a:p>
          <a:p>
            <a:endParaRPr lang="en-US" sz="2800" dirty="0">
              <a:solidFill>
                <a:schemeClr val="accent2"/>
              </a:solidFill>
            </a:endParaRPr>
          </a:p>
          <a:p>
            <a:r>
              <a:rPr lang="en-US" sz="2800" b="1" dirty="0">
                <a:solidFill>
                  <a:schemeClr val="accent2"/>
                </a:solidFill>
              </a:rPr>
              <a:t>             </a:t>
            </a:r>
            <a:r>
              <a:rPr lang="en-US" sz="2800" b="1" u="sng" dirty="0">
                <a:solidFill>
                  <a:schemeClr val="accent2"/>
                </a:solidFill>
              </a:rPr>
              <a:t>Extensive Stage</a:t>
            </a:r>
          </a:p>
          <a:p>
            <a:r>
              <a:rPr lang="en-US" sz="2800" dirty="0">
                <a:solidFill>
                  <a:schemeClr val="accent2"/>
                </a:solidFill>
              </a:rPr>
              <a:t>	 Beyond ipsilateral hemithorax, distant </a:t>
            </a:r>
            <a:r>
              <a:rPr lang="en-US" sz="2800" dirty="0" err="1">
                <a:solidFill>
                  <a:schemeClr val="accent2"/>
                </a:solidFill>
              </a:rPr>
              <a:t>mets</a:t>
            </a:r>
            <a:r>
              <a:rPr lang="en-US" sz="2800" dirty="0">
                <a:solidFill>
                  <a:schemeClr val="accent2"/>
                </a:solidFill>
              </a:rPr>
              <a:t>, pleural effusion</a:t>
            </a:r>
          </a:p>
          <a:p>
            <a:endParaRPr lang="en-US"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470105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568" y="244066"/>
            <a:ext cx="10953750" cy="1325563"/>
          </a:xfrm>
        </p:spPr>
        <p:txBody>
          <a:bodyPr/>
          <a:lstStyle/>
          <a:p>
            <a:r>
              <a:rPr lang="en-US" dirty="0"/>
              <a:t>Surgical Treatment for Stage I</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193" y="1432832"/>
            <a:ext cx="7823239" cy="3855539"/>
          </a:xfrm>
        </p:spPr>
      </p:pic>
      <p:sp>
        <p:nvSpPr>
          <p:cNvPr id="4" name="Footer Placeholder 3"/>
          <p:cNvSpPr>
            <a:spLocks noGrp="1"/>
          </p:cNvSpPr>
          <p:nvPr>
            <p:ph type="ftr" sz="quarter" idx="10"/>
          </p:nvPr>
        </p:nvSpPr>
        <p:spPr/>
        <p:txBody>
          <a:bodyPr/>
          <a:lstStyle/>
          <a:p>
            <a:pPr>
              <a:defRPr/>
            </a:pPr>
            <a:r>
              <a:rPr lang="en-US" dirty="0"/>
              <a:t>NCCN Guidelines Small Cell Lung Cancer v3. 2021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739" y="5288371"/>
            <a:ext cx="8524145" cy="1190217"/>
          </a:xfrm>
          <a:prstGeom prst="rect">
            <a:avLst/>
          </a:prstGeom>
        </p:spPr>
      </p:pic>
    </p:spTree>
    <p:extLst>
      <p:ext uri="{BB962C8B-B14F-4D97-AF65-F5344CB8AC3E}">
        <p14:creationId xmlns:p14="http://schemas.microsoft.com/office/powerpoint/2010/main" val="781900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effectLst/>
              </a:rPr>
              <a:t>Limited vs. Extensive stage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98523786"/>
              </p:ext>
            </p:extLst>
          </p:nvPr>
        </p:nvGraphicFramePr>
        <p:xfrm>
          <a:off x="625475" y="1825625"/>
          <a:ext cx="10953738" cy="4129910"/>
        </p:xfrm>
        <a:graphic>
          <a:graphicData uri="http://schemas.openxmlformats.org/drawingml/2006/table">
            <a:tbl>
              <a:tblPr firstRow="1" bandRow="1">
                <a:tableStyleId>{5C22544A-7EE6-4342-B048-85BDC9FD1C3A}</a:tableStyleId>
              </a:tblPr>
              <a:tblGrid>
                <a:gridCol w="3651246">
                  <a:extLst>
                    <a:ext uri="{9D8B030D-6E8A-4147-A177-3AD203B41FA5}">
                      <a16:colId xmlns:a16="http://schemas.microsoft.com/office/drawing/2014/main" val="20000"/>
                    </a:ext>
                  </a:extLst>
                </a:gridCol>
                <a:gridCol w="3651246">
                  <a:extLst>
                    <a:ext uri="{9D8B030D-6E8A-4147-A177-3AD203B41FA5}">
                      <a16:colId xmlns:a16="http://schemas.microsoft.com/office/drawing/2014/main" val="20001"/>
                    </a:ext>
                  </a:extLst>
                </a:gridCol>
                <a:gridCol w="3651246">
                  <a:extLst>
                    <a:ext uri="{9D8B030D-6E8A-4147-A177-3AD203B41FA5}">
                      <a16:colId xmlns:a16="http://schemas.microsoft.com/office/drawing/2014/main" val="20002"/>
                    </a:ext>
                  </a:extLst>
                </a:gridCol>
              </a:tblGrid>
              <a:tr h="464755">
                <a:tc>
                  <a:txBody>
                    <a:bodyPr/>
                    <a:lstStyle/>
                    <a:p>
                      <a:endParaRPr lang="en-US" dirty="0"/>
                    </a:p>
                  </a:txBody>
                  <a:tcPr marL="125810" marR="125810"/>
                </a:tc>
                <a:tc>
                  <a:txBody>
                    <a:bodyPr/>
                    <a:lstStyle/>
                    <a:p>
                      <a:r>
                        <a:rPr lang="en-US" dirty="0"/>
                        <a:t>Limited stage</a:t>
                      </a:r>
                    </a:p>
                  </a:txBody>
                  <a:tcPr marL="125810" marR="125810"/>
                </a:tc>
                <a:tc>
                  <a:txBody>
                    <a:bodyPr/>
                    <a:lstStyle/>
                    <a:p>
                      <a:r>
                        <a:rPr lang="en-US" dirty="0"/>
                        <a:t>Extensive stage</a:t>
                      </a:r>
                    </a:p>
                  </a:txBody>
                  <a:tcPr marL="125810" marR="125810"/>
                </a:tc>
                <a:extLst>
                  <a:ext uri="{0D108BD9-81ED-4DB2-BD59-A6C34878D82A}">
                    <a16:rowId xmlns:a16="http://schemas.microsoft.com/office/drawing/2014/main" val="10000"/>
                  </a:ext>
                </a:extLst>
              </a:tr>
              <a:tr h="802179">
                <a:tc>
                  <a:txBody>
                    <a:bodyPr/>
                    <a:lstStyle/>
                    <a:p>
                      <a:r>
                        <a:rPr lang="en-US" sz="2400" b="1" dirty="0"/>
                        <a:t>Incidence</a:t>
                      </a:r>
                    </a:p>
                  </a:txBody>
                  <a:tcPr marL="125810" marR="125810"/>
                </a:tc>
                <a:tc>
                  <a:txBody>
                    <a:bodyPr/>
                    <a:lstStyle/>
                    <a:p>
                      <a:r>
                        <a:rPr lang="en-US" sz="2400" b="1" dirty="0"/>
                        <a:t>1 out of 3 people with SCLC</a:t>
                      </a:r>
                    </a:p>
                  </a:txBody>
                  <a:tcPr marL="125810" marR="125810"/>
                </a:tc>
                <a:tc>
                  <a:txBody>
                    <a:bodyPr/>
                    <a:lstStyle/>
                    <a:p>
                      <a:r>
                        <a:rPr lang="en-US" sz="2400" b="1" dirty="0"/>
                        <a:t>2 out of 3 people with SCLC</a:t>
                      </a:r>
                    </a:p>
                  </a:txBody>
                  <a:tcPr marL="125810" marR="125810"/>
                </a:tc>
                <a:extLst>
                  <a:ext uri="{0D108BD9-81ED-4DB2-BD59-A6C34878D82A}">
                    <a16:rowId xmlns:a16="http://schemas.microsoft.com/office/drawing/2014/main" val="10001"/>
                  </a:ext>
                </a:extLst>
              </a:tr>
              <a:tr h="1489761">
                <a:tc>
                  <a:txBody>
                    <a:bodyPr/>
                    <a:lstStyle/>
                    <a:p>
                      <a:r>
                        <a:rPr lang="en-US" sz="2400" b="1" dirty="0"/>
                        <a:t>Spread</a:t>
                      </a:r>
                    </a:p>
                  </a:txBody>
                  <a:tcPr marL="125810" marR="125810"/>
                </a:tc>
                <a:tc>
                  <a:txBody>
                    <a:bodyPr/>
                    <a:lstStyle/>
                    <a:p>
                      <a:r>
                        <a:rPr lang="en-US" sz="2400" b="1" dirty="0"/>
                        <a:t>Only in one lung and perhaps in lymph nodes on the same side of the chest</a:t>
                      </a:r>
                    </a:p>
                  </a:txBody>
                  <a:tcPr marL="125810" marR="125810"/>
                </a:tc>
                <a:tc>
                  <a:txBody>
                    <a:bodyPr/>
                    <a:lstStyle/>
                    <a:p>
                      <a:r>
                        <a:rPr lang="en-US" sz="2400" b="1" dirty="0"/>
                        <a:t>To other lung, to lymph nodes on the other side of the chest, or to distant organs</a:t>
                      </a:r>
                    </a:p>
                  </a:txBody>
                  <a:tcPr marL="125810" marR="125810"/>
                </a:tc>
                <a:extLst>
                  <a:ext uri="{0D108BD9-81ED-4DB2-BD59-A6C34878D82A}">
                    <a16:rowId xmlns:a16="http://schemas.microsoft.com/office/drawing/2014/main" val="10002"/>
                  </a:ext>
                </a:extLst>
              </a:tr>
              <a:tr h="464755">
                <a:tc>
                  <a:txBody>
                    <a:bodyPr/>
                    <a:lstStyle/>
                    <a:p>
                      <a:r>
                        <a:rPr lang="en-US" sz="2400" b="1" dirty="0"/>
                        <a:t>Area</a:t>
                      </a:r>
                    </a:p>
                  </a:txBody>
                  <a:tcPr marL="125810" marR="125810"/>
                </a:tc>
                <a:tc>
                  <a:txBody>
                    <a:bodyPr/>
                    <a:lstStyle/>
                    <a:p>
                      <a:r>
                        <a:rPr lang="en-US" sz="2400" b="1" dirty="0"/>
                        <a:t>confined to an area</a:t>
                      </a:r>
                    </a:p>
                  </a:txBody>
                  <a:tcPr marL="125810" marR="125810"/>
                </a:tc>
                <a:tc>
                  <a:txBody>
                    <a:bodyPr/>
                    <a:lstStyle/>
                    <a:p>
                      <a:r>
                        <a:rPr lang="en-US" sz="2400" b="1" dirty="0"/>
                        <a:t>Wide spread</a:t>
                      </a:r>
                    </a:p>
                  </a:txBody>
                  <a:tcPr marL="125810" marR="125810"/>
                </a:tc>
                <a:extLst>
                  <a:ext uri="{0D108BD9-81ED-4DB2-BD59-A6C34878D82A}">
                    <a16:rowId xmlns:a16="http://schemas.microsoft.com/office/drawing/2014/main" val="10003"/>
                  </a:ext>
                </a:extLst>
              </a:tr>
              <a:tr h="464755">
                <a:tc>
                  <a:txBody>
                    <a:bodyPr/>
                    <a:lstStyle/>
                    <a:p>
                      <a:r>
                        <a:rPr lang="en-US" sz="2400" b="1" dirty="0"/>
                        <a:t>Treatment</a:t>
                      </a:r>
                    </a:p>
                  </a:txBody>
                  <a:tcPr marL="125810" marR="125810"/>
                </a:tc>
                <a:tc>
                  <a:txBody>
                    <a:bodyPr/>
                    <a:lstStyle/>
                    <a:p>
                      <a:r>
                        <a:rPr lang="en-US" sz="2400" b="1" dirty="0"/>
                        <a:t> chemo-radiation ± PCI</a:t>
                      </a:r>
                      <a:r>
                        <a:rPr lang="en-US" sz="2400" b="1" baseline="0" dirty="0"/>
                        <a:t> </a:t>
                      </a:r>
                      <a:endParaRPr lang="en-US" sz="2400" b="1" dirty="0"/>
                    </a:p>
                  </a:txBody>
                  <a:tcPr marL="125810" marR="125810"/>
                </a:tc>
                <a:tc>
                  <a:txBody>
                    <a:bodyPr/>
                    <a:lstStyle/>
                    <a:p>
                      <a:r>
                        <a:rPr lang="en-US" sz="2400" b="1" dirty="0"/>
                        <a:t>Chemotherapy</a:t>
                      </a:r>
                      <a:r>
                        <a:rPr lang="en-US" sz="2400" b="1" baseline="0" dirty="0"/>
                        <a:t>/</a:t>
                      </a:r>
                      <a:r>
                        <a:rPr lang="en-US" sz="2400" b="1" baseline="0" dirty="0" err="1"/>
                        <a:t>Immuno</a:t>
                      </a:r>
                      <a:r>
                        <a:rPr lang="en-US" sz="2400" b="1" dirty="0"/>
                        <a:t>± PCI</a:t>
                      </a:r>
                      <a:r>
                        <a:rPr lang="en-US" sz="2400" b="1" baseline="0" dirty="0"/>
                        <a:t> </a:t>
                      </a:r>
                      <a:endParaRPr lang="en-US" sz="2400" b="1" dirty="0"/>
                    </a:p>
                  </a:txBody>
                  <a:tcPr marL="125810" marR="12581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7121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31" y="182883"/>
            <a:ext cx="11737739" cy="1116107"/>
          </a:xfrm>
        </p:spPr>
        <p:txBody>
          <a:bodyPr/>
          <a:lstStyle/>
          <a:p>
            <a:pPr algn="ctr"/>
            <a:r>
              <a:rPr lang="en-US" sz="4267" dirty="0"/>
              <a:t>Histopathology: Small Cell/Poorly Differentiated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2324" y="1071439"/>
            <a:ext cx="7667352" cy="5505504"/>
          </a:xfrm>
        </p:spPr>
      </p:pic>
    </p:spTree>
    <p:extLst>
      <p:ext uri="{BB962C8B-B14F-4D97-AF65-F5344CB8AC3E}">
        <p14:creationId xmlns:p14="http://schemas.microsoft.com/office/powerpoint/2010/main" val="3088604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NCCN Guidelines: First line Setting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498" y="1243528"/>
            <a:ext cx="10837702" cy="5411272"/>
          </a:xfrm>
        </p:spPr>
      </p:pic>
    </p:spTree>
    <p:extLst>
      <p:ext uri="{BB962C8B-B14F-4D97-AF65-F5344CB8AC3E}">
        <p14:creationId xmlns:p14="http://schemas.microsoft.com/office/powerpoint/2010/main" val="2937222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First Line Therapy</a:t>
            </a:r>
          </a:p>
        </p:txBody>
      </p:sp>
      <p:sp>
        <p:nvSpPr>
          <p:cNvPr id="3" name="Content Placeholder 2"/>
          <p:cNvSpPr>
            <a:spLocks noGrp="1"/>
          </p:cNvSpPr>
          <p:nvPr>
            <p:ph idx="1"/>
          </p:nvPr>
        </p:nvSpPr>
        <p:spPr/>
        <p:txBody>
          <a:bodyPr/>
          <a:lstStyle/>
          <a:p>
            <a:r>
              <a:rPr lang="en-US" dirty="0"/>
              <a:t>During the 1970s CAV (cyclophosphamide, </a:t>
            </a:r>
            <a:r>
              <a:rPr lang="en-US" dirty="0" err="1"/>
              <a:t>adriamycin</a:t>
            </a:r>
            <a:r>
              <a:rPr lang="en-US" dirty="0"/>
              <a:t>, and vincristine) was the standard regimen</a:t>
            </a:r>
          </a:p>
          <a:p>
            <a:r>
              <a:rPr lang="en-US" dirty="0"/>
              <a:t>In the 1980s several phase III clinical trials demonstrated that EP (</a:t>
            </a:r>
            <a:r>
              <a:rPr lang="en-US" dirty="0" err="1"/>
              <a:t>Etoposide</a:t>
            </a:r>
            <a:r>
              <a:rPr lang="en-US" dirty="0"/>
              <a:t> + Platinum) was equivalent to CAV</a:t>
            </a:r>
          </a:p>
          <a:p>
            <a:endParaRPr lang="en-US" dirty="0"/>
          </a:p>
        </p:txBody>
      </p:sp>
      <p:pic>
        <p:nvPicPr>
          <p:cNvPr id="4" name="Picture 3" descr="Screen Shot 2016-08-10 at 12.06.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919" y="3936212"/>
            <a:ext cx="7975600" cy="2260600"/>
          </a:xfrm>
          <a:prstGeom prst="rect">
            <a:avLst/>
          </a:prstGeom>
        </p:spPr>
      </p:pic>
    </p:spTree>
    <p:extLst>
      <p:ext uri="{BB962C8B-B14F-4D97-AF65-F5344CB8AC3E}">
        <p14:creationId xmlns:p14="http://schemas.microsoft.com/office/powerpoint/2010/main" val="2193150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Carboplatin </a:t>
            </a:r>
            <a:r>
              <a:rPr lang="en-US" dirty="0" err="1"/>
              <a:t>vs</a:t>
            </a:r>
            <a:r>
              <a:rPr lang="en-US" dirty="0"/>
              <a:t> </a:t>
            </a:r>
            <a:r>
              <a:rPr lang="en-US" dirty="0" err="1"/>
              <a:t>Cisplatin</a:t>
            </a:r>
            <a:endParaRPr lang="en-US" dirty="0"/>
          </a:p>
        </p:txBody>
      </p:sp>
      <p:sp>
        <p:nvSpPr>
          <p:cNvPr id="3" name="Content Placeholder 2"/>
          <p:cNvSpPr>
            <a:spLocks noGrp="1"/>
          </p:cNvSpPr>
          <p:nvPr>
            <p:ph idx="1"/>
          </p:nvPr>
        </p:nvSpPr>
        <p:spPr/>
        <p:txBody>
          <a:bodyPr/>
          <a:lstStyle/>
          <a:p>
            <a:r>
              <a:rPr lang="en-US" sz="4000" dirty="0"/>
              <a:t>In clinical practice, carboplatin is frequently substituted for cisplatin to reduce the risk of emesis, neuropathy, and nephropathy. </a:t>
            </a:r>
          </a:p>
          <a:p>
            <a:r>
              <a:rPr lang="en-US" sz="4000" dirty="0"/>
              <a:t>The use of carboplatin carries a greater risk of </a:t>
            </a:r>
            <a:r>
              <a:rPr lang="en-US" sz="4000" dirty="0" err="1"/>
              <a:t>myelosuppression</a:t>
            </a:r>
            <a:endParaRPr lang="en-US" sz="4000" dirty="0"/>
          </a:p>
          <a:p>
            <a:r>
              <a:rPr lang="en-US" sz="4000" dirty="0"/>
              <a:t>Randomized trials have suggested similar efficacy of cisplatin and carboplatin in patients with extensive stage small cell lung cancer</a:t>
            </a:r>
          </a:p>
        </p:txBody>
      </p:sp>
    </p:spTree>
    <p:extLst>
      <p:ext uri="{BB962C8B-B14F-4D97-AF65-F5344CB8AC3E}">
        <p14:creationId xmlns:p14="http://schemas.microsoft.com/office/powerpoint/2010/main" val="1085240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5962" y="242229"/>
            <a:ext cx="10953750" cy="710749"/>
          </a:xfrm>
        </p:spPr>
        <p:txBody>
          <a:bodyPr/>
          <a:lstStyle/>
          <a:p>
            <a:pPr algn="ctr"/>
            <a:r>
              <a:rPr lang="en-US" sz="2800" b="1" dirty="0"/>
              <a:t>Immunotherapy 1</a:t>
            </a:r>
            <a:r>
              <a:rPr lang="en-US" sz="2800" b="1" baseline="30000" dirty="0"/>
              <a:t>st</a:t>
            </a:r>
            <a:r>
              <a:rPr lang="en-US" sz="2800" b="1" dirty="0"/>
              <a:t> line advanced SCLC</a:t>
            </a:r>
            <a:br>
              <a:rPr lang="en-US" sz="2800" b="1" dirty="0"/>
            </a:br>
            <a:r>
              <a:rPr lang="en-US" sz="2800" b="1" dirty="0"/>
              <a:t>Impower 133 </a:t>
            </a:r>
            <a:r>
              <a:rPr lang="en-US" sz="2800" b="1" dirty="0" err="1"/>
              <a:t>Carbo+Etop</a:t>
            </a:r>
            <a:r>
              <a:rPr lang="en-US" sz="2800" b="1" dirty="0"/>
              <a:t> +/- </a:t>
            </a:r>
            <a:r>
              <a:rPr lang="en-US" sz="2800" b="1" dirty="0" err="1"/>
              <a:t>Atezo</a:t>
            </a:r>
            <a:r>
              <a:rPr lang="en-US" sz="2800" b="1" dirty="0"/>
              <a:t> then </a:t>
            </a:r>
            <a:r>
              <a:rPr lang="en-US" sz="2800" b="1" dirty="0" err="1"/>
              <a:t>Atezo</a:t>
            </a:r>
            <a:r>
              <a:rPr lang="en-US" sz="2800" b="1" dirty="0"/>
              <a:t> maintenance: Overall Survival (Median F/U 22.9 </a:t>
            </a:r>
            <a:r>
              <a:rPr lang="en-US" sz="2800" b="1" dirty="0" err="1"/>
              <a:t>mos</a:t>
            </a:r>
            <a:r>
              <a:rPr lang="en-US" sz="2800" b="1" dirty="0"/>
              <a:t>)</a:t>
            </a:r>
          </a:p>
        </p:txBody>
      </p:sp>
      <p:sp>
        <p:nvSpPr>
          <p:cNvPr id="3" name="Content Placeholder 2"/>
          <p:cNvSpPr>
            <a:spLocks noGrp="1"/>
          </p:cNvSpPr>
          <p:nvPr>
            <p:ph idx="1"/>
          </p:nvPr>
        </p:nvSpPr>
        <p:spPr>
          <a:xfrm>
            <a:off x="561911" y="1237761"/>
            <a:ext cx="11515878" cy="906448"/>
          </a:xfrm>
        </p:spPr>
        <p:txBody>
          <a:bodyPr>
            <a:noAutofit/>
          </a:bodyPr>
          <a:lstStyle/>
          <a:p>
            <a:pPr marL="625475" lvl="1" indent="-342900"/>
            <a:r>
              <a:rPr lang="en-US" sz="2000" b="1" dirty="0"/>
              <a:t>Given much censorship of data past 18 </a:t>
            </a:r>
            <a:r>
              <a:rPr lang="en-US" sz="2000" b="1" dirty="0" err="1"/>
              <a:t>mos</a:t>
            </a:r>
            <a:r>
              <a:rPr lang="en-US" sz="2000" b="1" dirty="0"/>
              <a:t>, implications for long term survival with added </a:t>
            </a:r>
            <a:r>
              <a:rPr lang="en-US" sz="2000" b="1" dirty="0" err="1"/>
              <a:t>atezo</a:t>
            </a:r>
            <a:r>
              <a:rPr lang="en-US" sz="2000" b="1" dirty="0"/>
              <a:t> are pending.  </a:t>
            </a:r>
          </a:p>
          <a:p>
            <a:pPr marL="625475" lvl="1" indent="-342900"/>
            <a:r>
              <a:rPr lang="en-US" sz="2000" b="1" dirty="0"/>
              <a:t>Since there are 5 year OS advantages for NSCLC with added immune checkpoint inhibitors, and the great importance of this outcome, this is a key question.  </a:t>
            </a:r>
          </a:p>
        </p:txBody>
      </p:sp>
      <p:pic>
        <p:nvPicPr>
          <p:cNvPr id="5" name="Picture 4">
            <a:extLst>
              <a:ext uri="{FF2B5EF4-FFF2-40B4-BE49-F238E27FC236}">
                <a16:creationId xmlns:a16="http://schemas.microsoft.com/office/drawing/2014/main" id="{0567D7F6-317D-4588-A59E-A8E6C4AA3236}"/>
              </a:ext>
            </a:extLst>
          </p:cNvPr>
          <p:cNvPicPr>
            <a:picLocks noChangeAspect="1"/>
          </p:cNvPicPr>
          <p:nvPr/>
        </p:nvPicPr>
        <p:blipFill>
          <a:blip r:embed="rId2"/>
          <a:stretch>
            <a:fillRect/>
          </a:stretch>
        </p:blipFill>
        <p:spPr>
          <a:xfrm>
            <a:off x="1423283" y="2338580"/>
            <a:ext cx="8173942" cy="4427087"/>
          </a:xfrm>
          <a:prstGeom prst="rect">
            <a:avLst/>
          </a:prstGeom>
        </p:spPr>
      </p:pic>
      <p:sp>
        <p:nvSpPr>
          <p:cNvPr id="6" name="TextBox 5">
            <a:extLst>
              <a:ext uri="{FF2B5EF4-FFF2-40B4-BE49-F238E27FC236}">
                <a16:creationId xmlns:a16="http://schemas.microsoft.com/office/drawing/2014/main" id="{61762673-D2C5-4538-818A-F2BED1DCDAA9}"/>
              </a:ext>
            </a:extLst>
          </p:cNvPr>
          <p:cNvSpPr txBox="1"/>
          <p:nvPr/>
        </p:nvSpPr>
        <p:spPr>
          <a:xfrm>
            <a:off x="3872285" y="2587616"/>
            <a:ext cx="3275938" cy="461665"/>
          </a:xfrm>
          <a:prstGeom prst="rect">
            <a:avLst/>
          </a:prstGeom>
          <a:noFill/>
        </p:spPr>
        <p:txBody>
          <a:bodyPr wrap="square" rtlCol="0">
            <a:spAutoFit/>
          </a:bodyPr>
          <a:lstStyle/>
          <a:p>
            <a:r>
              <a:rPr lang="en-US" sz="2400" b="1" dirty="0">
                <a:solidFill>
                  <a:schemeClr val="accent6"/>
                </a:solidFill>
              </a:rPr>
              <a:t>Hazard Ratio 0.79</a:t>
            </a:r>
          </a:p>
        </p:txBody>
      </p:sp>
      <p:cxnSp>
        <p:nvCxnSpPr>
          <p:cNvPr id="8" name="Straight Arrow Connector 7">
            <a:extLst>
              <a:ext uri="{FF2B5EF4-FFF2-40B4-BE49-F238E27FC236}">
                <a16:creationId xmlns:a16="http://schemas.microsoft.com/office/drawing/2014/main" id="{83E60E07-51B8-4E31-BFD1-551D08004AE4}"/>
              </a:ext>
            </a:extLst>
          </p:cNvPr>
          <p:cNvCxnSpPr/>
          <p:nvPr/>
        </p:nvCxnSpPr>
        <p:spPr>
          <a:xfrm>
            <a:off x="5963478" y="3107852"/>
            <a:ext cx="1685676" cy="889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CC0A01E-7B81-46D6-9330-F3A61E2060A5}"/>
              </a:ext>
            </a:extLst>
          </p:cNvPr>
          <p:cNvSpPr txBox="1"/>
          <p:nvPr/>
        </p:nvSpPr>
        <p:spPr>
          <a:xfrm>
            <a:off x="9712911" y="6336816"/>
            <a:ext cx="2364878" cy="338554"/>
          </a:xfrm>
          <a:prstGeom prst="rect">
            <a:avLst/>
          </a:prstGeom>
          <a:noFill/>
        </p:spPr>
        <p:txBody>
          <a:bodyPr wrap="none" rtlCol="0">
            <a:spAutoFit/>
          </a:bodyPr>
          <a:lstStyle/>
          <a:p>
            <a:r>
              <a:rPr lang="en-US" sz="1600" b="1" dirty="0">
                <a:solidFill>
                  <a:schemeClr val="accent2"/>
                </a:solidFill>
              </a:rPr>
              <a:t>Liu. JCO 2021; 39:619-630</a:t>
            </a:r>
          </a:p>
        </p:txBody>
      </p:sp>
    </p:spTree>
    <p:extLst>
      <p:ext uri="{BB962C8B-B14F-4D97-AF65-F5344CB8AC3E}">
        <p14:creationId xmlns:p14="http://schemas.microsoft.com/office/powerpoint/2010/main" val="2521320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304" y="1509862"/>
            <a:ext cx="7172286" cy="5255805"/>
          </a:xfrm>
        </p:spPr>
      </p:pic>
      <p:sp>
        <p:nvSpPr>
          <p:cNvPr id="7" name="Title 1">
            <a:extLst>
              <a:ext uri="{FF2B5EF4-FFF2-40B4-BE49-F238E27FC236}">
                <a16:creationId xmlns:a16="http://schemas.microsoft.com/office/drawing/2014/main" id="{223EA46F-BE75-40FF-B8E3-C17A993A70B0}"/>
              </a:ext>
            </a:extLst>
          </p:cNvPr>
          <p:cNvSpPr txBox="1">
            <a:spLocks/>
          </p:cNvSpPr>
          <p:nvPr/>
        </p:nvSpPr>
        <p:spPr>
          <a:xfrm>
            <a:off x="545962" y="92333"/>
            <a:ext cx="10953750" cy="710749"/>
          </a:xfrm>
          <a:prstGeom prst="rect">
            <a:avLst/>
          </a:prstGeom>
        </p:spPr>
        <p:txBody>
          <a:bodyPr vert="horz" lIns="0" tIns="45720" rIns="0" bIns="45720" rtlCol="0" anchor="ctr">
            <a:noAutofit/>
          </a:bodyPr>
          <a:lstStyle>
            <a:lvl1pPr algn="l" rtl="0" eaLnBrk="0" fontAlgn="base" hangingPunct="0">
              <a:lnSpc>
                <a:spcPct val="90000"/>
              </a:lnSpc>
              <a:spcBef>
                <a:spcPct val="0"/>
              </a:spcBef>
              <a:spcAft>
                <a:spcPct val="0"/>
              </a:spcAft>
              <a:defRPr sz="4400" kern="1200" spc="-10">
                <a:solidFill>
                  <a:schemeClr val="bg1"/>
                </a:solidFill>
                <a:latin typeface="Calibri Light" charset="0"/>
                <a:ea typeface="Calibri Light" charset="0"/>
                <a:cs typeface="Calibri Light" charset="0"/>
              </a:defRPr>
            </a:lvl1pPr>
            <a:lvl2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5pPr>
            <a:lvl6pPr marL="4572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6pPr>
            <a:lvl7pPr marL="9144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7pPr>
            <a:lvl8pPr marL="13716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8pPr>
            <a:lvl9pPr marL="18288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9pPr>
          </a:lstStyle>
          <a:p>
            <a:pPr algn="ctr"/>
            <a:r>
              <a:rPr lang="en-US" sz="2800" b="1" dirty="0"/>
              <a:t>Immunotherapy 1</a:t>
            </a:r>
            <a:r>
              <a:rPr lang="en-US" sz="2800" b="1" baseline="30000" dirty="0"/>
              <a:t>st</a:t>
            </a:r>
            <a:r>
              <a:rPr lang="en-US" sz="2800" b="1" dirty="0"/>
              <a:t> line advanced SCLC</a:t>
            </a:r>
            <a:br>
              <a:rPr lang="en-US" sz="2800" b="1" dirty="0"/>
            </a:br>
            <a:r>
              <a:rPr lang="en-US" sz="2800" b="1" dirty="0"/>
              <a:t>Impower 133 </a:t>
            </a:r>
            <a:r>
              <a:rPr lang="en-US" sz="2800" b="1" dirty="0" err="1"/>
              <a:t>Carbo+Etop</a:t>
            </a:r>
            <a:r>
              <a:rPr lang="en-US" sz="2800" b="1" dirty="0"/>
              <a:t> +/- </a:t>
            </a:r>
            <a:r>
              <a:rPr lang="en-US" sz="2800" b="1" dirty="0" err="1"/>
              <a:t>Atezo</a:t>
            </a:r>
            <a:r>
              <a:rPr lang="en-US" sz="2800" b="1" dirty="0"/>
              <a:t> then </a:t>
            </a:r>
            <a:r>
              <a:rPr lang="en-US" sz="2800" b="1" dirty="0" err="1"/>
              <a:t>Atezo</a:t>
            </a:r>
            <a:r>
              <a:rPr lang="en-US" sz="2800" b="1" dirty="0"/>
              <a:t> maintenance: Toxicity</a:t>
            </a:r>
          </a:p>
        </p:txBody>
      </p:sp>
      <p:sp>
        <p:nvSpPr>
          <p:cNvPr id="8" name="TextBox 7">
            <a:extLst>
              <a:ext uri="{FF2B5EF4-FFF2-40B4-BE49-F238E27FC236}">
                <a16:creationId xmlns:a16="http://schemas.microsoft.com/office/drawing/2014/main" id="{6E1E7406-A098-4A65-A0EF-EC13B7AD2B87}"/>
              </a:ext>
            </a:extLst>
          </p:cNvPr>
          <p:cNvSpPr txBox="1"/>
          <p:nvPr/>
        </p:nvSpPr>
        <p:spPr>
          <a:xfrm>
            <a:off x="9712911" y="6336816"/>
            <a:ext cx="2364878" cy="338554"/>
          </a:xfrm>
          <a:prstGeom prst="rect">
            <a:avLst/>
          </a:prstGeom>
          <a:noFill/>
        </p:spPr>
        <p:txBody>
          <a:bodyPr wrap="none" rtlCol="0">
            <a:spAutoFit/>
          </a:bodyPr>
          <a:lstStyle/>
          <a:p>
            <a:r>
              <a:rPr lang="en-US" sz="1600" b="1" dirty="0">
                <a:solidFill>
                  <a:schemeClr val="accent2"/>
                </a:solidFill>
              </a:rPr>
              <a:t>Liu. JCO 2021; 39:619-630</a:t>
            </a:r>
          </a:p>
        </p:txBody>
      </p:sp>
      <p:sp>
        <p:nvSpPr>
          <p:cNvPr id="9" name="TextBox 8">
            <a:extLst>
              <a:ext uri="{FF2B5EF4-FFF2-40B4-BE49-F238E27FC236}">
                <a16:creationId xmlns:a16="http://schemas.microsoft.com/office/drawing/2014/main" id="{E415C60B-9E8B-4AC9-912E-BC12C215CD14}"/>
              </a:ext>
            </a:extLst>
          </p:cNvPr>
          <p:cNvSpPr txBox="1"/>
          <p:nvPr/>
        </p:nvSpPr>
        <p:spPr>
          <a:xfrm>
            <a:off x="1152939" y="956417"/>
            <a:ext cx="9303026" cy="400110"/>
          </a:xfrm>
          <a:prstGeom prst="rect">
            <a:avLst/>
          </a:prstGeom>
          <a:noFill/>
        </p:spPr>
        <p:txBody>
          <a:bodyPr wrap="square" rtlCol="0">
            <a:spAutoFit/>
          </a:bodyPr>
          <a:lstStyle/>
          <a:p>
            <a:pPr algn="ctr"/>
            <a:r>
              <a:rPr lang="en-US" sz="2000" dirty="0">
                <a:solidFill>
                  <a:schemeClr val="accent2"/>
                </a:solidFill>
              </a:rPr>
              <a:t>No clear increased toxicity with added </a:t>
            </a:r>
            <a:r>
              <a:rPr lang="en-US" sz="2000" dirty="0" err="1">
                <a:solidFill>
                  <a:schemeClr val="accent2"/>
                </a:solidFill>
              </a:rPr>
              <a:t>atezo</a:t>
            </a:r>
            <a:r>
              <a:rPr lang="en-US" sz="2000" dirty="0">
                <a:solidFill>
                  <a:schemeClr val="accent2"/>
                </a:solidFill>
              </a:rPr>
              <a:t> </a:t>
            </a:r>
          </a:p>
        </p:txBody>
      </p:sp>
      <p:sp>
        <p:nvSpPr>
          <p:cNvPr id="10" name="Rectangle: Rounded Corners 9">
            <a:extLst>
              <a:ext uri="{FF2B5EF4-FFF2-40B4-BE49-F238E27FC236}">
                <a16:creationId xmlns:a16="http://schemas.microsoft.com/office/drawing/2014/main" id="{4476D312-1C8F-4363-B0D1-CFE859D1E592}"/>
              </a:ext>
            </a:extLst>
          </p:cNvPr>
          <p:cNvSpPr/>
          <p:nvPr/>
        </p:nvSpPr>
        <p:spPr>
          <a:xfrm>
            <a:off x="2528515" y="2091193"/>
            <a:ext cx="6869927" cy="7871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419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FE93-A27C-9748-B64B-3BE73C949560}"/>
              </a:ext>
            </a:extLst>
          </p:cNvPr>
          <p:cNvSpPr>
            <a:spLocks noGrp="1"/>
          </p:cNvSpPr>
          <p:nvPr>
            <p:ph type="title"/>
          </p:nvPr>
        </p:nvSpPr>
        <p:spPr>
          <a:xfrm>
            <a:off x="55659" y="155248"/>
            <a:ext cx="11831541" cy="472905"/>
          </a:xfrm>
        </p:spPr>
        <p:txBody>
          <a:bodyPr/>
          <a:lstStyle/>
          <a:p>
            <a:pPr algn="ctr"/>
            <a:r>
              <a:rPr lang="en-US" sz="2400" b="1" dirty="0"/>
              <a:t>Immunotherapy 1</a:t>
            </a:r>
            <a:r>
              <a:rPr lang="en-US" sz="2400" b="1" baseline="30000" dirty="0"/>
              <a:t>st</a:t>
            </a:r>
            <a:r>
              <a:rPr lang="en-US" sz="2400" b="1" dirty="0"/>
              <a:t> line advanced SCLC</a:t>
            </a:r>
            <a:br>
              <a:rPr lang="en-US" sz="2400" b="1" dirty="0"/>
            </a:br>
            <a:r>
              <a:rPr lang="en-US" sz="2400" b="1" dirty="0"/>
              <a:t>CASPIAN: </a:t>
            </a:r>
            <a:r>
              <a:rPr lang="en-US" sz="2400" b="1" dirty="0" err="1"/>
              <a:t>Platinum+Etop</a:t>
            </a:r>
            <a:r>
              <a:rPr lang="en-US" sz="2400" b="1" dirty="0"/>
              <a:t> +/- </a:t>
            </a:r>
            <a:r>
              <a:rPr lang="en-US" sz="2400" b="1" dirty="0" err="1"/>
              <a:t>Durva</a:t>
            </a:r>
            <a:r>
              <a:rPr lang="en-US" sz="2400" b="1" dirty="0"/>
              <a:t> then maintenance </a:t>
            </a:r>
            <a:r>
              <a:rPr lang="en-US" sz="2400" b="1" dirty="0" err="1"/>
              <a:t>Durva</a:t>
            </a:r>
            <a:r>
              <a:rPr lang="en-US" sz="2400" b="1" dirty="0"/>
              <a:t>: OS (Median F/U 25.1 </a:t>
            </a:r>
            <a:r>
              <a:rPr lang="en-US" sz="2400" b="1" dirty="0" err="1"/>
              <a:t>mos</a:t>
            </a:r>
            <a:r>
              <a:rPr lang="en-US" sz="2400" b="1" dirty="0"/>
              <a:t>)</a:t>
            </a:r>
            <a:endParaRPr lang="en-US" sz="2400" dirty="0"/>
          </a:p>
        </p:txBody>
      </p:sp>
      <p:sp>
        <p:nvSpPr>
          <p:cNvPr id="9" name="Content Placeholder 2">
            <a:extLst>
              <a:ext uri="{FF2B5EF4-FFF2-40B4-BE49-F238E27FC236}">
                <a16:creationId xmlns:a16="http://schemas.microsoft.com/office/drawing/2014/main" id="{65A62FB1-4EFA-4EEA-9AF9-241710C9CED5}"/>
              </a:ext>
            </a:extLst>
          </p:cNvPr>
          <p:cNvSpPr>
            <a:spLocks noGrp="1"/>
          </p:cNvSpPr>
          <p:nvPr>
            <p:ph idx="1"/>
          </p:nvPr>
        </p:nvSpPr>
        <p:spPr>
          <a:xfrm>
            <a:off x="337931" y="838182"/>
            <a:ext cx="11682856" cy="906448"/>
          </a:xfrm>
        </p:spPr>
        <p:txBody>
          <a:bodyPr>
            <a:noAutofit/>
          </a:bodyPr>
          <a:lstStyle/>
          <a:p>
            <a:pPr marL="625475" lvl="1" indent="-342900"/>
            <a:r>
              <a:rPr lang="en-US" sz="2000" b="1" dirty="0"/>
              <a:t>Given much censorship of data past 20 </a:t>
            </a:r>
            <a:r>
              <a:rPr lang="en-US" sz="2000" b="1" dirty="0" err="1"/>
              <a:t>mos</a:t>
            </a:r>
            <a:r>
              <a:rPr lang="en-US" sz="2000" b="1" dirty="0"/>
              <a:t>, implications for long term survival with added </a:t>
            </a:r>
            <a:r>
              <a:rPr lang="en-US" sz="2000" b="1" dirty="0" err="1"/>
              <a:t>Durva</a:t>
            </a:r>
            <a:r>
              <a:rPr lang="en-US" sz="2000" b="1" dirty="0"/>
              <a:t> are pending.  </a:t>
            </a:r>
          </a:p>
          <a:p>
            <a:pPr marL="625475" lvl="1" indent="-342900"/>
            <a:r>
              <a:rPr lang="en-US" sz="2000" b="1" dirty="0"/>
              <a:t>Since there are 5 year OS advantages for NSCLC with added immune checkpoint inhibitors, and the great importance of this outcome, this is a key question.  </a:t>
            </a:r>
          </a:p>
        </p:txBody>
      </p:sp>
      <p:pic>
        <p:nvPicPr>
          <p:cNvPr id="10" name="Picture 9">
            <a:extLst>
              <a:ext uri="{FF2B5EF4-FFF2-40B4-BE49-F238E27FC236}">
                <a16:creationId xmlns:a16="http://schemas.microsoft.com/office/drawing/2014/main" id="{79194A12-2C90-4B26-A1CB-C54E0540FF58}"/>
              </a:ext>
            </a:extLst>
          </p:cNvPr>
          <p:cNvPicPr>
            <a:picLocks noChangeAspect="1"/>
          </p:cNvPicPr>
          <p:nvPr/>
        </p:nvPicPr>
        <p:blipFill>
          <a:blip r:embed="rId2"/>
          <a:stretch>
            <a:fillRect/>
          </a:stretch>
        </p:blipFill>
        <p:spPr>
          <a:xfrm>
            <a:off x="1878205" y="1954660"/>
            <a:ext cx="8602308" cy="4486482"/>
          </a:xfrm>
          <a:prstGeom prst="rect">
            <a:avLst/>
          </a:prstGeom>
        </p:spPr>
      </p:pic>
      <p:sp>
        <p:nvSpPr>
          <p:cNvPr id="11" name="TextBox 10">
            <a:extLst>
              <a:ext uri="{FF2B5EF4-FFF2-40B4-BE49-F238E27FC236}">
                <a16:creationId xmlns:a16="http://schemas.microsoft.com/office/drawing/2014/main" id="{56669A5F-A7E4-41A0-B1CF-C154A2D2E540}"/>
              </a:ext>
            </a:extLst>
          </p:cNvPr>
          <p:cNvSpPr txBox="1"/>
          <p:nvPr/>
        </p:nvSpPr>
        <p:spPr>
          <a:xfrm>
            <a:off x="6337190" y="3339548"/>
            <a:ext cx="2353586" cy="369332"/>
          </a:xfrm>
          <a:prstGeom prst="rect">
            <a:avLst/>
          </a:prstGeom>
          <a:noFill/>
        </p:spPr>
        <p:txBody>
          <a:bodyPr wrap="square" rtlCol="0">
            <a:spAutoFit/>
          </a:bodyPr>
          <a:lstStyle/>
          <a:p>
            <a:r>
              <a:rPr lang="en-US" dirty="0">
                <a:solidFill>
                  <a:schemeClr val="accent3">
                    <a:lumMod val="75000"/>
                  </a:schemeClr>
                </a:solidFill>
              </a:rPr>
              <a:t>Chemo + </a:t>
            </a:r>
            <a:r>
              <a:rPr lang="en-US" dirty="0" err="1">
                <a:solidFill>
                  <a:schemeClr val="accent3">
                    <a:lumMod val="75000"/>
                  </a:schemeClr>
                </a:solidFill>
              </a:rPr>
              <a:t>Durva</a:t>
            </a:r>
            <a:endParaRPr lang="en-US" dirty="0">
              <a:solidFill>
                <a:schemeClr val="accent3">
                  <a:lumMod val="75000"/>
                </a:schemeClr>
              </a:solidFill>
            </a:endParaRPr>
          </a:p>
        </p:txBody>
      </p:sp>
      <p:cxnSp>
        <p:nvCxnSpPr>
          <p:cNvPr id="13" name="Straight Arrow Connector 12">
            <a:extLst>
              <a:ext uri="{FF2B5EF4-FFF2-40B4-BE49-F238E27FC236}">
                <a16:creationId xmlns:a16="http://schemas.microsoft.com/office/drawing/2014/main" id="{62167C7E-56C8-4585-9882-E6A60B596A29}"/>
              </a:ext>
            </a:extLst>
          </p:cNvPr>
          <p:cNvCxnSpPr/>
          <p:nvPr/>
        </p:nvCxnSpPr>
        <p:spPr>
          <a:xfrm flipH="1">
            <a:off x="6535972" y="3708880"/>
            <a:ext cx="516835" cy="49736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88E5F80-70D2-46B4-89FC-D8CF6C7D6B99}"/>
              </a:ext>
            </a:extLst>
          </p:cNvPr>
          <p:cNvSpPr txBox="1"/>
          <p:nvPr/>
        </p:nvSpPr>
        <p:spPr>
          <a:xfrm>
            <a:off x="4731025" y="4659464"/>
            <a:ext cx="1653871" cy="369332"/>
          </a:xfrm>
          <a:prstGeom prst="rect">
            <a:avLst/>
          </a:prstGeom>
          <a:noFill/>
        </p:spPr>
        <p:txBody>
          <a:bodyPr wrap="square" rtlCol="0">
            <a:spAutoFit/>
          </a:bodyPr>
          <a:lstStyle/>
          <a:p>
            <a:r>
              <a:rPr lang="en-US" dirty="0">
                <a:solidFill>
                  <a:srgbClr val="FF0000"/>
                </a:solidFill>
              </a:rPr>
              <a:t>Chemo</a:t>
            </a:r>
          </a:p>
        </p:txBody>
      </p:sp>
      <p:cxnSp>
        <p:nvCxnSpPr>
          <p:cNvPr id="16" name="Straight Arrow Connector 15">
            <a:extLst>
              <a:ext uri="{FF2B5EF4-FFF2-40B4-BE49-F238E27FC236}">
                <a16:creationId xmlns:a16="http://schemas.microsoft.com/office/drawing/2014/main" id="{FBFD9D42-1042-4349-A81A-618171DCD766}"/>
              </a:ext>
            </a:extLst>
          </p:cNvPr>
          <p:cNvCxnSpPr/>
          <p:nvPr/>
        </p:nvCxnSpPr>
        <p:spPr>
          <a:xfrm flipV="1">
            <a:off x="5184250" y="4317558"/>
            <a:ext cx="357809" cy="341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688F4E-1E27-494F-A0A7-0C36C779F465}"/>
              </a:ext>
            </a:extLst>
          </p:cNvPr>
          <p:cNvSpPr txBox="1"/>
          <p:nvPr/>
        </p:nvSpPr>
        <p:spPr>
          <a:xfrm>
            <a:off x="4102873" y="2176238"/>
            <a:ext cx="3275938" cy="461665"/>
          </a:xfrm>
          <a:prstGeom prst="rect">
            <a:avLst/>
          </a:prstGeom>
          <a:noFill/>
        </p:spPr>
        <p:txBody>
          <a:bodyPr wrap="square" rtlCol="0">
            <a:spAutoFit/>
          </a:bodyPr>
          <a:lstStyle/>
          <a:p>
            <a:r>
              <a:rPr lang="en-US" sz="2400" b="1" dirty="0">
                <a:solidFill>
                  <a:schemeClr val="accent6"/>
                </a:solidFill>
              </a:rPr>
              <a:t>Hazard Ratio 0.75</a:t>
            </a:r>
          </a:p>
        </p:txBody>
      </p:sp>
      <p:cxnSp>
        <p:nvCxnSpPr>
          <p:cNvPr id="19" name="Straight Arrow Connector 18">
            <a:extLst>
              <a:ext uri="{FF2B5EF4-FFF2-40B4-BE49-F238E27FC236}">
                <a16:creationId xmlns:a16="http://schemas.microsoft.com/office/drawing/2014/main" id="{89076709-1882-4EE2-AA87-8B838F60CF20}"/>
              </a:ext>
            </a:extLst>
          </p:cNvPr>
          <p:cNvCxnSpPr>
            <a:cxnSpLocks/>
          </p:cNvCxnSpPr>
          <p:nvPr/>
        </p:nvCxnSpPr>
        <p:spPr>
          <a:xfrm>
            <a:off x="6456459" y="2486231"/>
            <a:ext cx="747423" cy="2887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2101B17-B392-4676-8ACA-9D9447673861}"/>
              </a:ext>
            </a:extLst>
          </p:cNvPr>
          <p:cNvSpPr txBox="1"/>
          <p:nvPr/>
        </p:nvSpPr>
        <p:spPr>
          <a:xfrm>
            <a:off x="9165720" y="6497283"/>
            <a:ext cx="293616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Goldman , Lancet Oncol,2021</a:t>
            </a:r>
          </a:p>
        </p:txBody>
      </p:sp>
    </p:spTree>
    <p:extLst>
      <p:ext uri="{BB962C8B-B14F-4D97-AF65-F5344CB8AC3E}">
        <p14:creationId xmlns:p14="http://schemas.microsoft.com/office/powerpoint/2010/main" val="2585841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69925D-5703-4BD8-ADC8-8736B42D1EBB}"/>
              </a:ext>
            </a:extLst>
          </p:cNvPr>
          <p:cNvSpPr>
            <a:spLocks noGrp="1"/>
          </p:cNvSpPr>
          <p:nvPr>
            <p:ph type="title"/>
          </p:nvPr>
        </p:nvSpPr>
        <p:spPr>
          <a:xfrm>
            <a:off x="55659" y="155248"/>
            <a:ext cx="11831541" cy="472905"/>
          </a:xfrm>
        </p:spPr>
        <p:txBody>
          <a:bodyPr/>
          <a:lstStyle/>
          <a:p>
            <a:pPr algn="ctr"/>
            <a:r>
              <a:rPr lang="en-US" sz="2400" b="1" dirty="0"/>
              <a:t>Immunotherapy 1</a:t>
            </a:r>
            <a:r>
              <a:rPr lang="en-US" sz="2400" b="1" baseline="30000" dirty="0"/>
              <a:t>st</a:t>
            </a:r>
            <a:r>
              <a:rPr lang="en-US" sz="2400" b="1" dirty="0"/>
              <a:t> line advanced SCLC</a:t>
            </a:r>
            <a:br>
              <a:rPr lang="en-US" sz="2400" b="1" dirty="0"/>
            </a:br>
            <a:r>
              <a:rPr lang="en-US" sz="2400" b="1" dirty="0"/>
              <a:t>CASPIAN: </a:t>
            </a:r>
            <a:r>
              <a:rPr lang="en-US" sz="2400" b="1" dirty="0" err="1"/>
              <a:t>Platinum+Etop</a:t>
            </a:r>
            <a:r>
              <a:rPr lang="en-US" sz="2400" b="1" dirty="0"/>
              <a:t> +/- </a:t>
            </a:r>
            <a:r>
              <a:rPr lang="en-US" sz="2400" b="1" dirty="0" err="1"/>
              <a:t>Durva</a:t>
            </a:r>
            <a:r>
              <a:rPr lang="en-US" sz="2400" b="1" dirty="0"/>
              <a:t> then maintenance </a:t>
            </a:r>
            <a:r>
              <a:rPr lang="en-US" sz="2400" b="1" dirty="0" err="1"/>
              <a:t>Durva</a:t>
            </a:r>
            <a:r>
              <a:rPr lang="en-US" sz="2400" b="1" dirty="0"/>
              <a:t>: Toxicity</a:t>
            </a:r>
            <a:endParaRPr lang="en-US" sz="2400" dirty="0"/>
          </a:p>
        </p:txBody>
      </p:sp>
      <p:sp>
        <p:nvSpPr>
          <p:cNvPr id="8" name="TextBox 7">
            <a:extLst>
              <a:ext uri="{FF2B5EF4-FFF2-40B4-BE49-F238E27FC236}">
                <a16:creationId xmlns:a16="http://schemas.microsoft.com/office/drawing/2014/main" id="{334C8BF2-A562-4794-A04E-C580E9FAC232}"/>
              </a:ext>
            </a:extLst>
          </p:cNvPr>
          <p:cNvSpPr txBox="1"/>
          <p:nvPr/>
        </p:nvSpPr>
        <p:spPr>
          <a:xfrm>
            <a:off x="9133914" y="6394975"/>
            <a:ext cx="293616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Goldman , Lancet Oncol,2021</a:t>
            </a:r>
          </a:p>
        </p:txBody>
      </p:sp>
      <p:sp>
        <p:nvSpPr>
          <p:cNvPr id="9" name="TextBox 8">
            <a:extLst>
              <a:ext uri="{FF2B5EF4-FFF2-40B4-BE49-F238E27FC236}">
                <a16:creationId xmlns:a16="http://schemas.microsoft.com/office/drawing/2014/main" id="{F22105CB-6AFD-4A91-B337-2115AD84F730}"/>
              </a:ext>
            </a:extLst>
          </p:cNvPr>
          <p:cNvSpPr txBox="1"/>
          <p:nvPr/>
        </p:nvSpPr>
        <p:spPr>
          <a:xfrm>
            <a:off x="1144475" y="673315"/>
            <a:ext cx="9303026" cy="400110"/>
          </a:xfrm>
          <a:prstGeom prst="rect">
            <a:avLst/>
          </a:prstGeom>
          <a:noFill/>
        </p:spPr>
        <p:txBody>
          <a:bodyPr wrap="square" rtlCol="0">
            <a:spAutoFit/>
          </a:bodyPr>
          <a:lstStyle/>
          <a:p>
            <a:pPr algn="ctr"/>
            <a:r>
              <a:rPr lang="en-US" sz="2000" dirty="0">
                <a:solidFill>
                  <a:schemeClr val="accent2"/>
                </a:solidFill>
              </a:rPr>
              <a:t>No clear increased toxicity with added </a:t>
            </a:r>
            <a:r>
              <a:rPr lang="en-US" sz="2000" dirty="0" err="1">
                <a:solidFill>
                  <a:schemeClr val="accent2"/>
                </a:solidFill>
              </a:rPr>
              <a:t>Durva</a:t>
            </a:r>
            <a:r>
              <a:rPr lang="en-US" sz="2000" dirty="0">
                <a:solidFill>
                  <a:schemeClr val="accent2"/>
                </a:solidFill>
              </a:rPr>
              <a:t> </a:t>
            </a:r>
          </a:p>
        </p:txBody>
      </p:sp>
      <p:pic>
        <p:nvPicPr>
          <p:cNvPr id="17" name="Picture 16">
            <a:extLst>
              <a:ext uri="{FF2B5EF4-FFF2-40B4-BE49-F238E27FC236}">
                <a16:creationId xmlns:a16="http://schemas.microsoft.com/office/drawing/2014/main" id="{D21D473A-F713-4C32-BB89-EB40A79EBE30}"/>
              </a:ext>
            </a:extLst>
          </p:cNvPr>
          <p:cNvPicPr>
            <a:picLocks noChangeAspect="1"/>
          </p:cNvPicPr>
          <p:nvPr/>
        </p:nvPicPr>
        <p:blipFill>
          <a:blip r:embed="rId2"/>
          <a:stretch>
            <a:fillRect/>
          </a:stretch>
        </p:blipFill>
        <p:spPr>
          <a:xfrm>
            <a:off x="2849188" y="1140341"/>
            <a:ext cx="5626902" cy="5562411"/>
          </a:xfrm>
          <a:prstGeom prst="rect">
            <a:avLst/>
          </a:prstGeom>
        </p:spPr>
      </p:pic>
      <p:sp>
        <p:nvSpPr>
          <p:cNvPr id="18" name="Rectangle: Rounded Corners 17">
            <a:extLst>
              <a:ext uri="{FF2B5EF4-FFF2-40B4-BE49-F238E27FC236}">
                <a16:creationId xmlns:a16="http://schemas.microsoft.com/office/drawing/2014/main" id="{3D98F8E0-57EA-432F-9876-893B24D9FBE4}"/>
              </a:ext>
            </a:extLst>
          </p:cNvPr>
          <p:cNvSpPr/>
          <p:nvPr/>
        </p:nvSpPr>
        <p:spPr>
          <a:xfrm>
            <a:off x="2910178" y="1140341"/>
            <a:ext cx="5510254" cy="6964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873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35CCF-DEC1-4534-A53F-F71D1806A911}"/>
              </a:ext>
            </a:extLst>
          </p:cNvPr>
          <p:cNvPicPr>
            <a:picLocks noChangeAspect="1"/>
          </p:cNvPicPr>
          <p:nvPr/>
        </p:nvPicPr>
        <p:blipFill>
          <a:blip r:embed="rId2"/>
          <a:stretch>
            <a:fillRect/>
          </a:stretch>
        </p:blipFill>
        <p:spPr>
          <a:xfrm>
            <a:off x="304404" y="3081194"/>
            <a:ext cx="6679925" cy="3732695"/>
          </a:xfrm>
          <a:prstGeom prst="rect">
            <a:avLst/>
          </a:prstGeom>
        </p:spPr>
      </p:pic>
      <p:pic>
        <p:nvPicPr>
          <p:cNvPr id="6" name="Picture 5">
            <a:extLst>
              <a:ext uri="{FF2B5EF4-FFF2-40B4-BE49-F238E27FC236}">
                <a16:creationId xmlns:a16="http://schemas.microsoft.com/office/drawing/2014/main" id="{BCE1C6D1-2536-4ABF-BA90-E3DEEA8D38E7}"/>
              </a:ext>
            </a:extLst>
          </p:cNvPr>
          <p:cNvPicPr>
            <a:picLocks noChangeAspect="1"/>
          </p:cNvPicPr>
          <p:nvPr/>
        </p:nvPicPr>
        <p:blipFill>
          <a:blip r:embed="rId3"/>
          <a:stretch>
            <a:fillRect/>
          </a:stretch>
        </p:blipFill>
        <p:spPr>
          <a:xfrm>
            <a:off x="6398658" y="63611"/>
            <a:ext cx="5710172" cy="2977828"/>
          </a:xfrm>
          <a:prstGeom prst="rect">
            <a:avLst/>
          </a:prstGeom>
        </p:spPr>
      </p:pic>
      <p:sp>
        <p:nvSpPr>
          <p:cNvPr id="7" name="Title 1">
            <a:extLst>
              <a:ext uri="{FF2B5EF4-FFF2-40B4-BE49-F238E27FC236}">
                <a16:creationId xmlns:a16="http://schemas.microsoft.com/office/drawing/2014/main" id="{CBE62F8F-AB9F-4E22-8AAE-B7DBC86BE93C}"/>
              </a:ext>
            </a:extLst>
          </p:cNvPr>
          <p:cNvSpPr>
            <a:spLocks noGrp="1"/>
          </p:cNvSpPr>
          <p:nvPr>
            <p:ph type="title"/>
          </p:nvPr>
        </p:nvSpPr>
        <p:spPr>
          <a:xfrm>
            <a:off x="304404" y="111867"/>
            <a:ext cx="5375082" cy="1073436"/>
          </a:xfrm>
        </p:spPr>
        <p:txBody>
          <a:bodyPr/>
          <a:lstStyle/>
          <a:p>
            <a:pPr algn="ctr"/>
            <a:r>
              <a:rPr lang="en-US" sz="2400" b="1" dirty="0"/>
              <a:t>Immunotherapy 1</a:t>
            </a:r>
            <a:r>
              <a:rPr lang="en-US" sz="2400" b="1" baseline="30000" dirty="0"/>
              <a:t>st</a:t>
            </a:r>
            <a:r>
              <a:rPr lang="en-US" sz="2400" b="1" dirty="0"/>
              <a:t> line advanced SCLC</a:t>
            </a:r>
            <a:br>
              <a:rPr lang="en-US" sz="2400" b="1" dirty="0"/>
            </a:br>
            <a:r>
              <a:rPr lang="en-US" sz="2400" b="1" dirty="0"/>
              <a:t>CASPIAN: </a:t>
            </a:r>
            <a:r>
              <a:rPr lang="en-US" sz="2400" b="1" dirty="0" err="1"/>
              <a:t>Platinum+Etop</a:t>
            </a:r>
            <a:r>
              <a:rPr lang="en-US" sz="2400" b="1" dirty="0"/>
              <a:t> +/- </a:t>
            </a:r>
            <a:r>
              <a:rPr lang="en-US" sz="2400" b="1" dirty="0" err="1"/>
              <a:t>Durva</a:t>
            </a:r>
            <a:r>
              <a:rPr lang="en-US" sz="2400" b="1" dirty="0"/>
              <a:t> then maintenance </a:t>
            </a:r>
            <a:r>
              <a:rPr lang="en-US" sz="2400" b="1" dirty="0" err="1"/>
              <a:t>Durva</a:t>
            </a:r>
            <a:r>
              <a:rPr lang="en-US" sz="2400" b="1" dirty="0"/>
              <a:t>: Pt. Reported Outcomes</a:t>
            </a:r>
            <a:endParaRPr lang="en-US" sz="2400" dirty="0"/>
          </a:p>
        </p:txBody>
      </p:sp>
      <p:sp>
        <p:nvSpPr>
          <p:cNvPr id="8" name="TextBox 7">
            <a:extLst>
              <a:ext uri="{FF2B5EF4-FFF2-40B4-BE49-F238E27FC236}">
                <a16:creationId xmlns:a16="http://schemas.microsoft.com/office/drawing/2014/main" id="{8BA1C855-1CC2-46F3-9967-D57FB4D262EF}"/>
              </a:ext>
            </a:extLst>
          </p:cNvPr>
          <p:cNvSpPr txBox="1"/>
          <p:nvPr/>
        </p:nvSpPr>
        <p:spPr>
          <a:xfrm>
            <a:off x="385310" y="1757755"/>
            <a:ext cx="6301783" cy="1323439"/>
          </a:xfrm>
          <a:prstGeom prst="rect">
            <a:avLst/>
          </a:prstGeom>
          <a:noFill/>
        </p:spPr>
        <p:txBody>
          <a:bodyPr wrap="square" rtlCol="0">
            <a:spAutoFit/>
          </a:bodyPr>
          <a:lstStyle/>
          <a:p>
            <a:r>
              <a:rPr lang="en-US" sz="2000" dirty="0">
                <a:solidFill>
                  <a:schemeClr val="accent2"/>
                </a:solidFill>
              </a:rPr>
              <a:t>In the </a:t>
            </a:r>
            <a:r>
              <a:rPr lang="en-US" sz="2000" dirty="0" err="1">
                <a:solidFill>
                  <a:schemeClr val="accent2"/>
                </a:solidFill>
              </a:rPr>
              <a:t>Durva</a:t>
            </a:r>
            <a:r>
              <a:rPr lang="en-US" sz="2000" dirty="0">
                <a:solidFill>
                  <a:schemeClr val="accent2"/>
                </a:solidFill>
              </a:rPr>
              <a:t> arm:</a:t>
            </a:r>
          </a:p>
          <a:p>
            <a:pPr marL="800100" lvl="1" indent="-342900">
              <a:buFont typeface="Arial" panose="020B0604020202020204" pitchFamily="34" charset="0"/>
              <a:buChar char="•"/>
            </a:pPr>
            <a:r>
              <a:rPr lang="en-US" sz="2000" dirty="0">
                <a:solidFill>
                  <a:schemeClr val="accent2"/>
                </a:solidFill>
              </a:rPr>
              <a:t>Longer time to </a:t>
            </a:r>
            <a:r>
              <a:rPr lang="en-US" sz="2000" dirty="0" err="1">
                <a:solidFill>
                  <a:schemeClr val="accent2"/>
                </a:solidFill>
              </a:rPr>
              <a:t>deteriation</a:t>
            </a:r>
            <a:r>
              <a:rPr lang="en-US" sz="2000" dirty="0">
                <a:solidFill>
                  <a:schemeClr val="accent2"/>
                </a:solidFill>
              </a:rPr>
              <a:t> of symptoms</a:t>
            </a:r>
          </a:p>
          <a:p>
            <a:pPr marL="800100" lvl="1" indent="-342900">
              <a:buFont typeface="Arial" panose="020B0604020202020204" pitchFamily="34" charset="0"/>
              <a:buChar char="•"/>
            </a:pPr>
            <a:r>
              <a:rPr lang="en-US" sz="2000" dirty="0">
                <a:solidFill>
                  <a:schemeClr val="accent2"/>
                </a:solidFill>
              </a:rPr>
              <a:t>Improvement in appetite was statistically significantly improved</a:t>
            </a:r>
          </a:p>
        </p:txBody>
      </p:sp>
      <p:sp>
        <p:nvSpPr>
          <p:cNvPr id="9" name="TextBox 8">
            <a:extLst>
              <a:ext uri="{FF2B5EF4-FFF2-40B4-BE49-F238E27FC236}">
                <a16:creationId xmlns:a16="http://schemas.microsoft.com/office/drawing/2014/main" id="{52EBA8D8-6912-495E-87B5-C1DF4C4315D7}"/>
              </a:ext>
            </a:extLst>
          </p:cNvPr>
          <p:cNvSpPr txBox="1"/>
          <p:nvPr/>
        </p:nvSpPr>
        <p:spPr>
          <a:xfrm>
            <a:off x="6466558" y="1097074"/>
            <a:ext cx="822068" cy="461665"/>
          </a:xfrm>
          <a:prstGeom prst="rect">
            <a:avLst/>
          </a:prstGeom>
          <a:noFill/>
        </p:spPr>
        <p:txBody>
          <a:bodyPr wrap="square" rtlCol="0">
            <a:spAutoFit/>
          </a:bodyPr>
          <a:lstStyle/>
          <a:p>
            <a:pPr algn="ctr"/>
            <a:r>
              <a:rPr lang="en-US" sz="2400" b="1" dirty="0">
                <a:solidFill>
                  <a:srgbClr val="002060"/>
                </a:solidFill>
              </a:rPr>
              <a:t>OS</a:t>
            </a:r>
          </a:p>
        </p:txBody>
      </p:sp>
      <p:sp>
        <p:nvSpPr>
          <p:cNvPr id="12" name="TextBox 11">
            <a:extLst>
              <a:ext uri="{FF2B5EF4-FFF2-40B4-BE49-F238E27FC236}">
                <a16:creationId xmlns:a16="http://schemas.microsoft.com/office/drawing/2014/main" id="{DAE81AC9-5400-4561-82E4-EC3F62EB49F2}"/>
              </a:ext>
            </a:extLst>
          </p:cNvPr>
          <p:cNvSpPr txBox="1"/>
          <p:nvPr/>
        </p:nvSpPr>
        <p:spPr>
          <a:xfrm>
            <a:off x="8058150" y="3520492"/>
            <a:ext cx="3927417" cy="1938992"/>
          </a:xfrm>
          <a:prstGeom prst="rect">
            <a:avLst/>
          </a:prstGeom>
          <a:noFill/>
        </p:spPr>
        <p:txBody>
          <a:bodyPr wrap="square" rtlCol="0">
            <a:spAutoFit/>
          </a:bodyPr>
          <a:lstStyle/>
          <a:p>
            <a:r>
              <a:rPr lang="en-US" sz="2000" dirty="0">
                <a:solidFill>
                  <a:schemeClr val="accent2"/>
                </a:solidFill>
              </a:rPr>
              <a:t>QOL (QL!-LC13)</a:t>
            </a:r>
          </a:p>
          <a:p>
            <a:endParaRPr lang="en-US" sz="2000" dirty="0">
              <a:solidFill>
                <a:schemeClr val="accent2"/>
              </a:solidFill>
            </a:endParaRPr>
          </a:p>
          <a:p>
            <a:r>
              <a:rPr lang="en-US" sz="2000" dirty="0">
                <a:solidFill>
                  <a:schemeClr val="accent2"/>
                </a:solidFill>
              </a:rPr>
              <a:t>Adjusted median change from baseline</a:t>
            </a:r>
          </a:p>
          <a:p>
            <a:r>
              <a:rPr lang="en-US" sz="2000" dirty="0">
                <a:solidFill>
                  <a:schemeClr val="accent2"/>
                </a:solidFill>
              </a:rPr>
              <a:t>Lower score = lower symptom severity with </a:t>
            </a:r>
          </a:p>
        </p:txBody>
      </p:sp>
      <p:cxnSp>
        <p:nvCxnSpPr>
          <p:cNvPr id="14" name="Straight Arrow Connector 13">
            <a:extLst>
              <a:ext uri="{FF2B5EF4-FFF2-40B4-BE49-F238E27FC236}">
                <a16:creationId xmlns:a16="http://schemas.microsoft.com/office/drawing/2014/main" id="{5F596719-58A3-43EF-8D31-C1EDB0B8BDC2}"/>
              </a:ext>
            </a:extLst>
          </p:cNvPr>
          <p:cNvCxnSpPr>
            <a:cxnSpLocks/>
            <a:stCxn id="12" idx="1"/>
          </p:cNvCxnSpPr>
          <p:nvPr/>
        </p:nvCxnSpPr>
        <p:spPr>
          <a:xfrm flipH="1">
            <a:off x="7093501" y="4489988"/>
            <a:ext cx="964649" cy="13099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A37FE53-96E2-4847-8D80-E419AB3669A6}"/>
              </a:ext>
            </a:extLst>
          </p:cNvPr>
          <p:cNvSpPr txBox="1"/>
          <p:nvPr/>
        </p:nvSpPr>
        <p:spPr>
          <a:xfrm>
            <a:off x="8813524" y="6338701"/>
            <a:ext cx="293616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Goldman , Lung CA,2020</a:t>
            </a:r>
          </a:p>
        </p:txBody>
      </p:sp>
      <p:sp>
        <p:nvSpPr>
          <p:cNvPr id="19" name="Rectangle 18">
            <a:extLst>
              <a:ext uri="{FF2B5EF4-FFF2-40B4-BE49-F238E27FC236}">
                <a16:creationId xmlns:a16="http://schemas.microsoft.com/office/drawing/2014/main" id="{DC5F4EEE-263F-4821-B981-B5E4D9132C65}"/>
              </a:ext>
            </a:extLst>
          </p:cNvPr>
          <p:cNvSpPr/>
          <p:nvPr/>
        </p:nvSpPr>
        <p:spPr>
          <a:xfrm>
            <a:off x="122917" y="1077374"/>
            <a:ext cx="6301783" cy="830997"/>
          </a:xfrm>
          <a:prstGeom prst="rect">
            <a:avLst/>
          </a:prstGeom>
        </p:spPr>
        <p:txBody>
          <a:bodyPr wrap="square">
            <a:spAutoFit/>
          </a:bodyPr>
          <a:lstStyle/>
          <a:p>
            <a:pPr algn="ctr"/>
            <a:r>
              <a:rPr lang="en-US" sz="2400" b="1" dirty="0">
                <a:solidFill>
                  <a:srgbClr val="92D050"/>
                </a:solidFill>
              </a:rPr>
              <a:t>It is a win-win: </a:t>
            </a:r>
          </a:p>
          <a:p>
            <a:pPr algn="ctr"/>
            <a:r>
              <a:rPr lang="en-US" sz="2400" b="1" dirty="0">
                <a:solidFill>
                  <a:srgbClr val="92D050"/>
                </a:solidFill>
              </a:rPr>
              <a:t>Chemo-</a:t>
            </a:r>
            <a:r>
              <a:rPr lang="en-US" sz="2400" b="1" dirty="0" err="1">
                <a:solidFill>
                  <a:srgbClr val="92D050"/>
                </a:solidFill>
              </a:rPr>
              <a:t>Durva</a:t>
            </a:r>
            <a:r>
              <a:rPr lang="en-US" sz="2400" b="1" dirty="0">
                <a:solidFill>
                  <a:srgbClr val="92D050"/>
                </a:solidFill>
              </a:rPr>
              <a:t> improves well being and OS</a:t>
            </a:r>
          </a:p>
        </p:txBody>
      </p:sp>
    </p:spTree>
    <p:extLst>
      <p:ext uri="{BB962C8B-B14F-4D97-AF65-F5344CB8AC3E}">
        <p14:creationId xmlns:p14="http://schemas.microsoft.com/office/powerpoint/2010/main" val="271080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 y="243232"/>
            <a:ext cx="11477459" cy="1325563"/>
          </a:xfrm>
        </p:spPr>
        <p:txBody>
          <a:bodyPr/>
          <a:lstStyle/>
          <a:p>
            <a:r>
              <a:rPr lang="en-US" sz="2400" dirty="0">
                <a:latin typeface="Calibri" panose="020F0502020204030204" pitchFamily="34" charset="0"/>
                <a:cs typeface="Calibri" panose="020F0502020204030204" pitchFamily="34" charset="0"/>
              </a:rPr>
              <a:t>Serious immune checkpoint inhibitor induced Pneumonitis must be treated quickly.</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This is to reduce risk of death.  </a:t>
            </a:r>
            <a:br>
              <a:rPr lang="en-US" sz="2400" dirty="0">
                <a:latin typeface="Calibri" panose="020F0502020204030204" pitchFamily="34" charset="0"/>
                <a:cs typeface="Calibri" panose="020F0502020204030204" pitchFamily="34" charset="0"/>
              </a:rPr>
            </a:br>
            <a:r>
              <a:rPr lang="en-US" sz="2400" dirty="0">
                <a:solidFill>
                  <a:srgbClr val="92D050"/>
                </a:solidFill>
                <a:latin typeface="Calibri" panose="020F0502020204030204" pitchFamily="34" charset="0"/>
                <a:cs typeface="Calibri" panose="020F0502020204030204" pitchFamily="34" charset="0"/>
              </a:rPr>
              <a:t>Sometimes unclear as to cause of DOE and CT findings.  Consult with pulmonologist.  If fair chance ICI induced, even if not sure, may need to treat with a prolonged course high dose steroids as per guidelines often over 4-8 weeks slow taper.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92" y="1971924"/>
            <a:ext cx="10551547" cy="4770065"/>
          </a:xfrm>
        </p:spPr>
      </p:pic>
      <p:sp>
        <p:nvSpPr>
          <p:cNvPr id="4" name="Footer Placeholder 3"/>
          <p:cNvSpPr>
            <a:spLocks noGrp="1"/>
          </p:cNvSpPr>
          <p:nvPr>
            <p:ph type="ftr" sz="quarter" idx="10"/>
          </p:nvPr>
        </p:nvSpPr>
        <p:spPr/>
        <p:txBody>
          <a:bodyPr/>
          <a:lstStyle/>
          <a:p>
            <a:pPr>
              <a:defRPr/>
            </a:pPr>
            <a:r>
              <a:rPr lang="en-US" dirty="0"/>
              <a:t>NCCN guidelines</a:t>
            </a:r>
          </a:p>
        </p:txBody>
      </p:sp>
    </p:spTree>
    <p:extLst>
      <p:ext uri="{BB962C8B-B14F-4D97-AF65-F5344CB8AC3E}">
        <p14:creationId xmlns:p14="http://schemas.microsoft.com/office/powerpoint/2010/main" val="4203738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47" y="1876316"/>
            <a:ext cx="11253521" cy="4299895"/>
          </a:xfrm>
        </p:spPr>
      </p:pic>
      <p:sp>
        <p:nvSpPr>
          <p:cNvPr id="4" name="Footer Placeholder 3"/>
          <p:cNvSpPr>
            <a:spLocks noGrp="1"/>
          </p:cNvSpPr>
          <p:nvPr>
            <p:ph type="ftr" sz="quarter" idx="10"/>
          </p:nvPr>
        </p:nvSpPr>
        <p:spPr/>
        <p:txBody>
          <a:bodyPr/>
          <a:lstStyle/>
          <a:p>
            <a:pPr>
              <a:defRPr/>
            </a:pPr>
            <a:r>
              <a:rPr lang="en-US" dirty="0"/>
              <a:t>NCCN guidelines</a:t>
            </a:r>
          </a:p>
          <a:p>
            <a:pPr>
              <a:defRPr/>
            </a:pPr>
            <a:endParaRPr lang="en-US" dirty="0"/>
          </a:p>
        </p:txBody>
      </p:sp>
      <p:sp>
        <p:nvSpPr>
          <p:cNvPr id="7" name="Title 1">
            <a:extLst>
              <a:ext uri="{FF2B5EF4-FFF2-40B4-BE49-F238E27FC236}">
                <a16:creationId xmlns:a16="http://schemas.microsoft.com/office/drawing/2014/main" id="{66B126CE-D886-4976-A1D4-D94D45804142}"/>
              </a:ext>
            </a:extLst>
          </p:cNvPr>
          <p:cNvSpPr txBox="1">
            <a:spLocks/>
          </p:cNvSpPr>
          <p:nvPr/>
        </p:nvSpPr>
        <p:spPr>
          <a:xfrm>
            <a:off x="204788" y="248376"/>
            <a:ext cx="11477459" cy="1325563"/>
          </a:xfrm>
          <a:prstGeom prst="rect">
            <a:avLst/>
          </a:prstGeom>
        </p:spPr>
        <p:txBody>
          <a:bodyPr vert="horz" lIns="0" tIns="45720" rIns="0" bIns="45720" rtlCol="0" anchor="ctr">
            <a:noAutofit/>
          </a:bodyPr>
          <a:lstStyle>
            <a:lvl1pPr algn="l" rtl="0" eaLnBrk="0" fontAlgn="base" hangingPunct="0">
              <a:lnSpc>
                <a:spcPct val="90000"/>
              </a:lnSpc>
              <a:spcBef>
                <a:spcPct val="0"/>
              </a:spcBef>
              <a:spcAft>
                <a:spcPct val="0"/>
              </a:spcAft>
              <a:defRPr sz="4400" kern="1200" spc="-10">
                <a:solidFill>
                  <a:schemeClr val="bg1"/>
                </a:solidFill>
                <a:latin typeface="Calibri Light" charset="0"/>
                <a:ea typeface="Calibri Light" charset="0"/>
                <a:cs typeface="Calibri Light" charset="0"/>
              </a:defRPr>
            </a:lvl1pPr>
            <a:lvl2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5pPr>
            <a:lvl6pPr marL="4572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6pPr>
            <a:lvl7pPr marL="9144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7pPr>
            <a:lvl8pPr marL="13716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8pPr>
            <a:lvl9pPr marL="1828800" algn="l" rtl="0" fontAlgn="base">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9pPr>
          </a:lstStyle>
          <a:p>
            <a:r>
              <a:rPr lang="en-US" sz="2400" dirty="0">
                <a:latin typeface="Calibri" panose="020F0502020204030204" pitchFamily="34" charset="0"/>
                <a:cs typeface="Calibri" panose="020F0502020204030204" pitchFamily="34" charset="0"/>
              </a:rPr>
              <a:t>Serious immune checkpoint inhibitor induced Pneumonitis must be treated quickly.</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This is to reduce risk of death.  </a:t>
            </a:r>
            <a:br>
              <a:rPr lang="en-US" sz="2400" dirty="0">
                <a:latin typeface="Calibri" panose="020F0502020204030204" pitchFamily="34" charset="0"/>
                <a:cs typeface="Calibri" panose="020F0502020204030204" pitchFamily="34" charset="0"/>
              </a:rPr>
            </a:br>
            <a:r>
              <a:rPr lang="en-US" sz="2400" dirty="0">
                <a:solidFill>
                  <a:srgbClr val="92D050"/>
                </a:solidFill>
                <a:latin typeface="Calibri" panose="020F0502020204030204" pitchFamily="34" charset="0"/>
                <a:cs typeface="Calibri" panose="020F0502020204030204" pitchFamily="34" charset="0"/>
              </a:rPr>
              <a:t>For severe pneumonitis, further considerations:</a:t>
            </a:r>
          </a:p>
        </p:txBody>
      </p:sp>
    </p:spTree>
    <p:extLst>
      <p:ext uri="{BB962C8B-B14F-4D97-AF65-F5344CB8AC3E}">
        <p14:creationId xmlns:p14="http://schemas.microsoft.com/office/powerpoint/2010/main" val="27732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B8147E8-7502-FE49-B44B-A6A54C52E3AE}"/>
              </a:ext>
            </a:extLst>
          </p:cNvPr>
          <p:cNvGrpSpPr/>
          <p:nvPr/>
        </p:nvGrpSpPr>
        <p:grpSpPr>
          <a:xfrm>
            <a:off x="4363049" y="1777663"/>
            <a:ext cx="4524076" cy="4732883"/>
            <a:chOff x="3802108" y="1451937"/>
            <a:chExt cx="2842844" cy="2974055"/>
          </a:xfrm>
        </p:grpSpPr>
        <p:sp>
          <p:nvSpPr>
            <p:cNvPr id="3" name="Pie 2">
              <a:extLst>
                <a:ext uri="{FF2B5EF4-FFF2-40B4-BE49-F238E27FC236}">
                  <a16:creationId xmlns:a16="http://schemas.microsoft.com/office/drawing/2014/main" id="{F3813FED-A0DB-0E49-96CA-77C82C4701AE}"/>
                </a:ext>
              </a:extLst>
            </p:cNvPr>
            <p:cNvSpPr/>
            <p:nvPr/>
          </p:nvSpPr>
          <p:spPr>
            <a:xfrm rot="16733292">
              <a:off x="3991188" y="1772228"/>
              <a:ext cx="2653764" cy="2653764"/>
            </a:xfrm>
            <a:prstGeom prst="pie">
              <a:avLst>
                <a:gd name="adj1" fmla="val 21076530"/>
                <a:gd name="adj2" fmla="val 166529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5" name="Pie 4">
              <a:extLst>
                <a:ext uri="{FF2B5EF4-FFF2-40B4-BE49-F238E27FC236}">
                  <a16:creationId xmlns:a16="http://schemas.microsoft.com/office/drawing/2014/main" id="{5541DA8A-232D-CA40-92E5-F41D6820848E}"/>
                </a:ext>
              </a:extLst>
            </p:cNvPr>
            <p:cNvSpPr/>
            <p:nvPr/>
          </p:nvSpPr>
          <p:spPr>
            <a:xfrm rot="5400000">
              <a:off x="3802109" y="1451937"/>
              <a:ext cx="2651760" cy="2651760"/>
            </a:xfrm>
            <a:prstGeom prst="pie">
              <a:avLst>
                <a:gd name="adj1" fmla="val 6308735"/>
                <a:gd name="adj2" fmla="val 9503408"/>
              </a:avLst>
            </a:prstGeom>
            <a:solidFill>
              <a:srgbClr val="EF3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6" name="Pie 5">
              <a:extLst>
                <a:ext uri="{FF2B5EF4-FFF2-40B4-BE49-F238E27FC236}">
                  <a16:creationId xmlns:a16="http://schemas.microsoft.com/office/drawing/2014/main" id="{94C4AC81-44CA-494D-B5CF-02ED6ABDC656}"/>
                </a:ext>
              </a:extLst>
            </p:cNvPr>
            <p:cNvSpPr/>
            <p:nvPr/>
          </p:nvSpPr>
          <p:spPr>
            <a:xfrm rot="9241916">
              <a:off x="3802108" y="1451937"/>
              <a:ext cx="2651760" cy="2651760"/>
            </a:xfrm>
            <a:prstGeom prst="pie">
              <a:avLst>
                <a:gd name="adj1" fmla="val 6308735"/>
                <a:gd name="adj2" fmla="val 70261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 name="Pie 6">
              <a:extLst>
                <a:ext uri="{FF2B5EF4-FFF2-40B4-BE49-F238E27FC236}">
                  <a16:creationId xmlns:a16="http://schemas.microsoft.com/office/drawing/2014/main" id="{8D22FB97-F8B0-2B44-AA57-8BB2D6FC9C36}"/>
                </a:ext>
              </a:extLst>
            </p:cNvPr>
            <p:cNvSpPr/>
            <p:nvPr/>
          </p:nvSpPr>
          <p:spPr>
            <a:xfrm rot="8410200">
              <a:off x="3802108" y="1451937"/>
              <a:ext cx="2651760" cy="2651760"/>
            </a:xfrm>
            <a:prstGeom prst="pie">
              <a:avLst>
                <a:gd name="adj1" fmla="val 6657610"/>
                <a:gd name="adj2" fmla="val 70261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sp>
        <p:nvSpPr>
          <p:cNvPr id="9" name="TextBox 8">
            <a:extLst>
              <a:ext uri="{FF2B5EF4-FFF2-40B4-BE49-F238E27FC236}">
                <a16:creationId xmlns:a16="http://schemas.microsoft.com/office/drawing/2014/main" id="{C7A0B8B7-897D-F44A-87C0-1CD865A87ACA}"/>
              </a:ext>
            </a:extLst>
          </p:cNvPr>
          <p:cNvSpPr txBox="1"/>
          <p:nvPr/>
        </p:nvSpPr>
        <p:spPr>
          <a:xfrm>
            <a:off x="2126574" y="3690857"/>
            <a:ext cx="2292709" cy="2062103"/>
          </a:xfrm>
          <a:prstGeom prst="rect">
            <a:avLst/>
          </a:prstGeom>
          <a:noFill/>
        </p:spPr>
        <p:txBody>
          <a:bodyPr wrap="square" rtlCol="0">
            <a:spAutoFit/>
          </a:bodyPr>
          <a:lstStyle/>
          <a:p>
            <a:r>
              <a:rPr lang="en-US" sz="3200" dirty="0">
                <a:solidFill>
                  <a:schemeClr val="accent1"/>
                </a:solidFill>
                <a:latin typeface="+mj-lt"/>
              </a:rPr>
              <a:t>NSCLC</a:t>
            </a:r>
          </a:p>
          <a:p>
            <a:r>
              <a:rPr lang="en-US" sz="3200" dirty="0">
                <a:solidFill>
                  <a:schemeClr val="accent2"/>
                </a:solidFill>
                <a:latin typeface="+mj-lt"/>
              </a:rPr>
              <a:t>SCLC</a:t>
            </a:r>
          </a:p>
          <a:p>
            <a:r>
              <a:rPr lang="en-US" sz="3200" dirty="0">
                <a:solidFill>
                  <a:srgbClr val="92D050"/>
                </a:solidFill>
                <a:latin typeface="+mj-lt"/>
              </a:rPr>
              <a:t>Carcinoid</a:t>
            </a:r>
          </a:p>
          <a:p>
            <a:r>
              <a:rPr lang="en-US" sz="3200" dirty="0">
                <a:solidFill>
                  <a:schemeClr val="tx1">
                    <a:lumMod val="60000"/>
                    <a:lumOff val="40000"/>
                  </a:schemeClr>
                </a:solidFill>
                <a:latin typeface="+mj-lt"/>
              </a:rPr>
              <a:t>LCNC</a:t>
            </a:r>
          </a:p>
        </p:txBody>
      </p:sp>
      <p:cxnSp>
        <p:nvCxnSpPr>
          <p:cNvPr id="11" name="Straight Arrow Connector 10">
            <a:extLst>
              <a:ext uri="{FF2B5EF4-FFF2-40B4-BE49-F238E27FC236}">
                <a16:creationId xmlns:a16="http://schemas.microsoft.com/office/drawing/2014/main" id="{A6BDA5F9-D133-8E4B-913C-578A2754A971}"/>
              </a:ext>
            </a:extLst>
          </p:cNvPr>
          <p:cNvCxnSpPr/>
          <p:nvPr/>
        </p:nvCxnSpPr>
        <p:spPr>
          <a:xfrm>
            <a:off x="1260098" y="4991820"/>
            <a:ext cx="866476"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A50F69A-A179-9945-B3B4-D58422F02DE1}"/>
              </a:ext>
            </a:extLst>
          </p:cNvPr>
          <p:cNvCxnSpPr/>
          <p:nvPr/>
        </p:nvCxnSpPr>
        <p:spPr>
          <a:xfrm>
            <a:off x="1260098" y="5315311"/>
            <a:ext cx="866476"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2AB48919-EDA4-9940-B67B-74229FCD5D19}"/>
              </a:ext>
            </a:extLst>
          </p:cNvPr>
          <p:cNvSpPr>
            <a:spLocks noGrp="1"/>
          </p:cNvSpPr>
          <p:nvPr>
            <p:ph type="title"/>
          </p:nvPr>
        </p:nvSpPr>
        <p:spPr>
          <a:xfrm>
            <a:off x="813582" y="286604"/>
            <a:ext cx="10564837" cy="1190504"/>
          </a:xfrm>
        </p:spPr>
        <p:txBody>
          <a:bodyPr/>
          <a:lstStyle/>
          <a:p>
            <a:pPr algn="ctr"/>
            <a:r>
              <a:rPr lang="en-US" b="1" dirty="0">
                <a:solidFill>
                  <a:schemeClr val="accent6"/>
                </a:solidFill>
              </a:rPr>
              <a:t>Neuroendocrine Neoplasm of Lung</a:t>
            </a:r>
          </a:p>
        </p:txBody>
      </p:sp>
      <p:cxnSp>
        <p:nvCxnSpPr>
          <p:cNvPr id="13" name="Straight Arrow Connector 12">
            <a:extLst>
              <a:ext uri="{FF2B5EF4-FFF2-40B4-BE49-F238E27FC236}">
                <a16:creationId xmlns:a16="http://schemas.microsoft.com/office/drawing/2014/main" id="{0DA28896-8E9F-F440-B0DE-7315323474FE}"/>
              </a:ext>
            </a:extLst>
          </p:cNvPr>
          <p:cNvCxnSpPr/>
          <p:nvPr/>
        </p:nvCxnSpPr>
        <p:spPr>
          <a:xfrm>
            <a:off x="1260098" y="4492655"/>
            <a:ext cx="866476"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2" name="5-Point Star 1">
            <a:extLst>
              <a:ext uri="{FF2B5EF4-FFF2-40B4-BE49-F238E27FC236}">
                <a16:creationId xmlns:a16="http://schemas.microsoft.com/office/drawing/2014/main" id="{F0A31836-9AEB-B1EB-2C56-B287863E80CC}"/>
              </a:ext>
            </a:extLst>
          </p:cNvPr>
          <p:cNvSpPr/>
          <p:nvPr/>
        </p:nvSpPr>
        <p:spPr>
          <a:xfrm>
            <a:off x="5227936" y="2705877"/>
            <a:ext cx="482399" cy="385666"/>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87794157-0622-93C8-FD20-2F5BFFDE55B6}"/>
              </a:ext>
            </a:extLst>
          </p:cNvPr>
          <p:cNvSpPr/>
          <p:nvPr/>
        </p:nvSpPr>
        <p:spPr>
          <a:xfrm>
            <a:off x="5884190" y="2142267"/>
            <a:ext cx="267794" cy="223645"/>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5DE48DCE-E191-27F3-139F-91E32350CFDB}"/>
              </a:ext>
            </a:extLst>
          </p:cNvPr>
          <p:cNvSpPr/>
          <p:nvPr/>
        </p:nvSpPr>
        <p:spPr>
          <a:xfrm>
            <a:off x="6159135" y="1832350"/>
            <a:ext cx="313907" cy="212140"/>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5268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patients with immune related adverse event (renal toxicities)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666" y="1646238"/>
            <a:ext cx="9828295" cy="4832350"/>
          </a:xfrm>
        </p:spPr>
      </p:pic>
      <p:sp>
        <p:nvSpPr>
          <p:cNvPr id="4" name="Footer Placeholder 3"/>
          <p:cNvSpPr>
            <a:spLocks noGrp="1"/>
          </p:cNvSpPr>
          <p:nvPr>
            <p:ph type="ftr" sz="quarter" idx="10"/>
          </p:nvPr>
        </p:nvSpPr>
        <p:spPr/>
        <p:txBody>
          <a:bodyPr/>
          <a:lstStyle/>
          <a:p>
            <a:pPr>
              <a:defRPr/>
            </a:pPr>
            <a:r>
              <a:rPr lang="en-US" dirty="0"/>
              <a:t>NCCN guidelines</a:t>
            </a:r>
          </a:p>
          <a:p>
            <a:pPr>
              <a:defRPr/>
            </a:pPr>
            <a:endParaRPr lang="en-US" dirty="0"/>
          </a:p>
        </p:txBody>
      </p:sp>
    </p:spTree>
    <p:extLst>
      <p:ext uri="{BB962C8B-B14F-4D97-AF65-F5344CB8AC3E}">
        <p14:creationId xmlns:p14="http://schemas.microsoft.com/office/powerpoint/2010/main" val="4075893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Selection for Immune Checkpoint Inhibitors</a:t>
            </a:r>
          </a:p>
        </p:txBody>
      </p:sp>
      <p:sp>
        <p:nvSpPr>
          <p:cNvPr id="3" name="Content Placeholder 2"/>
          <p:cNvSpPr>
            <a:spLocks noGrp="1"/>
          </p:cNvSpPr>
          <p:nvPr>
            <p:ph idx="1"/>
          </p:nvPr>
        </p:nvSpPr>
        <p:spPr/>
        <p:txBody>
          <a:bodyPr>
            <a:normAutofit fontScale="92500" lnSpcReduction="20000"/>
          </a:bodyPr>
          <a:lstStyle/>
          <a:p>
            <a:pPr>
              <a:spcBef>
                <a:spcPts val="600"/>
              </a:spcBef>
            </a:pPr>
            <a:r>
              <a:rPr lang="en-US" dirty="0">
                <a:latin typeface="Calibri" panose="020F0502020204030204" pitchFamily="34" charset="0"/>
                <a:cs typeface="Calibri" panose="020F0502020204030204" pitchFamily="34" charset="0"/>
              </a:rPr>
              <a:t>No predictive biomarkers</a:t>
            </a:r>
          </a:p>
          <a:p>
            <a:pPr>
              <a:spcBef>
                <a:spcPts val="600"/>
              </a:spcBef>
            </a:pPr>
            <a:r>
              <a:rPr lang="en-US" dirty="0">
                <a:latin typeface="Calibri" panose="020F0502020204030204" pitchFamily="34" charset="0"/>
                <a:cs typeface="Calibri" panose="020F0502020204030204" pitchFamily="34" charset="0"/>
              </a:rPr>
              <a:t>Frequency of PD-L1 expression in SCLC tends to be lower compared with NSCLC</a:t>
            </a:r>
          </a:p>
          <a:p>
            <a:pPr>
              <a:spcBef>
                <a:spcPts val="600"/>
              </a:spcBef>
            </a:pPr>
            <a:r>
              <a:rPr lang="en-US" dirty="0">
                <a:latin typeface="Calibri" panose="020F0502020204030204" pitchFamily="34" charset="0"/>
                <a:cs typeface="Calibri" panose="020F0502020204030204" pitchFamily="34" charset="0"/>
              </a:rPr>
              <a:t>A subgroup analysis of </a:t>
            </a:r>
            <a:r>
              <a:rPr lang="en-US" dirty="0" err="1">
                <a:latin typeface="Calibri" panose="020F0502020204030204" pitchFamily="34" charset="0"/>
                <a:cs typeface="Calibri" panose="020F0502020204030204" pitchFamily="34" charset="0"/>
              </a:rPr>
              <a:t>IMpower</a:t>
            </a:r>
            <a:r>
              <a:rPr lang="en-US" dirty="0">
                <a:latin typeface="Calibri" panose="020F0502020204030204" pitchFamily="34" charset="0"/>
                <a:cs typeface="Calibri" panose="020F0502020204030204" pitchFamily="34" charset="0"/>
              </a:rPr>
              <a:t> 133 evaluated the impact of PD-L1 expression on OS. </a:t>
            </a:r>
          </a:p>
          <a:p>
            <a:pPr lvl="1">
              <a:spcBef>
                <a:spcPts val="600"/>
              </a:spcBef>
            </a:pPr>
            <a:r>
              <a:rPr lang="en-US" dirty="0">
                <a:latin typeface="Calibri" panose="020F0502020204030204" pitchFamily="34" charset="0"/>
                <a:cs typeface="Calibri" panose="020F0502020204030204" pitchFamily="34" charset="0"/>
              </a:rPr>
              <a:t>No differences were found and patients benefited from addition of </a:t>
            </a:r>
            <a:r>
              <a:rPr lang="en-US" dirty="0" err="1">
                <a:latin typeface="Calibri" panose="020F0502020204030204" pitchFamily="34" charset="0"/>
                <a:cs typeface="Calibri" panose="020F0502020204030204" pitchFamily="34" charset="0"/>
              </a:rPr>
              <a:t>atezolizumab</a:t>
            </a:r>
            <a:r>
              <a:rPr lang="en-US" dirty="0">
                <a:latin typeface="Calibri" panose="020F0502020204030204" pitchFamily="34" charset="0"/>
                <a:cs typeface="Calibri" panose="020F0502020204030204" pitchFamily="34" charset="0"/>
              </a:rPr>
              <a:t> regardless of PD-L1 expression </a:t>
            </a:r>
          </a:p>
          <a:p>
            <a:pPr>
              <a:spcBef>
                <a:spcPts val="600"/>
              </a:spcBef>
            </a:pPr>
            <a:r>
              <a:rPr lang="en-US" dirty="0">
                <a:latin typeface="Calibri" panose="020F0502020204030204" pitchFamily="34" charset="0"/>
                <a:cs typeface="Calibri" panose="020F0502020204030204" pitchFamily="34" charset="0"/>
              </a:rPr>
              <a:t>In CASPIAN trial, OS benefit with </a:t>
            </a:r>
            <a:r>
              <a:rPr lang="en-US" dirty="0" err="1">
                <a:latin typeface="Calibri" panose="020F0502020204030204" pitchFamily="34" charset="0"/>
                <a:cs typeface="Calibri" panose="020F0502020204030204" pitchFamily="34" charset="0"/>
              </a:rPr>
              <a:t>durvalumab</a:t>
            </a:r>
            <a:r>
              <a:rPr lang="en-US" dirty="0">
                <a:latin typeface="Calibri" panose="020F0502020204030204" pitchFamily="34" charset="0"/>
                <a:cs typeface="Calibri" panose="020F0502020204030204" pitchFamily="34" charset="0"/>
              </a:rPr>
              <a:t>-PE was seen regardless of PD-L1 expression</a:t>
            </a:r>
          </a:p>
          <a:p>
            <a:pPr>
              <a:spcBef>
                <a:spcPts val="600"/>
              </a:spcBef>
            </a:pPr>
            <a:r>
              <a:rPr lang="en-US" dirty="0">
                <a:latin typeface="Calibri" panose="020F0502020204030204" pitchFamily="34" charset="0"/>
                <a:cs typeface="Calibri" panose="020F0502020204030204" pitchFamily="34" charset="0"/>
              </a:rPr>
              <a:t>TMB is an emerging biomarker independent of PD-L1 expression. High TMB correlates with increased ORR to ICI</a:t>
            </a:r>
          </a:p>
          <a:p>
            <a:pPr lvl="1"/>
            <a:r>
              <a:rPr lang="en-US" dirty="0">
                <a:latin typeface="Calibri" panose="020F0502020204030204" pitchFamily="34" charset="0"/>
                <a:cs typeface="Calibri" panose="020F0502020204030204" pitchFamily="34" charset="0"/>
              </a:rPr>
              <a:t>CASPIAN trial TMB was not predictive of OS improvement</a:t>
            </a:r>
          </a:p>
          <a:p>
            <a:pPr lvl="1"/>
            <a:r>
              <a:rPr lang="en-US" dirty="0">
                <a:latin typeface="Calibri" panose="020F0502020204030204" pitchFamily="34" charset="0"/>
                <a:cs typeface="Calibri" panose="020F0502020204030204" pitchFamily="34" charset="0"/>
              </a:rPr>
              <a:t>IMpower133 TMB did not show any difference in OS</a:t>
            </a:r>
          </a:p>
        </p:txBody>
      </p:sp>
      <p:sp>
        <p:nvSpPr>
          <p:cNvPr id="4" name="TextBox 3"/>
          <p:cNvSpPr txBox="1"/>
          <p:nvPr/>
        </p:nvSpPr>
        <p:spPr>
          <a:xfrm>
            <a:off x="5103409" y="6302642"/>
            <a:ext cx="6231321" cy="276999"/>
          </a:xfrm>
          <a:prstGeom prst="rect">
            <a:avLst/>
          </a:prstGeom>
          <a:noFill/>
        </p:spPr>
        <p:txBody>
          <a:bodyPr wrap="none" rtlCol="0">
            <a:spAutoFit/>
          </a:bodyPr>
          <a:lstStyle/>
          <a:p>
            <a:r>
              <a:rPr lang="en-US" sz="1200" dirty="0">
                <a:solidFill>
                  <a:schemeClr val="bg1"/>
                </a:solidFill>
                <a:latin typeface="Calibri" panose="020F0502020204030204" pitchFamily="34" charset="0"/>
                <a:cs typeface="Calibri" panose="020F0502020204030204" pitchFamily="34" charset="0"/>
              </a:rPr>
              <a:t>Ortega-Franco A et al. ESMO Open. 2021 </a:t>
            </a:r>
            <a:r>
              <a:rPr lang="en-US" sz="1200" dirty="0" err="1">
                <a:solidFill>
                  <a:schemeClr val="bg1"/>
                </a:solidFill>
                <a:latin typeface="Calibri" panose="020F0502020204030204" pitchFamily="34" charset="0"/>
                <a:cs typeface="Calibri" panose="020F0502020204030204" pitchFamily="34" charset="0"/>
              </a:rPr>
              <a:t>Epub</a:t>
            </a:r>
            <a:r>
              <a:rPr lang="en-US" sz="1200" dirty="0">
                <a:solidFill>
                  <a:schemeClr val="bg1"/>
                </a:solidFill>
                <a:latin typeface="Calibri" panose="020F0502020204030204" pitchFamily="34" charset="0"/>
                <a:cs typeface="Calibri" panose="020F0502020204030204" pitchFamily="34" charset="0"/>
              </a:rPr>
              <a:t> ahead of print; Liu SV et al. JCO 2021; 39: 619-630</a:t>
            </a:r>
          </a:p>
        </p:txBody>
      </p:sp>
    </p:spTree>
    <p:extLst>
      <p:ext uri="{BB962C8B-B14F-4D97-AF65-F5344CB8AC3E}">
        <p14:creationId xmlns:p14="http://schemas.microsoft.com/office/powerpoint/2010/main" val="3060658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Second Line Therapy</a:t>
            </a:r>
          </a:p>
        </p:txBody>
      </p:sp>
      <p:sp>
        <p:nvSpPr>
          <p:cNvPr id="3" name="Content Placeholder 2"/>
          <p:cNvSpPr>
            <a:spLocks noGrp="1"/>
          </p:cNvSpPr>
          <p:nvPr>
            <p:ph idx="1"/>
          </p:nvPr>
        </p:nvSpPr>
        <p:spPr/>
        <p:txBody>
          <a:bodyPr>
            <a:normAutofit fontScale="92500" lnSpcReduction="10000"/>
          </a:bodyPr>
          <a:lstStyle/>
          <a:p>
            <a:r>
              <a:rPr lang="en-US" dirty="0"/>
              <a:t>Although SCLC is very responsive to initial treatment, most patients relapse with relatively resistant disease</a:t>
            </a:r>
          </a:p>
          <a:p>
            <a:r>
              <a:rPr lang="en-US" dirty="0"/>
              <a:t>These patients have a median survival of only 4 to 5 months when treated with further chemotherapy</a:t>
            </a:r>
          </a:p>
          <a:p>
            <a:r>
              <a:rPr lang="en-US" dirty="0"/>
              <a:t>Second line and third line chemotherapy provides significant palliation in many patients, although the likelihood of response is highly dependent on the time from initial therapy to relapse</a:t>
            </a:r>
          </a:p>
          <a:p>
            <a:pPr lvl="1"/>
            <a:r>
              <a:rPr lang="en-US" dirty="0"/>
              <a:t>If the interval is less than 3 months, response to most agents is poor (&lt;10%)</a:t>
            </a:r>
          </a:p>
          <a:p>
            <a:pPr lvl="1"/>
            <a:r>
              <a:rPr lang="en-US" dirty="0"/>
              <a:t>If interval is more than 3 months, then the expected response rates are approximately 25%</a:t>
            </a:r>
          </a:p>
          <a:p>
            <a:r>
              <a:rPr lang="en-US" b="1" dirty="0"/>
              <a:t>If patients relapse more than 6 months after first line treatment, then treatment with their original regimen is recommended</a:t>
            </a:r>
          </a:p>
        </p:txBody>
      </p:sp>
    </p:spTree>
    <p:extLst>
      <p:ext uri="{BB962C8B-B14F-4D97-AF65-F5344CB8AC3E}">
        <p14:creationId xmlns:p14="http://schemas.microsoft.com/office/powerpoint/2010/main" val="2190152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Subsequent Therapy</a:t>
            </a:r>
          </a:p>
        </p:txBody>
      </p:sp>
      <p:pic>
        <p:nvPicPr>
          <p:cNvPr id="4" name="Content Placeholder 3"/>
          <p:cNvPicPr>
            <a:picLocks noGrp="1" noChangeAspect="1"/>
          </p:cNvPicPr>
          <p:nvPr>
            <p:ph idx="1"/>
          </p:nvPr>
        </p:nvPicPr>
        <p:blipFill>
          <a:blip r:embed="rId2"/>
          <a:stretch>
            <a:fillRect/>
          </a:stretch>
        </p:blipFill>
        <p:spPr>
          <a:xfrm>
            <a:off x="1295400" y="1420812"/>
            <a:ext cx="8763000" cy="5443469"/>
          </a:xfrm>
          <a:prstGeom prst="rect">
            <a:avLst/>
          </a:prstGeom>
        </p:spPr>
      </p:pic>
    </p:spTree>
    <p:extLst>
      <p:ext uri="{BB962C8B-B14F-4D97-AF65-F5344CB8AC3E}">
        <p14:creationId xmlns:p14="http://schemas.microsoft.com/office/powerpoint/2010/main" val="2086504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09DF-BC7B-4AE7-A9EF-BA74A6B3E4EF}"/>
              </a:ext>
            </a:extLst>
          </p:cNvPr>
          <p:cNvSpPr>
            <a:spLocks noGrp="1"/>
          </p:cNvSpPr>
          <p:nvPr>
            <p:ph type="title"/>
          </p:nvPr>
        </p:nvSpPr>
        <p:spPr>
          <a:xfrm>
            <a:off x="3978275" y="2603565"/>
            <a:ext cx="10953750" cy="1325563"/>
          </a:xfrm>
        </p:spPr>
        <p:txBody>
          <a:bodyPr/>
          <a:lstStyle/>
          <a:p>
            <a:r>
              <a:rPr lang="en-US" dirty="0"/>
              <a:t>Clinical Trials</a:t>
            </a:r>
          </a:p>
        </p:txBody>
      </p:sp>
      <p:sp>
        <p:nvSpPr>
          <p:cNvPr id="3" name="Content Placeholder 2">
            <a:extLst>
              <a:ext uri="{FF2B5EF4-FFF2-40B4-BE49-F238E27FC236}">
                <a16:creationId xmlns:a16="http://schemas.microsoft.com/office/drawing/2014/main" id="{758594F1-C657-423C-1BF3-76ADA9271EBA}"/>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1D1AB37-5319-DA93-834C-8E00A7BAF206}"/>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801947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L INTERNAL SLIDES – PLEASE USE THIS TEMPLATE SLIDE…">
            <a:extLst>
              <a:ext uri="{FF2B5EF4-FFF2-40B4-BE49-F238E27FC236}">
                <a16:creationId xmlns:a16="http://schemas.microsoft.com/office/drawing/2014/main" id="{5EB902EE-9135-414E-A878-C50256532397}"/>
              </a:ext>
            </a:extLst>
          </p:cNvPr>
          <p:cNvSpPr txBox="1"/>
          <p:nvPr/>
        </p:nvSpPr>
        <p:spPr>
          <a:xfrm>
            <a:off x="2" y="146959"/>
            <a:ext cx="6374295" cy="6617194"/>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t">
            <a:spAutoFit/>
          </a:bodyPr>
          <a:lstStyle/>
          <a:p>
            <a:pPr algn="ctr" defTabSz="457189">
              <a:defRPr sz="5400" b="1">
                <a:latin typeface="Arial"/>
                <a:ea typeface="Arial"/>
                <a:cs typeface="Arial"/>
                <a:sym typeface="Arial"/>
              </a:defRPr>
            </a:pPr>
            <a:r>
              <a:rPr lang="en-US" sz="4800" dirty="0">
                <a:solidFill>
                  <a:schemeClr val="accent2"/>
                </a:solidFill>
              </a:rPr>
              <a:t>Study Design</a:t>
            </a:r>
          </a:p>
          <a:p>
            <a:pPr algn="ctr" defTabSz="457189">
              <a:defRPr sz="5400" b="1">
                <a:latin typeface="Arial"/>
                <a:ea typeface="Arial"/>
                <a:cs typeface="Arial"/>
                <a:sym typeface="Arial"/>
              </a:defRPr>
            </a:pPr>
            <a:endParaRPr lang="en-US" sz="4800" dirty="0">
              <a:solidFill>
                <a:schemeClr val="accent2"/>
              </a:solidFill>
            </a:endParaRPr>
          </a:p>
          <a:p>
            <a:pPr marL="914377" lvl="1" indent="-457189" defTabSz="457189">
              <a:buFont typeface="Arial" panose="020B0604020202020204" pitchFamily="34" charset="0"/>
              <a:buChar char="•"/>
              <a:defRPr sz="5400" b="1">
                <a:latin typeface="Arial"/>
                <a:ea typeface="Arial"/>
                <a:cs typeface="Arial"/>
                <a:sym typeface="Arial"/>
              </a:defRPr>
            </a:pPr>
            <a:r>
              <a:rPr lang="en-US" sz="2800" dirty="0">
                <a:solidFill>
                  <a:schemeClr val="accent2"/>
                </a:solidFill>
                <a:sym typeface="Arial"/>
              </a:rPr>
              <a:t>Single-arm, single center, phase II trial (NCT03958045) </a:t>
            </a:r>
          </a:p>
          <a:p>
            <a:pPr lvl="1" defTabSz="457189">
              <a:defRPr sz="5400" b="1">
                <a:latin typeface="Arial"/>
                <a:ea typeface="Arial"/>
                <a:cs typeface="Arial"/>
                <a:sym typeface="Arial"/>
              </a:defRPr>
            </a:pPr>
            <a:endParaRPr lang="en-US" sz="2800" dirty="0">
              <a:solidFill>
                <a:schemeClr val="accent2"/>
              </a:solidFill>
              <a:sym typeface="Arial"/>
            </a:endParaRPr>
          </a:p>
          <a:p>
            <a:pPr marL="914377" lvl="1" indent="-457189" defTabSz="457189">
              <a:buFont typeface="Arial" panose="020B0604020202020204" pitchFamily="34" charset="0"/>
              <a:buChar char="•"/>
              <a:defRPr sz="5400" b="1">
                <a:latin typeface="Arial"/>
                <a:ea typeface="Arial"/>
                <a:cs typeface="Arial"/>
                <a:sym typeface="Arial"/>
              </a:defRPr>
            </a:pPr>
            <a:r>
              <a:rPr lang="en-US" sz="2800" dirty="0">
                <a:solidFill>
                  <a:schemeClr val="accent2"/>
                </a:solidFill>
                <a:sym typeface="Arial"/>
              </a:rPr>
              <a:t>Platinum sensitive ES SCLC who received Nivolumab 480 mg IV every 4 weeks, and Rucaparib, 600 mg PO twice a day. </a:t>
            </a:r>
          </a:p>
          <a:p>
            <a:pPr marL="914377" lvl="1" indent="-457189" defTabSz="457189">
              <a:buFont typeface="Arial" panose="020B0604020202020204" pitchFamily="34" charset="0"/>
              <a:buChar char="•"/>
              <a:defRPr sz="5400" b="1">
                <a:latin typeface="Arial"/>
                <a:ea typeface="Arial"/>
                <a:cs typeface="Arial"/>
                <a:sym typeface="Arial"/>
              </a:defRPr>
            </a:pPr>
            <a:endParaRPr lang="en-US" sz="2800" b="1" dirty="0">
              <a:solidFill>
                <a:schemeClr val="accent2"/>
              </a:solidFill>
              <a:sym typeface="Arial"/>
            </a:endParaRPr>
          </a:p>
          <a:p>
            <a:pPr marL="457189" indent="-457189" defTabSz="457189">
              <a:buFont typeface="Arial" panose="020B0604020202020204" pitchFamily="34" charset="0"/>
              <a:buChar char="•"/>
              <a:defRPr sz="5400" b="1">
                <a:latin typeface="Arial"/>
                <a:ea typeface="Arial"/>
                <a:cs typeface="Arial"/>
                <a:sym typeface="Arial"/>
              </a:defRPr>
            </a:pPr>
            <a:endParaRPr lang="en-US" sz="2800" b="1" dirty="0">
              <a:sym typeface="Arial"/>
            </a:endParaRPr>
          </a:p>
          <a:p>
            <a:pPr algn="ctr" defTabSz="457189">
              <a:defRPr sz="5400" b="1">
                <a:latin typeface="Arial"/>
                <a:ea typeface="Arial"/>
                <a:cs typeface="Arial"/>
                <a:sym typeface="Arial"/>
              </a:defRPr>
            </a:pPr>
            <a:endParaRPr lang="en-US" sz="4800" dirty="0"/>
          </a:p>
        </p:txBody>
      </p:sp>
      <p:pic>
        <p:nvPicPr>
          <p:cNvPr id="3" name="Picture 2" descr="Diagram&#10;&#10;Description automatically generated">
            <a:extLst>
              <a:ext uri="{FF2B5EF4-FFF2-40B4-BE49-F238E27FC236}">
                <a16:creationId xmlns:a16="http://schemas.microsoft.com/office/drawing/2014/main" id="{4CFCCFAC-527D-824F-ACA3-18860612B074}"/>
              </a:ext>
            </a:extLst>
          </p:cNvPr>
          <p:cNvPicPr>
            <a:picLocks noChangeAspect="1"/>
          </p:cNvPicPr>
          <p:nvPr/>
        </p:nvPicPr>
        <p:blipFill>
          <a:blip r:embed="rId3"/>
          <a:stretch>
            <a:fillRect/>
          </a:stretch>
        </p:blipFill>
        <p:spPr>
          <a:xfrm>
            <a:off x="6731000" y="0"/>
            <a:ext cx="5461000" cy="5943600"/>
          </a:xfrm>
          <a:prstGeom prst="rect">
            <a:avLst/>
          </a:prstGeom>
        </p:spPr>
      </p:pic>
    </p:spTree>
    <p:extLst>
      <p:ext uri="{BB962C8B-B14F-4D97-AF65-F5344CB8AC3E}">
        <p14:creationId xmlns:p14="http://schemas.microsoft.com/office/powerpoint/2010/main" val="2023978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2DC6-9D6F-8793-3EA2-71E4BA4DAB18}"/>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41C150E0-FA69-6EBF-6E53-BC906BE66913}"/>
              </a:ext>
            </a:extLst>
          </p:cNvPr>
          <p:cNvSpPr>
            <a:spLocks noGrp="1"/>
          </p:cNvSpPr>
          <p:nvPr>
            <p:ph type="ftr" sz="quarter" idx="10"/>
          </p:nvPr>
        </p:nvSpPr>
        <p:spPr/>
        <p:txBody>
          <a:bodyPr/>
          <a:lstStyle/>
          <a:p>
            <a:pPr>
              <a:defRPr/>
            </a:pPr>
            <a:endParaRPr lang="en-US"/>
          </a:p>
        </p:txBody>
      </p:sp>
      <p:sp>
        <p:nvSpPr>
          <p:cNvPr id="5" name="Content Placeholder 4">
            <a:extLst>
              <a:ext uri="{FF2B5EF4-FFF2-40B4-BE49-F238E27FC236}">
                <a16:creationId xmlns:a16="http://schemas.microsoft.com/office/drawing/2014/main" id="{AB389058-6F42-3BF6-D6F1-BC7F96D1FF22}"/>
              </a:ext>
            </a:extLst>
          </p:cNvPr>
          <p:cNvSpPr txBox="1">
            <a:spLocks noGrp="1"/>
          </p:cNvSpPr>
          <p:nvPr>
            <p:ph idx="1"/>
          </p:nvPr>
        </p:nvSpPr>
        <p:spPr>
          <a:xfrm>
            <a:off x="625475" y="1825625"/>
            <a:ext cx="10953750" cy="4122154"/>
          </a:xfrm>
          <a:prstGeom prst="rect">
            <a:avLst/>
          </a:prstGeom>
          <a:noFill/>
        </p:spPr>
        <p:txBody>
          <a:bodyPr wrap="square" rtlCol="0">
            <a:spAutoFit/>
          </a:bodyPr>
          <a:lstStyle/>
          <a:p>
            <a:pPr marL="571500" indent="-571500" algn="just">
              <a:buFont typeface="Arial" panose="020B0604020202020204" pitchFamily="34" charset="0"/>
              <a:buChar char="•"/>
            </a:pPr>
            <a:r>
              <a:rPr lang="en-US" sz="2400" dirty="0">
                <a:effectLst/>
                <a:ea typeface="Times New Roman" panose="02020603050405020304" pitchFamily="18" charset="0"/>
              </a:rPr>
              <a:t>A total of 42 patients were consented and 33 met eligibility criteria and were treated. </a:t>
            </a:r>
          </a:p>
          <a:p>
            <a:pPr marL="571500" indent="-571500" algn="just">
              <a:buFont typeface="Arial" panose="020B0604020202020204" pitchFamily="34" charset="0"/>
              <a:buChar char="•"/>
            </a:pPr>
            <a:r>
              <a:rPr lang="en-US" sz="2400" dirty="0">
                <a:effectLst/>
                <a:ea typeface="Times New Roman" panose="02020603050405020304" pitchFamily="18" charset="0"/>
              </a:rPr>
              <a:t>All patients received 4-6 cycles of frontline platinum doublet and had at least a partial response by RECIST at the time of enrollment. </a:t>
            </a:r>
          </a:p>
          <a:p>
            <a:pPr marL="571500" indent="-571500" algn="just">
              <a:buFont typeface="Arial" panose="020B0604020202020204" pitchFamily="34" charset="0"/>
              <a:buChar char="•"/>
            </a:pPr>
            <a:r>
              <a:rPr lang="en-US" sz="2400" dirty="0">
                <a:effectLst/>
                <a:ea typeface="Times New Roman" panose="02020603050405020304" pitchFamily="18" charset="0"/>
              </a:rPr>
              <a:t>The median PFS (</a:t>
            </a:r>
            <a:r>
              <a:rPr lang="en-US" sz="2400" dirty="0" err="1">
                <a:effectLst/>
                <a:ea typeface="Times New Roman" panose="02020603050405020304" pitchFamily="18" charset="0"/>
              </a:rPr>
              <a:t>mPFS</a:t>
            </a:r>
            <a:r>
              <a:rPr lang="en-US" sz="2400" dirty="0">
                <a:effectLst/>
                <a:ea typeface="Times New Roman" panose="02020603050405020304" pitchFamily="18" charset="0"/>
              </a:rPr>
              <a:t>) was 3 months from time of enrollment on frontline maintenance (post platinum doublet). </a:t>
            </a:r>
          </a:p>
          <a:p>
            <a:pPr marL="571500" indent="-571500" algn="just">
              <a:buFont typeface="Arial" panose="020B0604020202020204" pitchFamily="34" charset="0"/>
              <a:buChar char="•"/>
            </a:pPr>
            <a:r>
              <a:rPr lang="en-US" sz="2400" b="1" dirty="0">
                <a:effectLst/>
                <a:ea typeface="Times New Roman" panose="02020603050405020304" pitchFamily="18" charset="0"/>
              </a:rPr>
              <a:t>The </a:t>
            </a:r>
            <a:r>
              <a:rPr lang="en-US" sz="2400" b="1" dirty="0" err="1">
                <a:effectLst/>
                <a:ea typeface="Times New Roman" panose="02020603050405020304" pitchFamily="18" charset="0"/>
              </a:rPr>
              <a:t>mPFS</a:t>
            </a:r>
            <a:r>
              <a:rPr lang="en-US" sz="2400" b="1" dirty="0">
                <a:effectLst/>
                <a:ea typeface="Times New Roman" panose="02020603050405020304" pitchFamily="18" charset="0"/>
              </a:rPr>
              <a:t> was 11 months from cycle 1 of platinum doublet. </a:t>
            </a:r>
          </a:p>
          <a:p>
            <a:pPr marL="571500" indent="-571500" algn="just">
              <a:buFont typeface="Arial" panose="020B0604020202020204" pitchFamily="34" charset="0"/>
              <a:buChar char="•"/>
            </a:pPr>
            <a:r>
              <a:rPr lang="en-US" b="1" dirty="0">
                <a:effectLst/>
                <a:ea typeface="Times New Roman" panose="02020603050405020304" pitchFamily="18" charset="0"/>
              </a:rPr>
              <a:t>Overall, 89.8% patients were alive at 12 months and 54.4 % patients were alive at 24 months from the start of platinum doublet. </a:t>
            </a:r>
          </a:p>
          <a:p>
            <a:pPr marL="571500" indent="-571500" algn="just">
              <a:buFont typeface="Arial" panose="020B0604020202020204" pitchFamily="34" charset="0"/>
              <a:buChar char="•"/>
            </a:pPr>
            <a:r>
              <a:rPr lang="en-US" sz="2400" dirty="0">
                <a:effectLst/>
                <a:ea typeface="Times New Roman" panose="02020603050405020304" pitchFamily="18" charset="0"/>
              </a:rPr>
              <a:t>Currently 2 patients are on active treatment and other two have completed study treatment (24 month) and are on observation with stable disease.</a:t>
            </a:r>
            <a:endParaRPr lang="en-US" sz="2400" dirty="0"/>
          </a:p>
        </p:txBody>
      </p:sp>
      <p:sp>
        <p:nvSpPr>
          <p:cNvPr id="6" name="TextBox 5">
            <a:extLst>
              <a:ext uri="{FF2B5EF4-FFF2-40B4-BE49-F238E27FC236}">
                <a16:creationId xmlns:a16="http://schemas.microsoft.com/office/drawing/2014/main" id="{00085305-C66D-AA33-4ED6-708E55D87827}"/>
              </a:ext>
            </a:extLst>
          </p:cNvPr>
          <p:cNvSpPr txBox="1"/>
          <p:nvPr/>
        </p:nvSpPr>
        <p:spPr>
          <a:xfrm>
            <a:off x="9314384" y="6041215"/>
            <a:ext cx="2799995" cy="369332"/>
          </a:xfrm>
          <a:prstGeom prst="rect">
            <a:avLst/>
          </a:prstGeom>
          <a:noFill/>
        </p:spPr>
        <p:txBody>
          <a:bodyPr wrap="square" rtlCol="0">
            <a:spAutoFit/>
          </a:bodyPr>
          <a:lstStyle/>
          <a:p>
            <a:r>
              <a:rPr lang="en-US" dirty="0">
                <a:solidFill>
                  <a:schemeClr val="accent2"/>
                </a:solidFill>
              </a:rPr>
              <a:t>Chauhan et. al. AACR 2023</a:t>
            </a:r>
          </a:p>
        </p:txBody>
      </p:sp>
    </p:spTree>
    <p:extLst>
      <p:ext uri="{BB962C8B-B14F-4D97-AF65-F5344CB8AC3E}">
        <p14:creationId xmlns:p14="http://schemas.microsoft.com/office/powerpoint/2010/main" val="1541279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7BD2-C014-9947-B18A-AE9B8C25FA57}"/>
              </a:ext>
            </a:extLst>
          </p:cNvPr>
          <p:cNvSpPr>
            <a:spLocks noGrp="1"/>
          </p:cNvSpPr>
          <p:nvPr>
            <p:ph type="title"/>
          </p:nvPr>
        </p:nvSpPr>
        <p:spPr>
          <a:xfrm>
            <a:off x="284269" y="2041978"/>
            <a:ext cx="11623463" cy="1973473"/>
          </a:xfrm>
        </p:spPr>
        <p:txBody>
          <a:bodyPr/>
          <a:lstStyle/>
          <a:p>
            <a:pPr algn="ctr"/>
            <a:r>
              <a:rPr lang="en-US" sz="3733" dirty="0">
                <a:solidFill>
                  <a:schemeClr val="accent2"/>
                </a:solidFill>
              </a:rPr>
              <a:t>A Phase 1/2 Trial of the Oncolytic Virus SVV-001 in Combination with Ipilimumab-Nivolumab in Patients with Poorly Differentiated Neuroendocrine Carcinomas and Well-Differentiated Neuroendocrine Tumors</a:t>
            </a:r>
          </a:p>
        </p:txBody>
      </p:sp>
    </p:spTree>
    <p:extLst>
      <p:ext uri="{BB962C8B-B14F-4D97-AF65-F5344CB8AC3E}">
        <p14:creationId xmlns:p14="http://schemas.microsoft.com/office/powerpoint/2010/main" val="1766379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09CF-8476-499C-8612-39F2AFE640B2}"/>
              </a:ext>
            </a:extLst>
          </p:cNvPr>
          <p:cNvSpPr>
            <a:spLocks noGrp="1"/>
          </p:cNvSpPr>
          <p:nvPr>
            <p:ph type="title"/>
          </p:nvPr>
        </p:nvSpPr>
        <p:spPr>
          <a:xfrm>
            <a:off x="418279" y="293801"/>
            <a:ext cx="11355443" cy="1116107"/>
          </a:xfrm>
        </p:spPr>
        <p:txBody>
          <a:bodyPr/>
          <a:lstStyle/>
          <a:p>
            <a:r>
              <a:rPr lang="en-US" dirty="0">
                <a:solidFill>
                  <a:schemeClr val="accent2"/>
                </a:solidFill>
              </a:rPr>
              <a:t>Virus Ablates – tumors in mice</a:t>
            </a:r>
          </a:p>
        </p:txBody>
      </p:sp>
      <p:sp>
        <p:nvSpPr>
          <p:cNvPr id="7" name="Content Placeholder 6">
            <a:extLst>
              <a:ext uri="{FF2B5EF4-FFF2-40B4-BE49-F238E27FC236}">
                <a16:creationId xmlns:a16="http://schemas.microsoft.com/office/drawing/2014/main" id="{344B7A1D-A0A0-4A65-BB0B-2A7BAF9B851B}"/>
              </a:ext>
            </a:extLst>
          </p:cNvPr>
          <p:cNvSpPr>
            <a:spLocks noGrp="1"/>
          </p:cNvSpPr>
          <p:nvPr>
            <p:ph idx="1"/>
          </p:nvPr>
        </p:nvSpPr>
        <p:spPr>
          <a:xfrm>
            <a:off x="595818" y="1931869"/>
            <a:ext cx="5118121" cy="4358612"/>
          </a:xfrm>
        </p:spPr>
        <p:txBody>
          <a:bodyPr/>
          <a:lstStyle/>
          <a:p>
            <a:pPr marL="457189" indent="-457189" eaLnBrk="1" hangingPunct="1">
              <a:buSzPct val="120000"/>
            </a:pPr>
            <a:r>
              <a:rPr lang="en-GB" altLang="en-US" dirty="0">
                <a:latin typeface="+mn-lt"/>
              </a:rPr>
              <a:t>Single systemic administration resulted in 100 % complete tumor ablation</a:t>
            </a:r>
          </a:p>
          <a:p>
            <a:pPr marL="457189" indent="-457189" eaLnBrk="1" hangingPunct="1">
              <a:buSzPct val="120000"/>
            </a:pPr>
            <a:r>
              <a:rPr lang="en-GB" altLang="en-US" dirty="0">
                <a:latin typeface="+mn-lt"/>
              </a:rPr>
              <a:t>No overt toxicity</a:t>
            </a:r>
          </a:p>
          <a:p>
            <a:pPr marL="761981" lvl="1" indent="-457189">
              <a:buSzPct val="120000"/>
              <a:buFont typeface="Arial" panose="020B0604020202020204" pitchFamily="34" charset="0"/>
              <a:buChar char="•"/>
            </a:pPr>
            <a:r>
              <a:rPr lang="en-GB" altLang="en-US" sz="2133" dirty="0">
                <a:latin typeface="+mn-lt"/>
              </a:rPr>
              <a:t>Mice survived &gt; 200 days until study termination</a:t>
            </a:r>
          </a:p>
          <a:p>
            <a:pPr marL="761981" lvl="1" indent="-457189">
              <a:buSzPct val="120000"/>
              <a:buFont typeface="Arial" panose="020B0604020202020204" pitchFamily="34" charset="0"/>
              <a:buChar char="•"/>
            </a:pPr>
            <a:r>
              <a:rPr lang="en-GB" altLang="en-US" dirty="0">
                <a:latin typeface="+mn-lt"/>
              </a:rPr>
              <a:t>No clinical signs-mice appeared normal &amp; healthy</a:t>
            </a:r>
          </a:p>
        </p:txBody>
      </p:sp>
      <p:pic>
        <p:nvPicPr>
          <p:cNvPr id="14" name="Picture 13" descr="A picture containing rodent, vegetable&#10;&#10;Description automatically generated">
            <a:extLst>
              <a:ext uri="{FF2B5EF4-FFF2-40B4-BE49-F238E27FC236}">
                <a16:creationId xmlns:a16="http://schemas.microsoft.com/office/drawing/2014/main" id="{83B26948-4110-4181-977C-514EF3175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835" y="1616920"/>
            <a:ext cx="3045168" cy="2148227"/>
          </a:xfrm>
          <a:prstGeom prst="rect">
            <a:avLst/>
          </a:prstGeom>
          <a:ln w="28575">
            <a:solidFill>
              <a:schemeClr val="tx1"/>
            </a:solidFill>
          </a:ln>
        </p:spPr>
      </p:pic>
      <p:sp>
        <p:nvSpPr>
          <p:cNvPr id="15" name="TextBox 14">
            <a:extLst>
              <a:ext uri="{FF2B5EF4-FFF2-40B4-BE49-F238E27FC236}">
                <a16:creationId xmlns:a16="http://schemas.microsoft.com/office/drawing/2014/main" id="{15257FA1-F6FC-48DA-800F-ADF3E4AE2029}"/>
              </a:ext>
            </a:extLst>
          </p:cNvPr>
          <p:cNvSpPr txBox="1"/>
          <p:nvPr/>
        </p:nvSpPr>
        <p:spPr>
          <a:xfrm>
            <a:off x="8079012" y="1138416"/>
            <a:ext cx="2619741" cy="338554"/>
          </a:xfrm>
          <a:prstGeom prst="rect">
            <a:avLst/>
          </a:prstGeom>
          <a:noFill/>
        </p:spPr>
        <p:txBody>
          <a:bodyPr wrap="square" rtlCol="0">
            <a:spAutoFit/>
          </a:bodyPr>
          <a:lstStyle/>
          <a:p>
            <a:pPr algn="ctr"/>
            <a:r>
              <a:rPr lang="en-US" sz="1600" i="1" dirty="0"/>
              <a:t>Untreated mice</a:t>
            </a:r>
          </a:p>
        </p:txBody>
      </p:sp>
      <p:pic>
        <p:nvPicPr>
          <p:cNvPr id="17" name="Picture 16" descr="A picture containing person, baby&#10;&#10;Description automatically generated">
            <a:extLst>
              <a:ext uri="{FF2B5EF4-FFF2-40B4-BE49-F238E27FC236}">
                <a16:creationId xmlns:a16="http://schemas.microsoft.com/office/drawing/2014/main" id="{01944BCF-6342-4BF1-A58B-93F4A1E27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27087"/>
            <a:ext cx="3292883" cy="2598911"/>
          </a:xfrm>
          <a:prstGeom prst="rect">
            <a:avLst/>
          </a:prstGeom>
          <a:ln w="28575">
            <a:solidFill>
              <a:schemeClr val="tx1"/>
            </a:solidFill>
          </a:ln>
        </p:spPr>
      </p:pic>
      <p:sp>
        <p:nvSpPr>
          <p:cNvPr id="9" name="TextBox 8">
            <a:extLst>
              <a:ext uri="{FF2B5EF4-FFF2-40B4-BE49-F238E27FC236}">
                <a16:creationId xmlns:a16="http://schemas.microsoft.com/office/drawing/2014/main" id="{6D708352-4505-4F37-A8F9-278B36B774C2}"/>
              </a:ext>
            </a:extLst>
          </p:cNvPr>
          <p:cNvSpPr txBox="1"/>
          <p:nvPr/>
        </p:nvSpPr>
        <p:spPr>
          <a:xfrm>
            <a:off x="5484534" y="3591495"/>
            <a:ext cx="3066481" cy="338554"/>
          </a:xfrm>
          <a:prstGeom prst="rect">
            <a:avLst/>
          </a:prstGeom>
          <a:noFill/>
        </p:spPr>
        <p:txBody>
          <a:bodyPr wrap="square" rtlCol="0">
            <a:spAutoFit/>
          </a:bodyPr>
          <a:lstStyle/>
          <a:p>
            <a:pPr algn="ctr"/>
            <a:r>
              <a:rPr lang="en-US" sz="1600" i="1" dirty="0"/>
              <a:t>Treated mice</a:t>
            </a:r>
          </a:p>
        </p:txBody>
      </p:sp>
    </p:spTree>
    <p:extLst>
      <p:ext uri="{BB962C8B-B14F-4D97-AF65-F5344CB8AC3E}">
        <p14:creationId xmlns:p14="http://schemas.microsoft.com/office/powerpoint/2010/main" val="3493006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8B1557-720B-4AED-B91F-BCB8746D694E}"/>
              </a:ext>
            </a:extLst>
          </p:cNvPr>
          <p:cNvSpPr txBox="1"/>
          <p:nvPr/>
        </p:nvSpPr>
        <p:spPr>
          <a:xfrm>
            <a:off x="8766208" y="2879759"/>
            <a:ext cx="2992569" cy="318100"/>
          </a:xfrm>
          <a:prstGeom prst="rect">
            <a:avLst/>
          </a:prstGeom>
          <a:noFill/>
          <a:ln w="28575">
            <a:solidFill>
              <a:schemeClr val="accent6">
                <a:lumMod val="60000"/>
                <a:lumOff val="40000"/>
              </a:schemeClr>
            </a:solidFill>
          </a:ln>
        </p:spPr>
        <p:txBody>
          <a:bodyPr wrap="square">
            <a:spAutoFit/>
          </a:bodyPr>
          <a:lstStyle/>
          <a:p>
            <a:r>
              <a:rPr lang="en-US" sz="1467" dirty="0"/>
              <a:t>SVV-001 + Anti PD1 + Anti CTLA4</a:t>
            </a:r>
          </a:p>
        </p:txBody>
      </p:sp>
      <p:grpSp>
        <p:nvGrpSpPr>
          <p:cNvPr id="10" name="Group 9">
            <a:extLst>
              <a:ext uri="{FF2B5EF4-FFF2-40B4-BE49-F238E27FC236}">
                <a16:creationId xmlns:a16="http://schemas.microsoft.com/office/drawing/2014/main" id="{B78B534A-F6F1-4455-8E98-E7B749E0BE1A}"/>
              </a:ext>
            </a:extLst>
          </p:cNvPr>
          <p:cNvGrpSpPr/>
          <p:nvPr/>
        </p:nvGrpSpPr>
        <p:grpSpPr>
          <a:xfrm>
            <a:off x="1680177" y="1803124"/>
            <a:ext cx="7045680" cy="4377557"/>
            <a:chOff x="411846" y="4800602"/>
            <a:chExt cx="27421349" cy="14658972"/>
          </a:xfrm>
        </p:grpSpPr>
        <p:pic>
          <p:nvPicPr>
            <p:cNvPr id="11" name="Picture 10">
              <a:extLst>
                <a:ext uri="{FF2B5EF4-FFF2-40B4-BE49-F238E27FC236}">
                  <a16:creationId xmlns:a16="http://schemas.microsoft.com/office/drawing/2014/main" id="{6824272B-39EA-42DD-B41E-C68697DC36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9655"/>
            <a:stretch/>
          </p:blipFill>
          <p:spPr>
            <a:xfrm>
              <a:off x="411846" y="4800602"/>
              <a:ext cx="27421349" cy="14658972"/>
            </a:xfrm>
            <a:prstGeom prst="rect">
              <a:avLst/>
            </a:prstGeom>
            <a:ln>
              <a:solidFill>
                <a:schemeClr val="tx1"/>
              </a:solidFill>
            </a:ln>
          </p:spPr>
        </p:pic>
        <p:pic>
          <p:nvPicPr>
            <p:cNvPr id="12" name="Picture 11">
              <a:extLst>
                <a:ext uri="{FF2B5EF4-FFF2-40B4-BE49-F238E27FC236}">
                  <a16:creationId xmlns:a16="http://schemas.microsoft.com/office/drawing/2014/main" id="{F3C28C32-D3DA-4676-82FB-C3A2D42575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080" t="10714" b="50000"/>
            <a:stretch/>
          </p:blipFill>
          <p:spPr>
            <a:xfrm>
              <a:off x="20028385" y="10664537"/>
              <a:ext cx="5962667" cy="5477482"/>
            </a:xfrm>
            <a:prstGeom prst="rect">
              <a:avLst/>
            </a:prstGeom>
            <a:ln>
              <a:solidFill>
                <a:schemeClr val="tx1"/>
              </a:solidFill>
            </a:ln>
          </p:spPr>
        </p:pic>
      </p:grpSp>
      <p:sp>
        <p:nvSpPr>
          <p:cNvPr id="13" name="TextBox 12">
            <a:extLst>
              <a:ext uri="{FF2B5EF4-FFF2-40B4-BE49-F238E27FC236}">
                <a16:creationId xmlns:a16="http://schemas.microsoft.com/office/drawing/2014/main" id="{C33A6495-81BA-4B27-A3C3-494F1DF4A68D}"/>
              </a:ext>
            </a:extLst>
          </p:cNvPr>
          <p:cNvSpPr txBox="1"/>
          <p:nvPr/>
        </p:nvSpPr>
        <p:spPr>
          <a:xfrm>
            <a:off x="1516443" y="6246962"/>
            <a:ext cx="8844252" cy="461665"/>
          </a:xfrm>
          <a:prstGeom prst="rect">
            <a:avLst/>
          </a:prstGeom>
          <a:noFill/>
        </p:spPr>
        <p:txBody>
          <a:bodyPr wrap="square">
            <a:spAutoFit/>
          </a:bodyPr>
          <a:lstStyle/>
          <a:p>
            <a:r>
              <a:rPr lang="en-US" sz="2400" dirty="0"/>
              <a:t>Pancreatic immune competent model</a:t>
            </a:r>
          </a:p>
        </p:txBody>
      </p:sp>
      <p:sp>
        <p:nvSpPr>
          <p:cNvPr id="16" name="TextBox 15">
            <a:extLst>
              <a:ext uri="{FF2B5EF4-FFF2-40B4-BE49-F238E27FC236}">
                <a16:creationId xmlns:a16="http://schemas.microsoft.com/office/drawing/2014/main" id="{3B1585EF-4E6C-4A0E-AEB4-494E0837FB15}"/>
              </a:ext>
            </a:extLst>
          </p:cNvPr>
          <p:cNvSpPr txBox="1"/>
          <p:nvPr/>
        </p:nvSpPr>
        <p:spPr>
          <a:xfrm>
            <a:off x="8927365" y="3554251"/>
            <a:ext cx="2831411" cy="830997"/>
          </a:xfrm>
          <a:prstGeom prst="rect">
            <a:avLst/>
          </a:prstGeom>
          <a:noFill/>
        </p:spPr>
        <p:txBody>
          <a:bodyPr wrap="square" rtlCol="0">
            <a:spAutoFit/>
          </a:bodyPr>
          <a:lstStyle/>
          <a:p>
            <a:r>
              <a:rPr lang="en-US" sz="2400" i="1" dirty="0">
                <a:solidFill>
                  <a:schemeClr val="accent2">
                    <a:lumMod val="60000"/>
                    <a:lumOff val="40000"/>
                  </a:schemeClr>
                </a:solidFill>
              </a:rPr>
              <a:t>Study completed in January 2022</a:t>
            </a:r>
          </a:p>
        </p:txBody>
      </p:sp>
      <p:sp>
        <p:nvSpPr>
          <p:cNvPr id="14" name="Title 1">
            <a:extLst>
              <a:ext uri="{FF2B5EF4-FFF2-40B4-BE49-F238E27FC236}">
                <a16:creationId xmlns:a16="http://schemas.microsoft.com/office/drawing/2014/main" id="{329E2FBB-78AE-40EC-88CF-2FCA6321532B}"/>
              </a:ext>
            </a:extLst>
          </p:cNvPr>
          <p:cNvSpPr txBox="1">
            <a:spLocks/>
          </p:cNvSpPr>
          <p:nvPr/>
        </p:nvSpPr>
        <p:spPr>
          <a:xfrm>
            <a:off x="418042" y="316689"/>
            <a:ext cx="11355917" cy="1221745"/>
          </a:xfrm>
          <a:prstGeom prst="rect">
            <a:avLst/>
          </a:prstGeom>
        </p:spPr>
        <p:txBody>
          <a:bodyPr vert="horz" lIns="91440" tIns="45720" rIns="91440" bIns="45720" rtlCol="0" anchor="b" anchorCtr="0">
            <a:noAutofit/>
          </a:bodyPr>
          <a:lstStyle>
            <a:lvl1pPr marL="0" algn="ctr" defTabSz="914400" rtl="0" eaLnBrk="1" latinLnBrk="0" hangingPunct="1">
              <a:lnSpc>
                <a:spcPct val="90000"/>
              </a:lnSpc>
              <a:spcBef>
                <a:spcPct val="0"/>
              </a:spcBef>
              <a:buNone/>
              <a:defRPr sz="6000" b="0" kern="1200">
                <a:solidFill>
                  <a:schemeClr val="tx1"/>
                </a:solidFill>
                <a:latin typeface="+mj-lt"/>
                <a:ea typeface="+mj-ea"/>
                <a:cs typeface="+mj-cs"/>
              </a:defRPr>
            </a:lvl1pPr>
          </a:lstStyle>
          <a:p>
            <a:pPr algn="l"/>
            <a:r>
              <a:rPr lang="en-US" sz="4800" dirty="0">
                <a:solidFill>
                  <a:schemeClr val="accent2"/>
                </a:solidFill>
                <a:latin typeface="Franklin Gothic Medium"/>
              </a:rPr>
              <a:t>Rationale – Preclinical data</a:t>
            </a:r>
            <a:br>
              <a:rPr lang="en-US" sz="3733" dirty="0">
                <a:solidFill>
                  <a:schemeClr val="accent2"/>
                </a:solidFill>
                <a:latin typeface="Franklin Gothic Medium"/>
              </a:rPr>
            </a:br>
            <a:r>
              <a:rPr lang="en-US" sz="3200" dirty="0">
                <a:solidFill>
                  <a:schemeClr val="accent2"/>
                </a:solidFill>
                <a:latin typeface="Franklin Gothic Medium"/>
              </a:rPr>
              <a:t>Seneca Therapeutics Study U2101</a:t>
            </a:r>
            <a:endParaRPr lang="en-US" sz="3733" dirty="0">
              <a:solidFill>
                <a:schemeClr val="accent2"/>
              </a:solidFill>
              <a:latin typeface="Franklin Gothic Medium"/>
            </a:endParaRPr>
          </a:p>
        </p:txBody>
      </p:sp>
    </p:spTree>
    <p:extLst>
      <p:ext uri="{BB962C8B-B14F-4D97-AF65-F5344CB8AC3E}">
        <p14:creationId xmlns:p14="http://schemas.microsoft.com/office/powerpoint/2010/main" val="151858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52400"/>
            <a:ext cx="3968748" cy="1628775"/>
          </a:xfrm>
        </p:spPr>
        <p:txBody>
          <a:bodyPr anchor="b">
            <a:normAutofit/>
          </a:bodyPr>
          <a:lstStyle/>
          <a:p>
            <a:r>
              <a:rPr lang="en-US" sz="3500" dirty="0">
                <a:solidFill>
                  <a:schemeClr val="accent2"/>
                </a:solidFill>
              </a:rPr>
              <a:t>Pulmonary NENs</a:t>
            </a:r>
          </a:p>
        </p:txBody>
      </p:sp>
      <p:pic>
        <p:nvPicPr>
          <p:cNvPr id="6" name="Picture 5">
            <a:extLst>
              <a:ext uri="{FF2B5EF4-FFF2-40B4-BE49-F238E27FC236}">
                <a16:creationId xmlns:a16="http://schemas.microsoft.com/office/drawing/2014/main" id="{AF496327-F461-4968-8B57-F47841E8DF84}"/>
              </a:ext>
            </a:extLst>
          </p:cNvPr>
          <p:cNvPicPr>
            <a:picLocks noChangeAspect="1"/>
          </p:cNvPicPr>
          <p:nvPr/>
        </p:nvPicPr>
        <p:blipFill rotWithShape="1">
          <a:blip r:embed="rId3"/>
          <a:srcRect l="28681" r="26808" b="-2"/>
          <a:stretch/>
        </p:blipFill>
        <p:spPr>
          <a:xfrm>
            <a:off x="1524002" y="1588"/>
            <a:ext cx="2666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Content Placeholder 2">
            <a:extLst>
              <a:ext uri="{FF2B5EF4-FFF2-40B4-BE49-F238E27FC236}">
                <a16:creationId xmlns:a16="http://schemas.microsoft.com/office/drawing/2014/main" id="{692393D0-0782-4392-8F60-774D9F14286A}"/>
              </a:ext>
            </a:extLst>
          </p:cNvPr>
          <p:cNvGraphicFramePr>
            <a:graphicFrameLocks noGrp="1"/>
          </p:cNvGraphicFramePr>
          <p:nvPr>
            <p:ph idx="1"/>
            <p:extLst>
              <p:ext uri="{D42A27DB-BD31-4B8C-83A1-F6EECF244321}">
                <p14:modId xmlns:p14="http://schemas.microsoft.com/office/powerpoint/2010/main" val="1068748873"/>
              </p:ext>
            </p:extLst>
          </p:nvPr>
        </p:nvGraphicFramePr>
        <p:xfrm>
          <a:off x="4070351" y="1828801"/>
          <a:ext cx="6648447" cy="4538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77DB-BBDC-4E50-865C-4F67B6A348E6}"/>
              </a:ext>
            </a:extLst>
          </p:cNvPr>
          <p:cNvSpPr>
            <a:spLocks noGrp="1"/>
          </p:cNvSpPr>
          <p:nvPr>
            <p:ph type="title"/>
          </p:nvPr>
        </p:nvSpPr>
        <p:spPr/>
        <p:txBody>
          <a:bodyPr/>
          <a:lstStyle/>
          <a:p>
            <a:r>
              <a:rPr lang="en-US" dirty="0">
                <a:solidFill>
                  <a:schemeClr val="accent2"/>
                </a:solidFill>
              </a:rPr>
              <a:t>Phase 1 Schema</a:t>
            </a:r>
          </a:p>
        </p:txBody>
      </p:sp>
      <p:sp>
        <p:nvSpPr>
          <p:cNvPr id="32" name="TextBox 31">
            <a:extLst>
              <a:ext uri="{FF2B5EF4-FFF2-40B4-BE49-F238E27FC236}">
                <a16:creationId xmlns:a16="http://schemas.microsoft.com/office/drawing/2014/main" id="{3ACC2C93-93D6-4669-9AAF-9071DDE77150}"/>
              </a:ext>
            </a:extLst>
          </p:cNvPr>
          <p:cNvSpPr txBox="1"/>
          <p:nvPr/>
        </p:nvSpPr>
        <p:spPr>
          <a:xfrm>
            <a:off x="449215" y="2536683"/>
            <a:ext cx="4625788" cy="2144498"/>
          </a:xfrm>
          <a:prstGeom prst="rect">
            <a:avLst/>
          </a:prstGeom>
          <a:noFill/>
        </p:spPr>
        <p:txBody>
          <a:bodyPr wrap="square" rtlCol="0">
            <a:spAutoFit/>
          </a:bodyPr>
          <a:lstStyle/>
          <a:p>
            <a:r>
              <a:rPr lang="en-US" sz="2667" dirty="0">
                <a:solidFill>
                  <a:schemeClr val="accent2"/>
                </a:solidFill>
              </a:rPr>
              <a:t>25 Sites with expertise in treating neuroendocrine cancer patients have been identified and are ready to enroll patients in Seneca’s  Phase I clinical trial.</a:t>
            </a:r>
          </a:p>
        </p:txBody>
      </p:sp>
      <p:sp>
        <p:nvSpPr>
          <p:cNvPr id="6" name="TextBox 5">
            <a:extLst>
              <a:ext uri="{FF2B5EF4-FFF2-40B4-BE49-F238E27FC236}">
                <a16:creationId xmlns:a16="http://schemas.microsoft.com/office/drawing/2014/main" id="{54DFB5E1-4235-9146-AAD6-DF1735F93526}"/>
              </a:ext>
            </a:extLst>
          </p:cNvPr>
          <p:cNvSpPr txBox="1"/>
          <p:nvPr/>
        </p:nvSpPr>
        <p:spPr>
          <a:xfrm>
            <a:off x="1612745" y="6154513"/>
            <a:ext cx="4625788" cy="379656"/>
          </a:xfrm>
          <a:prstGeom prst="rect">
            <a:avLst/>
          </a:prstGeom>
          <a:noFill/>
        </p:spPr>
        <p:txBody>
          <a:bodyPr wrap="square" rtlCol="0">
            <a:spAutoFit/>
          </a:bodyPr>
          <a:lstStyle/>
          <a:p>
            <a:r>
              <a:rPr lang="en-US" sz="1867" i="1" dirty="0">
                <a:solidFill>
                  <a:schemeClr val="accent2"/>
                </a:solidFill>
              </a:rPr>
              <a:t>Protocol approved by FDA</a:t>
            </a:r>
          </a:p>
        </p:txBody>
      </p:sp>
      <p:pic>
        <p:nvPicPr>
          <p:cNvPr id="5" name="Picture 4" descr="Graphical user interface, diagram&#10;&#10;Description automatically generated">
            <a:extLst>
              <a:ext uri="{FF2B5EF4-FFF2-40B4-BE49-F238E27FC236}">
                <a16:creationId xmlns:a16="http://schemas.microsoft.com/office/drawing/2014/main" id="{093FAF17-9359-3B95-1830-3C9504B33F5D}"/>
              </a:ext>
            </a:extLst>
          </p:cNvPr>
          <p:cNvPicPr>
            <a:picLocks noChangeAspect="1"/>
          </p:cNvPicPr>
          <p:nvPr/>
        </p:nvPicPr>
        <p:blipFill rotWithShape="1">
          <a:blip r:embed="rId2">
            <a:extLst>
              <a:ext uri="{28A0092B-C50C-407E-A947-70E740481C1C}">
                <a14:useLocalDpi xmlns:a14="http://schemas.microsoft.com/office/drawing/2010/main" val="0"/>
              </a:ext>
            </a:extLst>
          </a:blip>
          <a:srcRect r="33107" b="19868"/>
          <a:stretch/>
        </p:blipFill>
        <p:spPr>
          <a:xfrm>
            <a:off x="4984955" y="1401209"/>
            <a:ext cx="7207045" cy="4856271"/>
          </a:xfrm>
          <a:prstGeom prst="rect">
            <a:avLst/>
          </a:prstGeom>
          <a:ln>
            <a:solidFill>
              <a:schemeClr val="tx1"/>
            </a:solidFill>
          </a:ln>
        </p:spPr>
      </p:pic>
      <p:sp>
        <p:nvSpPr>
          <p:cNvPr id="3" name="TextBox 2">
            <a:extLst>
              <a:ext uri="{FF2B5EF4-FFF2-40B4-BE49-F238E27FC236}">
                <a16:creationId xmlns:a16="http://schemas.microsoft.com/office/drawing/2014/main" id="{E163047B-959F-2AFA-850A-AB29498DD094}"/>
              </a:ext>
            </a:extLst>
          </p:cNvPr>
          <p:cNvSpPr txBox="1"/>
          <p:nvPr/>
        </p:nvSpPr>
        <p:spPr>
          <a:xfrm>
            <a:off x="8136294" y="6407021"/>
            <a:ext cx="3929391" cy="369332"/>
          </a:xfrm>
          <a:prstGeom prst="rect">
            <a:avLst/>
          </a:prstGeom>
          <a:noFill/>
        </p:spPr>
        <p:txBody>
          <a:bodyPr wrap="square" rtlCol="0">
            <a:spAutoFit/>
          </a:bodyPr>
          <a:lstStyle/>
          <a:p>
            <a:r>
              <a:rPr lang="en-US" dirty="0" err="1">
                <a:solidFill>
                  <a:schemeClr val="accent2"/>
                </a:solidFill>
              </a:rPr>
              <a:t>Hallenback</a:t>
            </a:r>
            <a:r>
              <a:rPr lang="en-US" dirty="0">
                <a:solidFill>
                  <a:schemeClr val="accent2"/>
                </a:solidFill>
              </a:rPr>
              <a:t> and Chauhan NANETS 2022</a:t>
            </a:r>
          </a:p>
        </p:txBody>
      </p:sp>
    </p:spTree>
    <p:extLst>
      <p:ext uri="{BB962C8B-B14F-4D97-AF65-F5344CB8AC3E}">
        <p14:creationId xmlns:p14="http://schemas.microsoft.com/office/powerpoint/2010/main" val="324034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C5C5-3EB8-9237-23F2-4D4FB3E8EE04}"/>
              </a:ext>
            </a:extLst>
          </p:cNvPr>
          <p:cNvSpPr>
            <a:spLocks noGrp="1"/>
          </p:cNvSpPr>
          <p:nvPr>
            <p:ph type="title"/>
          </p:nvPr>
        </p:nvSpPr>
        <p:spPr/>
        <p:txBody>
          <a:bodyPr/>
          <a:lstStyle/>
          <a:p>
            <a:r>
              <a:rPr lang="en-US" dirty="0">
                <a:solidFill>
                  <a:schemeClr val="accent2"/>
                </a:solidFill>
              </a:rPr>
              <a:t>Innovative NEN trials in Pipeline at Sylvester</a:t>
            </a:r>
          </a:p>
        </p:txBody>
      </p:sp>
      <p:sp>
        <p:nvSpPr>
          <p:cNvPr id="3" name="Content Placeholder 2">
            <a:extLst>
              <a:ext uri="{FF2B5EF4-FFF2-40B4-BE49-F238E27FC236}">
                <a16:creationId xmlns:a16="http://schemas.microsoft.com/office/drawing/2014/main" id="{6B08E11B-9394-AFC7-90E0-FD043BE44952}"/>
              </a:ext>
            </a:extLst>
          </p:cNvPr>
          <p:cNvSpPr>
            <a:spLocks noGrp="1"/>
          </p:cNvSpPr>
          <p:nvPr>
            <p:ph idx="1"/>
          </p:nvPr>
        </p:nvSpPr>
        <p:spPr/>
        <p:txBody>
          <a:bodyPr/>
          <a:lstStyle/>
          <a:p>
            <a:r>
              <a:rPr lang="en-US" sz="4000" dirty="0"/>
              <a:t>DLL-3 BITE ( SCLC and EP NEC)</a:t>
            </a:r>
          </a:p>
          <a:p>
            <a:r>
              <a:rPr lang="en-US" sz="4000" dirty="0"/>
              <a:t>SSTR Targeting PRRT (SCLC)</a:t>
            </a:r>
          </a:p>
          <a:p>
            <a:r>
              <a:rPr lang="en-US" sz="4000" dirty="0"/>
              <a:t>FAP targeting PRRT (Solid Tumors)</a:t>
            </a:r>
          </a:p>
          <a:p>
            <a:endParaRPr lang="en-US" dirty="0"/>
          </a:p>
        </p:txBody>
      </p:sp>
      <p:sp>
        <p:nvSpPr>
          <p:cNvPr id="4" name="Footer Placeholder 3">
            <a:extLst>
              <a:ext uri="{FF2B5EF4-FFF2-40B4-BE49-F238E27FC236}">
                <a16:creationId xmlns:a16="http://schemas.microsoft.com/office/drawing/2014/main" id="{465B71F0-0C93-02C5-721C-76CA6F65EB01}"/>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840848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09F6-17D4-664A-88B1-86D2E7F68274}"/>
              </a:ext>
            </a:extLst>
          </p:cNvPr>
          <p:cNvSpPr>
            <a:spLocks noGrp="1"/>
          </p:cNvSpPr>
          <p:nvPr>
            <p:ph type="title"/>
          </p:nvPr>
        </p:nvSpPr>
        <p:spPr>
          <a:xfrm>
            <a:off x="1781505" y="1318317"/>
            <a:ext cx="4718532" cy="3781325"/>
          </a:xfrm>
        </p:spPr>
        <p:txBody>
          <a:bodyPr/>
          <a:lstStyle/>
          <a:p>
            <a:r>
              <a:rPr lang="en-US" sz="8000" dirty="0">
                <a:solidFill>
                  <a:schemeClr val="accent2"/>
                </a:solidFill>
              </a:rPr>
              <a:t>On to my</a:t>
            </a:r>
            <a:br>
              <a:rPr lang="en-US" sz="8000" dirty="0">
                <a:solidFill>
                  <a:schemeClr val="accent2"/>
                </a:solidFill>
              </a:rPr>
            </a:br>
            <a:r>
              <a:rPr lang="en-US" sz="8000" dirty="0">
                <a:solidFill>
                  <a:schemeClr val="accent2"/>
                </a:solidFill>
              </a:rPr>
              <a:t>next big Project…</a:t>
            </a:r>
            <a:endParaRPr lang="en-US" sz="8000" u="sng" dirty="0">
              <a:solidFill>
                <a:schemeClr val="accent2"/>
              </a:solidFill>
            </a:endParaRPr>
          </a:p>
        </p:txBody>
      </p:sp>
      <p:pic>
        <p:nvPicPr>
          <p:cNvPr id="5" name="Picture 4" descr="A baby lying on a blanket&#10;&#10;Description automatically generated with medium confidence">
            <a:extLst>
              <a:ext uri="{FF2B5EF4-FFF2-40B4-BE49-F238E27FC236}">
                <a16:creationId xmlns:a16="http://schemas.microsoft.com/office/drawing/2014/main" id="{58553538-FF0A-7DE4-DFD0-B59869A907A0}"/>
              </a:ext>
            </a:extLst>
          </p:cNvPr>
          <p:cNvPicPr>
            <a:picLocks noChangeAspect="1"/>
          </p:cNvPicPr>
          <p:nvPr/>
        </p:nvPicPr>
        <p:blipFill>
          <a:blip r:embed="rId2"/>
          <a:stretch>
            <a:fillRect/>
          </a:stretch>
        </p:blipFill>
        <p:spPr>
          <a:xfrm rot="5400000">
            <a:off x="6328724" y="1661475"/>
            <a:ext cx="5143500" cy="3535053"/>
          </a:xfrm>
          <a:prstGeom prst="rect">
            <a:avLst/>
          </a:prstGeom>
        </p:spPr>
      </p:pic>
    </p:spTree>
    <p:extLst>
      <p:ext uri="{BB962C8B-B14F-4D97-AF65-F5344CB8AC3E}">
        <p14:creationId xmlns:p14="http://schemas.microsoft.com/office/powerpoint/2010/main" val="2159446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0B1D-AA03-DD83-D944-B524DE704BA9}"/>
              </a:ext>
            </a:extLst>
          </p:cNvPr>
          <p:cNvSpPr>
            <a:spLocks noGrp="1"/>
          </p:cNvSpPr>
          <p:nvPr>
            <p:ph type="title" idx="4294967295"/>
          </p:nvPr>
        </p:nvSpPr>
        <p:spPr>
          <a:xfrm>
            <a:off x="323194" y="1017275"/>
            <a:ext cx="10515600" cy="1325563"/>
          </a:xfrm>
        </p:spPr>
        <p:txBody>
          <a:bodyPr>
            <a:normAutofit/>
          </a:bodyPr>
          <a:lstStyle/>
          <a:p>
            <a:pPr algn="ctr"/>
            <a:r>
              <a:rPr lang="en-US" sz="4750" dirty="0">
                <a:solidFill>
                  <a:srgbClr val="014F2F"/>
                </a:solidFill>
                <a:latin typeface="Calibri" panose="020F0502020204030204" pitchFamily="34" charset="0"/>
                <a:cs typeface="Calibri" panose="020F0502020204030204" pitchFamily="34" charset="0"/>
              </a:rPr>
              <a:t>Thank you</a:t>
            </a:r>
          </a:p>
        </p:txBody>
      </p:sp>
      <p:pic>
        <p:nvPicPr>
          <p:cNvPr id="3" name="Picture 2" descr="Peering inside Music Twitter - Music Ally">
            <a:extLst>
              <a:ext uri="{FF2B5EF4-FFF2-40B4-BE49-F238E27FC236}">
                <a16:creationId xmlns:a16="http://schemas.microsoft.com/office/drawing/2014/main" id="{5AF55463-9EEE-8DC7-7032-55A8B28CE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061" y="2611495"/>
            <a:ext cx="962967" cy="503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A0F3C-FAA8-EEB8-A955-7BBECFE1F141}"/>
              </a:ext>
            </a:extLst>
          </p:cNvPr>
          <p:cNvSpPr txBox="1"/>
          <p:nvPr/>
        </p:nvSpPr>
        <p:spPr>
          <a:xfrm>
            <a:off x="4751396" y="2611495"/>
            <a:ext cx="2689207" cy="415498"/>
          </a:xfrm>
          <a:prstGeom prst="rect">
            <a:avLst/>
          </a:prstGeom>
          <a:noFill/>
        </p:spPr>
        <p:txBody>
          <a:bodyPr wrap="square" rtlCol="0">
            <a:spAutoFit/>
          </a:bodyPr>
          <a:lstStyle/>
          <a:p>
            <a:r>
              <a:rPr lang="en-US" sz="2100" dirty="0"/>
              <a:t>@</a:t>
            </a:r>
            <a:r>
              <a:rPr lang="en-US" sz="2100" dirty="0" err="1"/>
              <a:t>AmanChauhanMD</a:t>
            </a:r>
            <a:endParaRPr lang="en-US" sz="2100" dirty="0"/>
          </a:p>
        </p:txBody>
      </p:sp>
      <p:sp>
        <p:nvSpPr>
          <p:cNvPr id="5" name="TextBox 4">
            <a:extLst>
              <a:ext uri="{FF2B5EF4-FFF2-40B4-BE49-F238E27FC236}">
                <a16:creationId xmlns:a16="http://schemas.microsoft.com/office/drawing/2014/main" id="{88E84694-FCCF-32BD-E95E-48A3A93D8D24}"/>
              </a:ext>
            </a:extLst>
          </p:cNvPr>
          <p:cNvSpPr txBox="1"/>
          <p:nvPr/>
        </p:nvSpPr>
        <p:spPr>
          <a:xfrm>
            <a:off x="4751396" y="3211954"/>
            <a:ext cx="3363310" cy="400110"/>
          </a:xfrm>
          <a:prstGeom prst="rect">
            <a:avLst/>
          </a:prstGeom>
          <a:noFill/>
        </p:spPr>
        <p:txBody>
          <a:bodyPr wrap="square" rtlCol="0">
            <a:spAutoFit/>
          </a:bodyPr>
          <a:lstStyle/>
          <a:p>
            <a:r>
              <a:rPr lang="en-US" sz="2000" dirty="0"/>
              <a:t>axc3268@med.miami.edu</a:t>
            </a:r>
          </a:p>
        </p:txBody>
      </p:sp>
      <p:pic>
        <p:nvPicPr>
          <p:cNvPr id="7" name="Picture 6" descr="Icon&#10;&#10;Description automatically generated">
            <a:extLst>
              <a:ext uri="{FF2B5EF4-FFF2-40B4-BE49-F238E27FC236}">
                <a16:creationId xmlns:a16="http://schemas.microsoft.com/office/drawing/2014/main" id="{52857D1B-AB7F-95CC-FDB2-8EA4D222E83E}"/>
              </a:ext>
            </a:extLst>
          </p:cNvPr>
          <p:cNvPicPr>
            <a:picLocks noChangeAspect="1"/>
          </p:cNvPicPr>
          <p:nvPr/>
        </p:nvPicPr>
        <p:blipFill>
          <a:blip r:embed="rId3"/>
          <a:stretch>
            <a:fillRect/>
          </a:stretch>
        </p:blipFill>
        <p:spPr>
          <a:xfrm>
            <a:off x="3791238" y="3211954"/>
            <a:ext cx="654637" cy="434091"/>
          </a:xfrm>
          <a:prstGeom prst="rect">
            <a:avLst/>
          </a:prstGeom>
        </p:spPr>
      </p:pic>
    </p:spTree>
    <p:extLst>
      <p:ext uri="{BB962C8B-B14F-4D97-AF65-F5344CB8AC3E}">
        <p14:creationId xmlns:p14="http://schemas.microsoft.com/office/powerpoint/2010/main" val="371321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04724E8-61DF-4F75-A0F3-65D6F9732218}"/>
              </a:ext>
            </a:extLst>
          </p:cNvPr>
          <p:cNvGraphicFramePr>
            <a:graphicFrameLocks noGrp="1"/>
          </p:cNvGraphicFramePr>
          <p:nvPr>
            <p:ph idx="1"/>
            <p:extLst>
              <p:ext uri="{D42A27DB-BD31-4B8C-83A1-F6EECF244321}">
                <p14:modId xmlns:p14="http://schemas.microsoft.com/office/powerpoint/2010/main" val="3088182461"/>
              </p:ext>
            </p:extLst>
          </p:nvPr>
        </p:nvGraphicFramePr>
        <p:xfrm>
          <a:off x="2487931" y="2921000"/>
          <a:ext cx="6056111" cy="2543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3">
            <a:extLst>
              <a:ext uri="{FF2B5EF4-FFF2-40B4-BE49-F238E27FC236}">
                <a16:creationId xmlns:a16="http://schemas.microsoft.com/office/drawing/2014/main" id="{526E4574-0CD5-AB4A-AC9D-82F1E3743636}"/>
              </a:ext>
            </a:extLst>
          </p:cNvPr>
          <p:cNvSpPr txBox="1">
            <a:spLocks/>
          </p:cNvSpPr>
          <p:nvPr/>
        </p:nvSpPr>
        <p:spPr>
          <a:xfrm>
            <a:off x="2208525" y="122687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2"/>
                </a:solidFill>
              </a:rPr>
              <a:t>Typical and Atypical Lung Carcinoids</a:t>
            </a:r>
          </a:p>
        </p:txBody>
      </p:sp>
    </p:spTree>
  </p:cSld>
  <p:clrMapOvr>
    <a:masterClrMapping/>
  </p:clrMapOvr>
</p:sld>
</file>

<file path=ppt/theme/theme1.xml><?xml version="1.0" encoding="utf-8"?>
<a:theme xmlns:a="http://schemas.openxmlformats.org/drawingml/2006/main" name="1_Med-IQ_PPT Activity Template generic ">
  <a:themeElements>
    <a:clrScheme name="2018 Med-IQ">
      <a:dk1>
        <a:srgbClr val="009E80"/>
      </a:dk1>
      <a:lt1>
        <a:srgbClr val="FDC027"/>
      </a:lt1>
      <a:dk2>
        <a:srgbClr val="6D6E71"/>
      </a:dk2>
      <a:lt2>
        <a:srgbClr val="F7901E"/>
      </a:lt2>
      <a:accent1>
        <a:srgbClr val="252A82"/>
      </a:accent1>
      <a:accent2>
        <a:srgbClr val="FFFFFF"/>
      </a:accent2>
      <a:accent3>
        <a:srgbClr val="00BCE8"/>
      </a:accent3>
      <a:accent4>
        <a:srgbClr val="557EBF"/>
      </a:accent4>
      <a:accent5>
        <a:srgbClr val="E3CCDC"/>
      </a:accent5>
      <a:accent6>
        <a:srgbClr val="151A61"/>
      </a:accent6>
      <a:hlink>
        <a:srgbClr val="00BCE8"/>
      </a:hlink>
      <a:folHlink>
        <a:srgbClr val="E3CCD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22046</TotalTime>
  <Words>2923</Words>
  <Application>Microsoft Macintosh PowerPoint</Application>
  <PresentationFormat>Widescreen</PresentationFormat>
  <Paragraphs>387</Paragraphs>
  <Slides>83</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83</vt:i4>
      </vt:variant>
    </vt:vector>
  </HeadingPairs>
  <TitlesOfParts>
    <vt:vector size="95" baseType="lpstr">
      <vt:lpstr>Arial</vt:lpstr>
      <vt:lpstr>Calibri</vt:lpstr>
      <vt:lpstr>Calibri Light</vt:lpstr>
      <vt:lpstr>Franklin Gothic Medium</vt:lpstr>
      <vt:lpstr>Georgia</vt:lpstr>
      <vt:lpstr>Lucida Sans Unicode</vt:lpstr>
      <vt:lpstr>Noto Serif</vt:lpstr>
      <vt:lpstr>OTNEJMQuadraat</vt:lpstr>
      <vt:lpstr>Roboto Mono Web</vt:lpstr>
      <vt:lpstr>Times New Roman</vt:lpstr>
      <vt:lpstr>Wingdings</vt:lpstr>
      <vt:lpstr>1_Med-IQ_PPT Activity Template generic </vt:lpstr>
      <vt:lpstr>Thoracic Neuroendocrine Neoplasms</vt:lpstr>
      <vt:lpstr>Learning Objectives</vt:lpstr>
      <vt:lpstr>PowerPoint Presentation</vt:lpstr>
      <vt:lpstr>PowerPoint Presentation</vt:lpstr>
      <vt:lpstr>Histopathology: Well Differentiated</vt:lpstr>
      <vt:lpstr>Histopathology: Small Cell/Poorly Differentiated</vt:lpstr>
      <vt:lpstr>Neuroendocrine Neoplasm of Lung</vt:lpstr>
      <vt:lpstr>Pulmonary NENs</vt:lpstr>
      <vt:lpstr>PowerPoint Presentation</vt:lpstr>
      <vt:lpstr>Typical Carcinoids</vt:lpstr>
      <vt:lpstr>Biochemical Assessment</vt:lpstr>
      <vt:lpstr>hPG80 (Progastrin) levels in NEN subgroups</vt:lpstr>
      <vt:lpstr>Imaging</vt:lpstr>
      <vt:lpstr>Typical Carcinoid: Prognosis</vt:lpstr>
      <vt:lpstr>Atypical Carcinoid</vt:lpstr>
      <vt:lpstr>Atypical Carcinoid: Prognosis</vt:lpstr>
      <vt:lpstr>PowerPoint Presentation</vt:lpstr>
      <vt:lpstr>Treatment</vt:lpstr>
      <vt:lpstr>Node positive disease</vt:lpstr>
      <vt:lpstr>Advances in Neuroendocrine Oncology</vt:lpstr>
      <vt:lpstr>Management of metastatic disease?</vt:lpstr>
      <vt:lpstr>PowerPoint Presentation</vt:lpstr>
      <vt:lpstr>PowerPoint Presentation</vt:lpstr>
      <vt:lpstr>PowerPoint Presentation</vt:lpstr>
      <vt:lpstr>Management of metastatic disease?</vt:lpstr>
      <vt:lpstr>Everolimus</vt:lpstr>
      <vt:lpstr>PFS 11 mo VS 3.9 mo</vt:lpstr>
      <vt:lpstr>PowerPoint Presentation</vt:lpstr>
      <vt:lpstr>PowerPoint Presentation</vt:lpstr>
      <vt:lpstr>PowerPoint Presentation</vt:lpstr>
      <vt:lpstr>PowerPoint Presentation</vt:lpstr>
      <vt:lpstr>PowerPoint Presentation</vt:lpstr>
      <vt:lpstr>Management of metastatic disease?</vt:lpstr>
      <vt:lpstr>Role for chemotherapy?</vt:lpstr>
      <vt:lpstr>Management of metastatic disease?</vt:lpstr>
      <vt:lpstr>Theranostic </vt:lpstr>
      <vt:lpstr>NETTER-1 Phase III RCT: Lu 177 DOTATATE PRRT</vt:lpstr>
      <vt:lpstr>NETTER-1 Phase III RCT: Lu 177 DOTATATE PRRT</vt:lpstr>
      <vt:lpstr>PRRT and LUNG NETs</vt:lpstr>
      <vt:lpstr>PowerPoint Presentation</vt:lpstr>
      <vt:lpstr>ALPHAMEDIX02: Multicenter Phase 2 study of 212Pb-DOTAMTATE enrolling adult subjects with positive somatostatin positive neuroendocrine tumors with no prior history of peptide receptor radionuclide therapy (PRRT naive)</vt:lpstr>
      <vt:lpstr>M3814 (Peposertib) +XRT in vivo data</vt:lpstr>
      <vt:lpstr>A Phase I Trial of Peposertib  and Lutetium Lu 177 Dotatate in Combination for Well-Differentiated Somatostatin Receptor-Positive Neuroendocrine tumors  </vt:lpstr>
      <vt:lpstr>PowerPoint Presentation</vt:lpstr>
      <vt:lpstr>Telotristat Ethyl A Tryptophan Hydroxylase (TPH) Inhibitor </vt:lpstr>
      <vt:lpstr>TELESTAR: Mean Absolute Change in Urinary 5-HIAA (mg/24 h) from Baseline to Week 12</vt:lpstr>
      <vt:lpstr>Once-daily Oral Paltusotine in the Treatment of Patients With Carcinoid Syndrome: Results From a Phase 2, Randomized, Parallel-Group Study</vt:lpstr>
      <vt:lpstr>PowerPoint Presentation</vt:lpstr>
      <vt:lpstr>PowerPoint Presentation</vt:lpstr>
      <vt:lpstr>PowerPoint Presentation</vt:lpstr>
      <vt:lpstr>Management Options</vt:lpstr>
      <vt:lpstr>Management of typical and atypical carcinoids</vt:lpstr>
      <vt:lpstr>Neuroendocrine Carcinomas</vt:lpstr>
      <vt:lpstr>Clinical Presentation (SCLC)</vt:lpstr>
      <vt:lpstr>SCLC Paraneoplastic Syndromes</vt:lpstr>
      <vt:lpstr>Two most common neuroendocrine paraneoplastic syndromes</vt:lpstr>
      <vt:lpstr>SCLC Staging</vt:lpstr>
      <vt:lpstr>Surgical Treatment for Stage I</vt:lpstr>
      <vt:lpstr>Limited vs. Extensive stage</vt:lpstr>
      <vt:lpstr>NCCN Guidelines: First line Setting</vt:lpstr>
      <vt:lpstr>First Line Therapy</vt:lpstr>
      <vt:lpstr>Carboplatin vs Cisplatin</vt:lpstr>
      <vt:lpstr>Immunotherapy 1st line advanced SCLC Impower 133 Carbo+Etop +/- Atezo then Atezo maintenance: Overall Survival (Median F/U 22.9 mos)</vt:lpstr>
      <vt:lpstr>PowerPoint Presentation</vt:lpstr>
      <vt:lpstr>Immunotherapy 1st line advanced SCLC CASPIAN: Platinum+Etop +/- Durva then maintenance Durva: OS (Median F/U 25.1 mos)</vt:lpstr>
      <vt:lpstr>Immunotherapy 1st line advanced SCLC CASPIAN: Platinum+Etop +/- Durva then maintenance Durva: Toxicity</vt:lpstr>
      <vt:lpstr>Immunotherapy 1st line advanced SCLC CASPIAN: Platinum+Etop +/- Durva then maintenance Durva: Pt. Reported Outcomes</vt:lpstr>
      <vt:lpstr>Serious immune checkpoint inhibitor induced Pneumonitis must be treated quickly. This is to reduce risk of death.   Sometimes unclear as to cause of DOE and CT findings.  Consult with pulmonologist.  If fair chance ICI induced, even if not sure, may need to treat with a prolonged course high dose steroids as per guidelines often over 4-8 weeks slow taper. </vt:lpstr>
      <vt:lpstr>PowerPoint Presentation</vt:lpstr>
      <vt:lpstr>Managing patients with immune related adverse event (renal toxicities)</vt:lpstr>
      <vt:lpstr>Patient Selection for Immune Checkpoint Inhibitors</vt:lpstr>
      <vt:lpstr>Second Line Therapy</vt:lpstr>
      <vt:lpstr>Subsequent Therapy</vt:lpstr>
      <vt:lpstr>Clinical Trials</vt:lpstr>
      <vt:lpstr>PowerPoint Presentation</vt:lpstr>
      <vt:lpstr>Results</vt:lpstr>
      <vt:lpstr>A Phase 1/2 Trial of the Oncolytic Virus SVV-001 in Combination with Ipilimumab-Nivolumab in Patients with Poorly Differentiated Neuroendocrine Carcinomas and Well-Differentiated Neuroendocrine Tumors</vt:lpstr>
      <vt:lpstr>Virus Ablates – tumors in mice</vt:lpstr>
      <vt:lpstr>PowerPoint Presentation</vt:lpstr>
      <vt:lpstr>Phase 1 Schema</vt:lpstr>
      <vt:lpstr>Innovative NEN trials in Pipeline at Sylvester</vt:lpstr>
      <vt:lpstr>On to my next big Project…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Disparities in SCLC Care in Kentucky and West Virginia: The Unique Challenges Faced by Regional Oncology Clinicians</dc:title>
  <dc:creator>Christie Avraamides</dc:creator>
  <cp:lastModifiedBy>Chauhan, Aman</cp:lastModifiedBy>
  <cp:revision>157</cp:revision>
  <dcterms:created xsi:type="dcterms:W3CDTF">2021-02-08T03:23:54Z</dcterms:created>
  <dcterms:modified xsi:type="dcterms:W3CDTF">2024-12-03T16:36:13Z</dcterms:modified>
</cp:coreProperties>
</file>