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87"/>
  </p:normalViewPr>
  <p:slideViewPr>
    <p:cSldViewPr>
      <p:cViewPr varScale="1">
        <p:scale>
          <a:sx n="155" d="100"/>
          <a:sy n="155" d="100"/>
        </p:scale>
        <p:origin x="6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1F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1F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1F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62751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1F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916" y="291731"/>
            <a:ext cx="8484166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1F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634" y="926114"/>
            <a:ext cx="7603490" cy="329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n.org/patients/guidelines/content/PDF/neuroendocri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n.org/patients/guidelines/content/PDF/neuroendocrin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ydira.delrivero@nih.gov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ydira.delrivero@nih.gov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ancer.bc.ca/health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5557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05152" y="1782304"/>
            <a:ext cx="4417695" cy="238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3380" marR="744855" indent="454025">
              <a:lnSpc>
                <a:spcPct val="136400"/>
              </a:lnSpc>
              <a:spcBef>
                <a:spcPts val="95"/>
              </a:spcBef>
            </a:pP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Jaydira</a:t>
            </a:r>
            <a:r>
              <a:rPr sz="195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Del</a:t>
            </a:r>
            <a:r>
              <a:rPr sz="195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Rivero,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001F60"/>
                </a:solidFill>
                <a:latin typeface="Arial"/>
                <a:cs typeface="Arial"/>
              </a:rPr>
              <a:t>MD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Médico</a:t>
            </a:r>
            <a:r>
              <a:rPr sz="195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investigador</a:t>
            </a:r>
            <a:r>
              <a:rPr sz="1950" spc="-1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asociado</a:t>
            </a:r>
            <a:endParaRPr sz="1950">
              <a:latin typeface="Arial"/>
              <a:cs typeface="Arial"/>
            </a:endParaRPr>
          </a:p>
          <a:p>
            <a:pPr marL="1165225">
              <a:lnSpc>
                <a:spcPct val="100000"/>
              </a:lnSpc>
              <a:spcBef>
                <a:spcPts val="1070"/>
              </a:spcBef>
            </a:pP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Oncologia</a:t>
            </a:r>
            <a:r>
              <a:rPr sz="1950" spc="-4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medica</a:t>
            </a:r>
            <a:endParaRPr sz="1950">
              <a:latin typeface="Arial"/>
              <a:cs typeface="Arial"/>
            </a:endParaRPr>
          </a:p>
          <a:p>
            <a:pPr marL="170180" marR="5080" indent="-158115">
              <a:lnSpc>
                <a:spcPct val="128600"/>
              </a:lnSpc>
              <a:spcBef>
                <a:spcPts val="375"/>
              </a:spcBef>
            </a:pP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Rama</a:t>
            </a:r>
            <a:r>
              <a:rPr sz="195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de</a:t>
            </a:r>
            <a:r>
              <a:rPr sz="195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Terapéutica</a:t>
            </a:r>
            <a:r>
              <a:rPr sz="195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del</a:t>
            </a:r>
            <a:r>
              <a:rPr sz="195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Desarrollo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Instituto</a:t>
            </a:r>
            <a:r>
              <a:rPr sz="1950" spc="-4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Nacional</a:t>
            </a:r>
            <a:r>
              <a:rPr sz="1950" spc="-3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del</a:t>
            </a:r>
            <a:r>
              <a:rPr sz="1950" spc="-25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Cáncer/Nacional</a:t>
            </a:r>
            <a:endParaRPr sz="1950">
              <a:latin typeface="Arial"/>
              <a:cs typeface="Arial"/>
            </a:endParaRPr>
          </a:p>
          <a:p>
            <a:pPr marL="1102360">
              <a:lnSpc>
                <a:spcPct val="100000"/>
              </a:lnSpc>
              <a:spcBef>
                <a:spcPts val="60"/>
              </a:spcBef>
            </a:pP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Institutos</a:t>
            </a:r>
            <a:r>
              <a:rPr sz="1950" spc="-20" dirty="0">
                <a:solidFill>
                  <a:srgbClr val="001F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01F60"/>
                </a:solidFill>
                <a:latin typeface="Arial"/>
                <a:cs typeface="Arial"/>
              </a:rPr>
              <a:t>de </a:t>
            </a:r>
            <a:r>
              <a:rPr sz="1950" spc="-10" dirty="0">
                <a:solidFill>
                  <a:srgbClr val="001F60"/>
                </a:solidFill>
                <a:latin typeface="Arial"/>
                <a:cs typeface="Arial"/>
              </a:rPr>
              <a:t>Salud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335" y="209550"/>
            <a:ext cx="673163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Comprensión</a:t>
            </a:r>
            <a:r>
              <a:rPr sz="3300" spc="-100" dirty="0"/>
              <a:t> </a:t>
            </a:r>
            <a:r>
              <a:rPr sz="3300" dirty="0"/>
              <a:t>de</a:t>
            </a:r>
            <a:r>
              <a:rPr sz="3300" spc="-100" dirty="0"/>
              <a:t> </a:t>
            </a:r>
            <a:r>
              <a:rPr lang="en-US" sz="3300" spc="-100" dirty="0"/>
              <a:t>las </a:t>
            </a:r>
            <a:r>
              <a:rPr lang="en-US" sz="3300" dirty="0" err="1"/>
              <a:t>Guías</a:t>
            </a:r>
            <a:r>
              <a:rPr lang="en-US" sz="3300" dirty="0"/>
              <a:t> </a:t>
            </a:r>
            <a:r>
              <a:rPr lang="en-US" sz="3300" spc="-100" dirty="0"/>
              <a:t>de </a:t>
            </a:r>
            <a:r>
              <a:rPr lang="en-US" sz="3300" spc="-100" dirty="0" err="1"/>
              <a:t>los</a:t>
            </a:r>
            <a:r>
              <a:rPr lang="en-US" sz="3300" spc="-100" dirty="0"/>
              <a:t> </a:t>
            </a:r>
            <a:r>
              <a:rPr lang="en-US" sz="3300" spc="-100" dirty="0" err="1"/>
              <a:t>Tumores</a:t>
            </a:r>
            <a:r>
              <a:rPr lang="en-US" sz="3300" spc="-100" dirty="0"/>
              <a:t> </a:t>
            </a:r>
            <a:r>
              <a:rPr lang="en-US" sz="3300" spc="-100" dirty="0" err="1"/>
              <a:t>Neuroendocrinos</a:t>
            </a:r>
            <a:r>
              <a:rPr lang="en-US" sz="3300" spc="-100" dirty="0"/>
              <a:t> (TNEs)</a:t>
            </a:r>
            <a:endParaRPr sz="3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6287" y="980610"/>
            <a:ext cx="6222365" cy="31822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4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 err="1">
                <a:latin typeface="Arial"/>
                <a:cs typeface="Arial"/>
              </a:rPr>
              <a:t>Conceptos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básicos</a:t>
            </a:r>
            <a:r>
              <a:rPr lang="en-US" spc="-10" dirty="0">
                <a:latin typeface="Arial"/>
                <a:cs typeface="Arial"/>
              </a:rPr>
              <a:t> de TNE</a:t>
            </a:r>
            <a:endParaRPr lang="en-US" spc="-50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4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 err="1">
                <a:latin typeface="Arial"/>
                <a:cs typeface="Arial"/>
              </a:rPr>
              <a:t>Pruebas</a:t>
            </a:r>
            <a:r>
              <a:rPr sz="1800" spc="50" dirty="0">
                <a:latin typeface="Arial"/>
                <a:cs typeface="Arial"/>
              </a:rPr>
              <a:t> </a:t>
            </a:r>
            <a:endParaRPr lang="en-US" spc="50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4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 err="1">
                <a:latin typeface="Arial"/>
                <a:cs typeface="Arial"/>
              </a:rPr>
              <a:t>Opciones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tratamiento</a:t>
            </a:r>
            <a:r>
              <a:rPr sz="1800" spc="25" dirty="0">
                <a:latin typeface="Arial"/>
                <a:cs typeface="Arial"/>
              </a:rPr>
              <a:t> </a:t>
            </a:r>
            <a:endParaRPr lang="en-US" spc="25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4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TNE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 err="1">
                <a:latin typeface="Arial"/>
                <a:cs typeface="Arial"/>
              </a:rPr>
              <a:t>tracto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gastrointestinal</a:t>
            </a:r>
            <a:endParaRPr lang="en-US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14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TNE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pulmonares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9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TNE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páncreas</a:t>
            </a:r>
            <a:r>
              <a:rPr sz="1800" spc="30" dirty="0">
                <a:latin typeface="Arial"/>
                <a:cs typeface="Arial"/>
              </a:rPr>
              <a:t> </a:t>
            </a:r>
            <a:endParaRPr lang="en-US" spc="30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9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 err="1">
                <a:latin typeface="Arial"/>
                <a:cs typeface="Arial"/>
              </a:rPr>
              <a:t>Otros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TNE</a:t>
            </a:r>
            <a:r>
              <a:rPr sz="1800" spc="35" dirty="0">
                <a:latin typeface="Arial"/>
                <a:cs typeface="Arial"/>
              </a:rPr>
              <a:t> </a:t>
            </a:r>
            <a:endParaRPr lang="en-US" spc="35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9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MEN1</a:t>
            </a: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Tomar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decisiones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tratamiento</a:t>
            </a:r>
            <a:r>
              <a:rPr sz="1800" spc="40" dirty="0">
                <a:latin typeface="Arial"/>
                <a:cs typeface="Arial"/>
              </a:rPr>
              <a:t> </a:t>
            </a:r>
            <a:endParaRPr lang="en-US" spc="40" dirty="0">
              <a:solidFill>
                <a:srgbClr val="BF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800" dirty="0">
                <a:latin typeface="Arial"/>
                <a:cs typeface="Arial"/>
              </a:rPr>
              <a:t>Palabras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saber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592" y="217813"/>
            <a:ext cx="619506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800" dirty="0" err="1"/>
              <a:t>Guías</a:t>
            </a:r>
            <a:r>
              <a:rPr lang="en-US" sz="2800" dirty="0"/>
              <a:t> </a:t>
            </a:r>
            <a:r>
              <a:rPr sz="2550" dirty="0" err="1"/>
              <a:t>sobre</a:t>
            </a:r>
            <a:r>
              <a:rPr sz="2550" spc="-105" dirty="0"/>
              <a:t> </a:t>
            </a:r>
            <a:r>
              <a:rPr lang="en-US" sz="2550" spc="-105" dirty="0" err="1"/>
              <a:t>T</a:t>
            </a:r>
            <a:r>
              <a:rPr sz="2550" dirty="0" err="1"/>
              <a:t>umores</a:t>
            </a:r>
            <a:r>
              <a:rPr sz="2550" spc="-110" dirty="0"/>
              <a:t> </a:t>
            </a:r>
            <a:r>
              <a:rPr lang="en-US" sz="2550" spc="-10" dirty="0" err="1"/>
              <a:t>N</a:t>
            </a:r>
            <a:r>
              <a:rPr sz="2550" spc="-10" dirty="0" err="1"/>
              <a:t>euroendocrinos</a:t>
            </a:r>
            <a:endParaRPr sz="2550" dirty="0"/>
          </a:p>
        </p:txBody>
      </p:sp>
      <p:sp>
        <p:nvSpPr>
          <p:cNvPr id="5" name="object 5"/>
          <p:cNvSpPr txBox="1"/>
          <p:nvPr/>
        </p:nvSpPr>
        <p:spPr>
          <a:xfrm>
            <a:off x="3955138" y="4790697"/>
            <a:ext cx="452628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rial"/>
                <a:cs typeface="Arial"/>
              </a:rPr>
              <a:t>https://</a:t>
            </a:r>
            <a:r>
              <a:rPr sz="950" dirty="0">
                <a:latin typeface="Arial"/>
                <a:cs typeface="Arial"/>
                <a:hlinkClick r:id="rId3"/>
              </a:rPr>
              <a:t>www.nccn.org/patients/guidelines/content/PDF/neuroendocrine­</a:t>
            </a:r>
            <a:r>
              <a:rPr sz="950" spc="-10" dirty="0">
                <a:latin typeface="Arial"/>
                <a:cs typeface="Arial"/>
              </a:rPr>
              <a:t>patient.pdf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20075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69463" y="4879089"/>
            <a:ext cx="4526280" cy="176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latin typeface="Arial"/>
                <a:cs typeface="Arial"/>
              </a:rPr>
              <a:t>https://</a:t>
            </a:r>
            <a:r>
              <a:rPr sz="950" dirty="0">
                <a:latin typeface="Arial"/>
                <a:cs typeface="Arial"/>
                <a:hlinkClick r:id="rId3"/>
              </a:rPr>
              <a:t>www.nccn.org/patients/guidelines/content/PDF/neuroendocrine­</a:t>
            </a:r>
            <a:r>
              <a:rPr sz="950" spc="-10" dirty="0">
                <a:latin typeface="Arial"/>
                <a:cs typeface="Arial"/>
              </a:rPr>
              <a:t>patient.pdf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300" y="4824646"/>
            <a:ext cx="33845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6B6B6B"/>
                </a:solidFill>
                <a:latin typeface="Arial"/>
                <a:cs typeface="Arial"/>
              </a:rPr>
              <a:t>5/9/24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7024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9300" y="4824646"/>
            <a:ext cx="33845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6B6B6B"/>
                </a:solidFill>
                <a:latin typeface="Arial"/>
                <a:cs typeface="Arial"/>
              </a:rPr>
              <a:t>5/9/24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98118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12720" y="4847846"/>
            <a:ext cx="13462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solidFill>
                  <a:srgbClr val="7E7E7E"/>
                </a:solidFill>
                <a:latin typeface="Arial"/>
                <a:cs typeface="Arial"/>
              </a:rPr>
              <a:t>13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9383" y="4966692"/>
            <a:ext cx="232346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latin typeface="Arial"/>
                <a:cs typeface="Arial"/>
              </a:rPr>
              <a:t>Copresidentes: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Dres.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Kim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Pérez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Jaydira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Del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Rivero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35312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9300" y="4824646"/>
            <a:ext cx="33845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6B6B6B"/>
                </a:solidFill>
                <a:latin typeface="Arial"/>
                <a:cs typeface="Arial"/>
              </a:rPr>
              <a:t>5/9/24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45068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4665" y="2843382"/>
            <a:ext cx="93980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latin typeface="Arial"/>
                <a:cs typeface="Arial"/>
              </a:rPr>
              <a:t>Heather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Davis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7720" y="4882684"/>
            <a:ext cx="855344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0" dirty="0">
                <a:latin typeface="Arial"/>
                <a:cs typeface="Arial"/>
              </a:rPr>
              <a:t>donnagavin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4391" y="4919869"/>
            <a:ext cx="1318260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dirty="0">
                <a:latin typeface="Arial"/>
                <a:cs typeface="Arial"/>
              </a:rPr>
              <a:t>Kavya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Velagapudi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706" y="2861860"/>
            <a:ext cx="60515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LisaYen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9376" y="2880758"/>
            <a:ext cx="1059815" cy="218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dirty="0">
                <a:latin typeface="Arial"/>
                <a:cs typeface="Arial"/>
              </a:rPr>
              <a:t>María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Donlevy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7572" y="264828"/>
            <a:ext cx="3735704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26099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"Individualmente,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somos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una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gota. </a:t>
            </a:r>
            <a:r>
              <a:rPr dirty="0">
                <a:solidFill>
                  <a:srgbClr val="000000"/>
                </a:solidFill>
              </a:rPr>
              <a:t>Juntos,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somos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un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océano"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73663" y="3952891"/>
            <a:ext cx="126174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Oficina:</a:t>
            </a:r>
            <a:r>
              <a:rPr sz="950" spc="1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240­858­</a:t>
            </a:r>
            <a:r>
              <a:rPr sz="950" spc="-20" dirty="0">
                <a:solidFill>
                  <a:srgbClr val="BF0000"/>
                </a:solidFill>
                <a:latin typeface="Arial"/>
                <a:cs typeface="Arial"/>
              </a:rPr>
              <a:t>3851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5381" y="4221115"/>
            <a:ext cx="1268730" cy="478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Directo:</a:t>
            </a:r>
            <a:r>
              <a:rPr sz="950" spc="1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240­805­</a:t>
            </a:r>
            <a:r>
              <a:rPr sz="950" spc="-20" dirty="0">
                <a:solidFill>
                  <a:srgbClr val="BF0000"/>
                </a:solidFill>
                <a:latin typeface="Arial"/>
                <a:cs typeface="Arial"/>
              </a:rPr>
              <a:t>2888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950">
              <a:latin typeface="Arial"/>
              <a:cs typeface="Arial"/>
            </a:endParaRPr>
          </a:p>
          <a:p>
            <a:pPr marR="48260" algn="r">
              <a:lnSpc>
                <a:spcPct val="100000"/>
              </a:lnSpc>
            </a:pPr>
            <a:r>
              <a:rPr sz="950" spc="-10" dirty="0">
                <a:solidFill>
                  <a:srgbClr val="BF0000"/>
                </a:solidFill>
                <a:latin typeface="Arial"/>
                <a:cs typeface="Arial"/>
              </a:rPr>
              <a:t>@JaydiDelRivero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2661" y="3177814"/>
            <a:ext cx="1610995" cy="636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25"/>
              </a:spcBef>
            </a:pPr>
            <a:r>
              <a:rPr sz="2050" spc="-10" dirty="0">
                <a:latin typeface="Arial"/>
                <a:cs typeface="Arial"/>
              </a:rPr>
              <a:t>¡Gracias!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950" spc="-10" dirty="0">
                <a:solidFill>
                  <a:srgbClr val="BF0000"/>
                </a:solidFill>
                <a:latin typeface="Arial"/>
                <a:cs typeface="Arial"/>
                <a:hlinkClick r:id="rId3"/>
              </a:rPr>
              <a:t>jaydira.delrivero@nih.gov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207" y="3809870"/>
            <a:ext cx="174688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Giovanna</a:t>
            </a:r>
            <a:r>
              <a:rPr sz="15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sz="15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Imbesi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06046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44200" y="2328581"/>
            <a:ext cx="1664335" cy="10140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10" dirty="0">
                <a:solidFill>
                  <a:srgbClr val="3F54C8"/>
                </a:solidFill>
                <a:latin typeface="Arial"/>
                <a:cs typeface="Arial"/>
                <a:hlinkClick r:id="rId3"/>
              </a:rPr>
              <a:t>jaydira.delrivero@nih.gov</a:t>
            </a:r>
            <a:endParaRPr sz="95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869"/>
              </a:spcBef>
            </a:pP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Oficina:</a:t>
            </a:r>
            <a:r>
              <a:rPr sz="950" spc="1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240­858­</a:t>
            </a:r>
            <a:r>
              <a:rPr sz="950" spc="-20" dirty="0">
                <a:solidFill>
                  <a:srgbClr val="BF0000"/>
                </a:solidFill>
                <a:latin typeface="Arial"/>
                <a:cs typeface="Arial"/>
              </a:rPr>
              <a:t>3851</a:t>
            </a:r>
            <a:endParaRPr sz="950">
              <a:latin typeface="Arial"/>
              <a:cs typeface="Arial"/>
            </a:endParaRPr>
          </a:p>
          <a:p>
            <a:pPr marL="642620" marR="5080" indent="-234950">
              <a:lnSpc>
                <a:spcPts val="2380"/>
              </a:lnSpc>
            </a:pP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Directo:</a:t>
            </a:r>
            <a:r>
              <a:rPr sz="950" spc="1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BF0000"/>
                </a:solidFill>
                <a:latin typeface="Arial"/>
                <a:cs typeface="Arial"/>
              </a:rPr>
              <a:t>240­805­</a:t>
            </a:r>
            <a:r>
              <a:rPr sz="950" spc="-20" dirty="0">
                <a:solidFill>
                  <a:srgbClr val="BF0000"/>
                </a:solidFill>
                <a:latin typeface="Arial"/>
                <a:cs typeface="Arial"/>
              </a:rPr>
              <a:t>2888 </a:t>
            </a:r>
            <a:r>
              <a:rPr sz="950" spc="-10" dirty="0">
                <a:solidFill>
                  <a:srgbClr val="BF0000"/>
                </a:solidFill>
                <a:latin typeface="Arial"/>
                <a:cs typeface="Arial"/>
              </a:rPr>
              <a:t>@JaydiDelRivero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8534" y="1688962"/>
            <a:ext cx="23729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00000"/>
                </a:solidFill>
              </a:rPr>
              <a:t>¡Gracias</a:t>
            </a:r>
            <a:r>
              <a:rPr sz="1650" spc="-10" dirty="0">
                <a:solidFill>
                  <a:srgbClr val="000000"/>
                </a:solidFill>
              </a:rPr>
              <a:t> </a:t>
            </a:r>
            <a:r>
              <a:rPr sz="1650" dirty="0">
                <a:solidFill>
                  <a:srgbClr val="000000"/>
                </a:solidFill>
              </a:rPr>
              <a:t>por</a:t>
            </a:r>
            <a:r>
              <a:rPr sz="1650" spc="-5" dirty="0">
                <a:solidFill>
                  <a:srgbClr val="000000"/>
                </a:solidFill>
              </a:rPr>
              <a:t> </a:t>
            </a:r>
            <a:r>
              <a:rPr sz="1650" dirty="0">
                <a:solidFill>
                  <a:srgbClr val="000000"/>
                </a:solidFill>
              </a:rPr>
              <a:t>su </a:t>
            </a:r>
            <a:r>
              <a:rPr sz="1650" spc="-10" dirty="0">
                <a:solidFill>
                  <a:srgbClr val="000000"/>
                </a:solidFill>
              </a:rPr>
              <a:t>atención!</a:t>
            </a:r>
            <a:endParaRPr sz="1650"/>
          </a:p>
        </p:txBody>
      </p:sp>
      <p:sp>
        <p:nvSpPr>
          <p:cNvPr id="5" name="object 5"/>
          <p:cNvSpPr txBox="1"/>
          <p:nvPr/>
        </p:nvSpPr>
        <p:spPr>
          <a:xfrm>
            <a:off x="7806029" y="4403057"/>
            <a:ext cx="8985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6B6B6B"/>
                </a:solidFill>
                <a:latin typeface="Arial"/>
                <a:cs typeface="Arial"/>
              </a:rPr>
              <a:t>INSERTAR</a:t>
            </a:r>
            <a:r>
              <a:rPr sz="650" spc="2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B6B6B"/>
                </a:solidFill>
                <a:latin typeface="Arial"/>
                <a:cs typeface="Arial"/>
              </a:rPr>
              <a:t>LA</a:t>
            </a:r>
            <a:r>
              <a:rPr sz="65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6B6B6B"/>
                </a:solidFill>
                <a:latin typeface="Arial"/>
                <a:cs typeface="Arial"/>
              </a:rPr>
              <a:t>FECHA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0951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06029" y="4403057"/>
            <a:ext cx="8985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dirty="0">
                <a:solidFill>
                  <a:srgbClr val="6B6B6B"/>
                </a:solidFill>
                <a:latin typeface="Arial"/>
                <a:cs typeface="Arial"/>
              </a:rPr>
              <a:t>INSERTAR</a:t>
            </a:r>
            <a:r>
              <a:rPr sz="650" spc="2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B6B6B"/>
                </a:solidFill>
                <a:latin typeface="Arial"/>
                <a:cs typeface="Arial"/>
              </a:rPr>
              <a:t>LA</a:t>
            </a:r>
            <a:r>
              <a:rPr sz="650" spc="2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6B6B6B"/>
                </a:solidFill>
                <a:latin typeface="Arial"/>
                <a:cs typeface="Arial"/>
              </a:rPr>
              <a:t>FECHA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26" y="18083"/>
            <a:ext cx="909955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dirty="0">
                <a:latin typeface="Helvetica"/>
                <a:cs typeface="Helvetica"/>
              </a:rPr>
              <a:t>Machine</a:t>
            </a:r>
            <a:r>
              <a:rPr sz="500" spc="45" dirty="0">
                <a:latin typeface="Helvetica"/>
                <a:cs typeface="Helvetica"/>
              </a:rPr>
              <a:t> </a:t>
            </a:r>
            <a:r>
              <a:rPr sz="500" dirty="0">
                <a:latin typeface="Helvetica"/>
                <a:cs typeface="Helvetica"/>
              </a:rPr>
              <a:t>Translated</a:t>
            </a:r>
            <a:r>
              <a:rPr sz="500" spc="45" dirty="0">
                <a:latin typeface="Helvetica"/>
                <a:cs typeface="Helvetica"/>
              </a:rPr>
              <a:t> </a:t>
            </a:r>
            <a:r>
              <a:rPr sz="500" dirty="0">
                <a:latin typeface="Helvetica"/>
                <a:cs typeface="Helvetica"/>
              </a:rPr>
              <a:t>by</a:t>
            </a:r>
            <a:r>
              <a:rPr sz="500" spc="45" dirty="0">
                <a:latin typeface="Helvetica"/>
                <a:cs typeface="Helvetica"/>
              </a:rPr>
              <a:t> </a:t>
            </a:r>
            <a:r>
              <a:rPr sz="500" spc="-10" dirty="0">
                <a:latin typeface="Helvetica"/>
                <a:cs typeface="Helvetica"/>
              </a:rPr>
              <a:t>Google</a:t>
            </a:r>
            <a:endParaRPr sz="5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553"/>
            <a:ext cx="8615801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35634" y="926114"/>
            <a:ext cx="7603490" cy="339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4" marR="238760" indent="-285750">
              <a:lnSpc>
                <a:spcPct val="135400"/>
              </a:lnSpc>
              <a:spcBef>
                <a:spcPts val="9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/>
              <a:t>Las</a:t>
            </a:r>
            <a:r>
              <a:rPr lang="en-US" sz="1400" spc="-5" dirty="0"/>
              <a:t> </a:t>
            </a:r>
            <a:r>
              <a:rPr lang="en-US" sz="1400" dirty="0" err="1"/>
              <a:t>guías</a:t>
            </a:r>
            <a:r>
              <a:rPr lang="en-US" sz="1400" spc="-10" dirty="0"/>
              <a:t> </a:t>
            </a:r>
            <a:r>
              <a:rPr lang="en-US" sz="1400" dirty="0" err="1"/>
              <a:t>clínicas</a:t>
            </a:r>
            <a:r>
              <a:rPr lang="en-US" sz="1400" spc="-5" dirty="0"/>
              <a:t> </a:t>
            </a:r>
            <a:r>
              <a:rPr lang="en-US" sz="1400" dirty="0" err="1"/>
              <a:t>sobre</a:t>
            </a:r>
            <a:r>
              <a:rPr lang="en-US" sz="1400" spc="-10" dirty="0"/>
              <a:t> </a:t>
            </a:r>
            <a:r>
              <a:rPr lang="en-US" sz="1400" dirty="0" err="1"/>
              <a:t>el</a:t>
            </a:r>
            <a:r>
              <a:rPr lang="en-US" sz="1400" spc="-5" dirty="0"/>
              <a:t> </a:t>
            </a:r>
            <a:r>
              <a:rPr lang="en-US" sz="1400" dirty="0" err="1"/>
              <a:t>cáncer</a:t>
            </a:r>
            <a:r>
              <a:rPr lang="en-US" sz="1400" spc="-5" dirty="0"/>
              <a:t> </a:t>
            </a:r>
            <a:r>
              <a:rPr lang="en-US" sz="1400" dirty="0"/>
              <a:t>son</a:t>
            </a:r>
            <a:r>
              <a:rPr lang="en-US" sz="1400" spc="-10" dirty="0"/>
              <a:t> </a:t>
            </a:r>
            <a:r>
              <a:rPr lang="en-US" sz="1400" dirty="0" err="1"/>
              <a:t>recomendaciones</a:t>
            </a:r>
            <a:r>
              <a:rPr lang="en-US" sz="1400" spc="-5" dirty="0"/>
              <a:t> </a:t>
            </a:r>
            <a:r>
              <a:rPr lang="en-US" sz="1400" dirty="0" err="1"/>
              <a:t>basadas</a:t>
            </a:r>
            <a:r>
              <a:rPr lang="en-US" sz="1400" spc="-10" dirty="0"/>
              <a:t> </a:t>
            </a:r>
            <a:r>
              <a:rPr lang="en-US" sz="1400" dirty="0" err="1"/>
              <a:t>en</a:t>
            </a:r>
            <a:r>
              <a:rPr lang="en-US" sz="1400" spc="-5" dirty="0"/>
              <a:t> </a:t>
            </a:r>
            <a:r>
              <a:rPr lang="en-US" sz="1400" dirty="0" err="1"/>
              <a:t>evidencia</a:t>
            </a:r>
            <a:r>
              <a:rPr lang="en-US" sz="1400" spc="-10" dirty="0"/>
              <a:t> </a:t>
            </a:r>
            <a:r>
              <a:rPr lang="en-US" sz="1400" dirty="0" err="1"/>
              <a:t>sobre</a:t>
            </a:r>
            <a:r>
              <a:rPr lang="en-US" sz="1400" spc="-5" dirty="0"/>
              <a:t> </a:t>
            </a:r>
            <a:r>
              <a:rPr lang="en-US" sz="1400" dirty="0"/>
              <a:t>las</a:t>
            </a:r>
            <a:r>
              <a:rPr lang="en-US" sz="1400" spc="-5" dirty="0"/>
              <a:t> </a:t>
            </a:r>
            <a:r>
              <a:rPr lang="en-US" sz="1400" b="1" spc="-10" dirty="0" err="1">
                <a:solidFill>
                  <a:srgbClr val="C00000"/>
                </a:solidFill>
              </a:rPr>
              <a:t>mejores</a:t>
            </a:r>
            <a:r>
              <a:rPr lang="en-US" sz="1400" b="1" spc="-1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prácticas</a:t>
            </a:r>
            <a:r>
              <a:rPr lang="en-US" sz="1400" b="1" spc="-3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para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la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prevención</a:t>
            </a:r>
            <a:r>
              <a:rPr lang="en-US" sz="1400" b="1" dirty="0">
                <a:solidFill>
                  <a:srgbClr val="C00000"/>
                </a:solidFill>
              </a:rPr>
              <a:t>,</a:t>
            </a:r>
            <a:r>
              <a:rPr lang="en-US" sz="1400" b="1" spc="-1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el</a:t>
            </a:r>
            <a:r>
              <a:rPr lang="en-US" sz="1400" b="1" spc="-1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diagnóstico</a:t>
            </a:r>
            <a:r>
              <a:rPr lang="en-US" sz="1400" b="1" dirty="0">
                <a:solidFill>
                  <a:srgbClr val="C00000"/>
                </a:solidFill>
              </a:rPr>
              <a:t>,</a:t>
            </a:r>
            <a:r>
              <a:rPr lang="en-US" sz="1400" b="1" spc="-1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el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tratamiento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y</a:t>
            </a:r>
            <a:r>
              <a:rPr lang="en-US" sz="1400" b="1" spc="-1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el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manejo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del</a:t>
            </a:r>
            <a:r>
              <a:rPr lang="en-US" sz="1400" b="1" spc="-15" dirty="0">
                <a:solidFill>
                  <a:srgbClr val="C00000"/>
                </a:solidFill>
              </a:rPr>
              <a:t> </a:t>
            </a:r>
            <a:r>
              <a:rPr lang="en-US" sz="1400" b="1" spc="-10" dirty="0" err="1">
                <a:solidFill>
                  <a:srgbClr val="C00000"/>
                </a:solidFill>
              </a:rPr>
              <a:t>cáncer</a:t>
            </a:r>
            <a:endParaRPr lang="en-US" sz="1400" b="1" dirty="0">
              <a:solidFill>
                <a:srgbClr val="C00000"/>
              </a:solidFill>
            </a:endParaRPr>
          </a:p>
          <a:p>
            <a:pPr marL="297814" marR="137160" indent="-285750">
              <a:lnSpc>
                <a:spcPct val="140800"/>
              </a:lnSpc>
              <a:spcBef>
                <a:spcPts val="126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err="1"/>
              <a:t>Estas</a:t>
            </a:r>
            <a:r>
              <a:rPr lang="en-US" sz="1400" dirty="0"/>
              <a:t> </a:t>
            </a:r>
            <a:r>
              <a:rPr lang="en-US" sz="1400" dirty="0" err="1"/>
              <a:t>guías</a:t>
            </a:r>
            <a:r>
              <a:rPr lang="en-US" sz="1400" spc="-10" dirty="0"/>
              <a:t> </a:t>
            </a:r>
            <a:r>
              <a:rPr lang="en-US" sz="1400" dirty="0"/>
              <a:t>son</a:t>
            </a:r>
            <a:r>
              <a:rPr lang="en-US" sz="1400" spc="-5" dirty="0"/>
              <a:t> </a:t>
            </a:r>
            <a:r>
              <a:rPr lang="en-US" sz="1400" dirty="0" err="1"/>
              <a:t>desarrolladas</a:t>
            </a:r>
            <a:r>
              <a:rPr lang="en-US" sz="1400" spc="-5" dirty="0"/>
              <a:t> </a:t>
            </a:r>
            <a:r>
              <a:rPr lang="en-US" sz="1400" dirty="0" err="1"/>
              <a:t>por</a:t>
            </a:r>
            <a:r>
              <a:rPr lang="en-US" sz="1400" spc="-5" dirty="0"/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paneles</a:t>
            </a:r>
            <a:r>
              <a:rPr lang="en-US" sz="1400" b="1" spc="-5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de</a:t>
            </a:r>
            <a:r>
              <a:rPr lang="en-US" sz="1400" b="1" spc="-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expertos</a:t>
            </a:r>
            <a:r>
              <a:rPr lang="en-US" sz="1400" b="1" spc="-5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de</a:t>
            </a:r>
            <a:r>
              <a:rPr lang="en-US" sz="1400" spc="-5" dirty="0"/>
              <a:t> </a:t>
            </a:r>
            <a:r>
              <a:rPr lang="en-US" sz="1400" dirty="0" err="1"/>
              <a:t>oncólogos</a:t>
            </a:r>
            <a:r>
              <a:rPr lang="en-US" sz="1400" dirty="0"/>
              <a:t>, </a:t>
            </a:r>
            <a:r>
              <a:rPr lang="en-US" sz="1400" dirty="0" err="1"/>
              <a:t>investigadores</a:t>
            </a:r>
            <a:r>
              <a:rPr lang="en-US" sz="1400" spc="-10" dirty="0"/>
              <a:t> </a:t>
            </a:r>
            <a:r>
              <a:rPr lang="en-US" sz="1400" dirty="0"/>
              <a:t>del</a:t>
            </a:r>
            <a:r>
              <a:rPr lang="en-US" sz="1400" spc="-5" dirty="0"/>
              <a:t> </a:t>
            </a:r>
            <a:r>
              <a:rPr lang="en-US" sz="1400" dirty="0"/>
              <a:t>cancer</a:t>
            </a:r>
            <a:r>
              <a:rPr lang="en-US" sz="1400" spc="-5" dirty="0"/>
              <a:t> y </a:t>
            </a:r>
            <a:r>
              <a:rPr lang="en-US" sz="1400" dirty="0" err="1"/>
              <a:t>otros</a:t>
            </a:r>
            <a:r>
              <a:rPr lang="en-US" sz="1400" spc="-10" dirty="0"/>
              <a:t> </a:t>
            </a:r>
            <a:r>
              <a:rPr lang="en-US" sz="1400" dirty="0" err="1"/>
              <a:t>profesionales</a:t>
            </a:r>
            <a:r>
              <a:rPr lang="en-US" sz="1400" spc="-10" dirty="0"/>
              <a:t> </a:t>
            </a:r>
            <a:r>
              <a:rPr lang="en-US" sz="1400" dirty="0"/>
              <a:t>de</a:t>
            </a:r>
            <a:r>
              <a:rPr lang="en-US" sz="1400" spc="-10" dirty="0"/>
              <a:t> </a:t>
            </a:r>
            <a:r>
              <a:rPr lang="en-US" sz="1400" dirty="0"/>
              <a:t>la</a:t>
            </a:r>
            <a:r>
              <a:rPr lang="en-US" sz="1400" spc="-5" dirty="0"/>
              <a:t> </a:t>
            </a:r>
            <a:r>
              <a:rPr lang="en-US" sz="1400" dirty="0" err="1"/>
              <a:t>salud</a:t>
            </a:r>
            <a:r>
              <a:rPr lang="en-US" sz="1400" spc="-10" dirty="0"/>
              <a:t> </a:t>
            </a:r>
            <a:r>
              <a:rPr lang="en-US" sz="1400" dirty="0"/>
              <a:t>para</a:t>
            </a:r>
            <a:r>
              <a:rPr lang="en-US" sz="1400" spc="-5" dirty="0"/>
              <a:t> </a:t>
            </a:r>
            <a:r>
              <a:rPr lang="en-US" sz="1400" dirty="0" err="1"/>
              <a:t>brindar</a:t>
            </a:r>
            <a:r>
              <a:rPr lang="en-US" sz="1400" spc="-10" dirty="0"/>
              <a:t> </a:t>
            </a:r>
            <a:r>
              <a:rPr lang="en-US" sz="1400" dirty="0"/>
              <a:t>a</a:t>
            </a:r>
            <a:r>
              <a:rPr lang="en-US" sz="1400" spc="-5" dirty="0"/>
              <a:t> </a:t>
            </a:r>
            <a:r>
              <a:rPr lang="en-US" sz="1400" dirty="0" err="1"/>
              <a:t>los</a:t>
            </a:r>
            <a:r>
              <a:rPr lang="en-US" sz="1400" spc="-10" dirty="0"/>
              <a:t> </a:t>
            </a:r>
            <a:r>
              <a:rPr lang="en-US" sz="1400" dirty="0" err="1"/>
              <a:t>proveedores</a:t>
            </a:r>
            <a:r>
              <a:rPr lang="en-US" sz="1400" spc="-5" dirty="0"/>
              <a:t> </a:t>
            </a:r>
            <a:r>
              <a:rPr lang="en-US" sz="1400" dirty="0"/>
              <a:t>de</a:t>
            </a:r>
            <a:r>
              <a:rPr lang="en-US" sz="1400" spc="-10" dirty="0"/>
              <a:t> </a:t>
            </a:r>
            <a:r>
              <a:rPr lang="en-US" sz="1400" dirty="0" err="1"/>
              <a:t>atención</a:t>
            </a:r>
            <a:r>
              <a:rPr lang="en-US" sz="1400" spc="-5" dirty="0"/>
              <a:t> </a:t>
            </a:r>
            <a:r>
              <a:rPr lang="en-US" sz="1400" dirty="0" err="1"/>
              <a:t>médica</a:t>
            </a:r>
            <a:r>
              <a:rPr lang="en-US" sz="1400" spc="-10" dirty="0"/>
              <a:t> </a:t>
            </a:r>
            <a:r>
              <a:rPr lang="en-US" sz="1400" dirty="0"/>
              <a:t>y</a:t>
            </a:r>
            <a:r>
              <a:rPr lang="en-US" sz="1400" spc="-5" dirty="0"/>
              <a:t> </a:t>
            </a:r>
            <a:r>
              <a:rPr lang="en-US" sz="1400" dirty="0"/>
              <a:t>a</a:t>
            </a:r>
            <a:r>
              <a:rPr lang="en-US" sz="1400" spc="-5" dirty="0"/>
              <a:t> </a:t>
            </a:r>
            <a:r>
              <a:rPr lang="en-US" sz="1400" spc="-25" dirty="0" err="1"/>
              <a:t>los</a:t>
            </a:r>
            <a:r>
              <a:rPr lang="en-US" sz="1400" dirty="0" err="1"/>
              <a:t>pacientes</a:t>
            </a:r>
            <a:r>
              <a:rPr lang="en-US" sz="1400" spc="-20" dirty="0"/>
              <a:t> </a:t>
            </a:r>
            <a:r>
              <a:rPr lang="en-US" sz="1400" dirty="0"/>
              <a:t>la</a:t>
            </a:r>
            <a:r>
              <a:rPr lang="en-US" sz="1400" spc="-15" dirty="0"/>
              <a:t> </a:t>
            </a:r>
            <a:r>
              <a:rPr lang="en-US" sz="1400" dirty="0" err="1"/>
              <a:t>información</a:t>
            </a:r>
            <a:r>
              <a:rPr lang="en-US" sz="1400" spc="-20" dirty="0"/>
              <a:t> </a:t>
            </a:r>
            <a:r>
              <a:rPr lang="en-US" sz="1400" dirty="0"/>
              <a:t>y</a:t>
            </a:r>
            <a:r>
              <a:rPr lang="en-US" sz="1400" spc="-15" dirty="0"/>
              <a:t> </a:t>
            </a:r>
            <a:r>
              <a:rPr lang="en-US" sz="1400" dirty="0" err="1"/>
              <a:t>orientación</a:t>
            </a:r>
            <a:r>
              <a:rPr lang="en-US" sz="1400" spc="-20" dirty="0"/>
              <a:t> </a:t>
            </a:r>
            <a:r>
              <a:rPr lang="en-US" sz="1400" dirty="0" err="1"/>
              <a:t>más</a:t>
            </a:r>
            <a:r>
              <a:rPr lang="en-US" sz="1400" spc="-15" dirty="0"/>
              <a:t> </a:t>
            </a:r>
            <a:r>
              <a:rPr lang="en-US" sz="1400" spc="-10" dirty="0" err="1"/>
              <a:t>actualizadas</a:t>
            </a:r>
            <a:r>
              <a:rPr lang="en-US" sz="1400" spc="-10" dirty="0"/>
              <a:t> </a:t>
            </a:r>
            <a:r>
              <a:rPr lang="en-US" sz="1400" dirty="0" err="1"/>
              <a:t>sobre</a:t>
            </a:r>
            <a:r>
              <a:rPr lang="en-US" sz="1400" spc="5" dirty="0"/>
              <a:t> </a:t>
            </a:r>
            <a:r>
              <a:rPr lang="en-US" sz="1400" dirty="0" err="1"/>
              <a:t>el</a:t>
            </a:r>
            <a:r>
              <a:rPr lang="en-US" sz="1400" spc="10" dirty="0"/>
              <a:t> </a:t>
            </a:r>
            <a:r>
              <a:rPr lang="en-US" sz="1400" dirty="0" err="1"/>
              <a:t>cuidado</a:t>
            </a:r>
            <a:r>
              <a:rPr lang="en-US" sz="1400" spc="10" dirty="0"/>
              <a:t> </a:t>
            </a:r>
            <a:r>
              <a:rPr lang="en-US" sz="1400" dirty="0"/>
              <a:t>del</a:t>
            </a:r>
            <a:r>
              <a:rPr lang="en-US" sz="1400" spc="10" dirty="0"/>
              <a:t> </a:t>
            </a:r>
            <a:r>
              <a:rPr lang="en-US" sz="1400" spc="-10" dirty="0" err="1"/>
              <a:t>cáncer</a:t>
            </a:r>
            <a:endParaRPr lang="en-US" sz="1400" dirty="0"/>
          </a:p>
          <a:p>
            <a:pPr marL="171450" indent="-171450">
              <a:lnSpc>
                <a:spcPct val="100000"/>
              </a:lnSpc>
              <a:spcBef>
                <a:spcPts val="355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297815" marR="5080" indent="-285750">
              <a:lnSpc>
                <a:spcPct val="139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err="1"/>
              <a:t>Estas</a:t>
            </a:r>
            <a:r>
              <a:rPr lang="en-US" sz="1400" spc="-20" dirty="0"/>
              <a:t> </a:t>
            </a:r>
            <a:r>
              <a:rPr lang="en-US" sz="1400" dirty="0" err="1"/>
              <a:t>guías</a:t>
            </a:r>
            <a:r>
              <a:rPr lang="en-US" sz="1400" spc="-15" dirty="0"/>
              <a:t> </a:t>
            </a:r>
            <a:r>
              <a:rPr lang="en-US" sz="1400" dirty="0" err="1"/>
              <a:t>cubren</a:t>
            </a:r>
            <a:r>
              <a:rPr lang="en-US" sz="1400" spc="-15" dirty="0"/>
              <a:t> </a:t>
            </a:r>
            <a:r>
              <a:rPr lang="en-US" sz="1400" dirty="0" err="1"/>
              <a:t>varios</a:t>
            </a:r>
            <a:r>
              <a:rPr lang="en-US" sz="1400" spc="-15" dirty="0"/>
              <a:t> </a:t>
            </a:r>
            <a:r>
              <a:rPr lang="en-US" sz="1400" dirty="0" err="1"/>
              <a:t>aspectos</a:t>
            </a:r>
            <a:r>
              <a:rPr lang="en-US" sz="1400" spc="-15" dirty="0"/>
              <a:t> </a:t>
            </a:r>
            <a:r>
              <a:rPr lang="en-US" sz="1400" dirty="0"/>
              <a:t>de</a:t>
            </a:r>
            <a:r>
              <a:rPr lang="en-US" sz="1400" spc="-15" dirty="0"/>
              <a:t> </a:t>
            </a:r>
            <a:r>
              <a:rPr lang="en-US" sz="1400" dirty="0"/>
              <a:t>la</a:t>
            </a:r>
            <a:r>
              <a:rPr lang="en-US" sz="1400" spc="-15" dirty="0"/>
              <a:t> </a:t>
            </a:r>
            <a:r>
              <a:rPr lang="en-US" sz="1400" dirty="0" err="1"/>
              <a:t>atención</a:t>
            </a:r>
            <a:r>
              <a:rPr lang="en-US" sz="1400" spc="-15" dirty="0"/>
              <a:t> </a:t>
            </a:r>
            <a:r>
              <a:rPr lang="en-US" sz="1400" dirty="0"/>
              <a:t>del</a:t>
            </a:r>
            <a:r>
              <a:rPr lang="en-US" sz="1400" spc="-15" dirty="0"/>
              <a:t> </a:t>
            </a:r>
            <a:r>
              <a:rPr lang="en-US" sz="1400" dirty="0" err="1"/>
              <a:t>cáncer</a:t>
            </a:r>
            <a:r>
              <a:rPr lang="en-US" sz="1400" dirty="0"/>
              <a:t>,</a:t>
            </a:r>
            <a:r>
              <a:rPr lang="en-US" sz="1400" spc="-10" dirty="0"/>
              <a:t> </a:t>
            </a:r>
            <a:r>
              <a:rPr lang="en-US" sz="1400" dirty="0" err="1"/>
              <a:t>incluida</a:t>
            </a:r>
            <a:r>
              <a:rPr lang="en-US" sz="1400" spc="-15" dirty="0"/>
              <a:t> </a:t>
            </a:r>
            <a:r>
              <a:rPr lang="en-US" sz="1400" dirty="0"/>
              <a:t>la</a:t>
            </a:r>
            <a:r>
              <a:rPr lang="en-US" sz="1400" spc="-15" dirty="0"/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detección</a:t>
            </a:r>
            <a:r>
              <a:rPr lang="en-US" sz="1400" b="1" spc="-1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temprana</a:t>
            </a:r>
            <a:r>
              <a:rPr lang="en-US" sz="1400" b="1" dirty="0">
                <a:solidFill>
                  <a:srgbClr val="C00000"/>
                </a:solidFill>
              </a:rPr>
              <a:t>,</a:t>
            </a:r>
            <a:r>
              <a:rPr lang="en-US" sz="1400" b="1" spc="-10" dirty="0">
                <a:solidFill>
                  <a:srgbClr val="C00000"/>
                </a:solidFill>
              </a:rPr>
              <a:t> </a:t>
            </a:r>
            <a:r>
              <a:rPr lang="en-US" sz="1400" b="1" spc="-25" dirty="0" err="1">
                <a:solidFill>
                  <a:srgbClr val="C00000"/>
                </a:solidFill>
              </a:rPr>
              <a:t>el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diagnóstico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y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la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estadificación</a:t>
            </a:r>
            <a:r>
              <a:rPr lang="en-US" sz="1400" b="1" dirty="0">
                <a:solidFill>
                  <a:srgbClr val="C00000"/>
                </a:solidFill>
              </a:rPr>
              <a:t>,</a:t>
            </a:r>
            <a:r>
              <a:rPr lang="en-US" sz="1400" b="1" spc="-1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las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opciones</a:t>
            </a:r>
            <a:r>
              <a:rPr lang="en-US" sz="1400" b="1" spc="-25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de</a:t>
            </a:r>
            <a:r>
              <a:rPr lang="en-US" sz="1400" b="1" spc="-20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tratamiento</a:t>
            </a:r>
            <a:r>
              <a:rPr lang="en-US" sz="1400" b="1" spc="-30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(</a:t>
            </a:r>
            <a:r>
              <a:rPr lang="en-US" sz="1400" dirty="0" err="1"/>
              <a:t>como</a:t>
            </a:r>
            <a:r>
              <a:rPr lang="en-US" sz="1400" spc="-25" dirty="0"/>
              <a:t> </a:t>
            </a:r>
            <a:r>
              <a:rPr lang="en-US" sz="1400" dirty="0" err="1"/>
              <a:t>cirugía</a:t>
            </a:r>
            <a:r>
              <a:rPr lang="en-US" sz="1400" dirty="0"/>
              <a:t>,</a:t>
            </a:r>
            <a:r>
              <a:rPr lang="en-US" sz="1400" spc="-15" dirty="0"/>
              <a:t> </a:t>
            </a:r>
            <a:r>
              <a:rPr lang="en-US" sz="1400" spc="-10" dirty="0" err="1"/>
              <a:t>quimioterapia</a:t>
            </a:r>
            <a:r>
              <a:rPr lang="en-US" sz="1400" spc="-10" dirty="0"/>
              <a:t>,</a:t>
            </a:r>
            <a:r>
              <a:rPr lang="en-US" sz="1400" spc="500" dirty="0"/>
              <a:t> </a:t>
            </a:r>
            <a:r>
              <a:rPr lang="en-US" sz="1400" dirty="0" err="1"/>
              <a:t>radioterapia</a:t>
            </a:r>
            <a:r>
              <a:rPr lang="en-US" sz="1400" spc="-25" dirty="0"/>
              <a:t> </a:t>
            </a:r>
            <a:r>
              <a:rPr lang="en-US" sz="1400" dirty="0"/>
              <a:t>y</a:t>
            </a:r>
            <a:r>
              <a:rPr lang="en-US" sz="1400" spc="-25" dirty="0"/>
              <a:t> </a:t>
            </a:r>
            <a:r>
              <a:rPr lang="en-US" sz="1400" dirty="0" err="1"/>
              <a:t>terapia</a:t>
            </a:r>
            <a:r>
              <a:rPr lang="en-US" sz="1400" spc="-25" dirty="0"/>
              <a:t> </a:t>
            </a:r>
            <a:r>
              <a:rPr lang="en-US" sz="1400" dirty="0" err="1"/>
              <a:t>dirigida</a:t>
            </a:r>
            <a:r>
              <a:rPr lang="en-US" sz="1400" dirty="0"/>
              <a:t>),</a:t>
            </a:r>
            <a:r>
              <a:rPr lang="en-US" sz="1400" spc="-25" dirty="0"/>
              <a:t> </a:t>
            </a:r>
            <a:r>
              <a:rPr lang="en-US" sz="1400" dirty="0" err="1"/>
              <a:t>atención</a:t>
            </a:r>
            <a:r>
              <a:rPr lang="en-US" sz="1400" spc="-25" dirty="0"/>
              <a:t> </a:t>
            </a:r>
            <a:r>
              <a:rPr lang="en-US" sz="1400" dirty="0"/>
              <a:t>de</a:t>
            </a:r>
            <a:r>
              <a:rPr lang="en-US" sz="1400" spc="-20" dirty="0"/>
              <a:t> </a:t>
            </a:r>
            <a:r>
              <a:rPr lang="en-US" sz="1400" dirty="0" err="1"/>
              <a:t>apoyo</a:t>
            </a:r>
            <a:r>
              <a:rPr lang="en-US" sz="1400" spc="-25" dirty="0"/>
              <a:t> </a:t>
            </a:r>
            <a:r>
              <a:rPr lang="en-US" sz="1400" dirty="0"/>
              <a:t>y</a:t>
            </a:r>
            <a:r>
              <a:rPr lang="en-US" sz="1400" spc="-25" dirty="0"/>
              <a:t> </a:t>
            </a:r>
            <a:r>
              <a:rPr lang="en-US" sz="1400" dirty="0" err="1"/>
              <a:t>manejo</a:t>
            </a:r>
            <a:r>
              <a:rPr lang="en-US" sz="1400" spc="-25" dirty="0"/>
              <a:t> </a:t>
            </a:r>
            <a:r>
              <a:rPr lang="en-US" sz="1400" dirty="0"/>
              <a:t>de</a:t>
            </a:r>
            <a:r>
              <a:rPr lang="en-US" sz="1400" spc="-25" dirty="0"/>
              <a:t> </a:t>
            </a:r>
            <a:r>
              <a:rPr lang="en-US" sz="1400" dirty="0" err="1"/>
              <a:t>síntomas</a:t>
            </a:r>
            <a:r>
              <a:rPr lang="en-US" sz="1400" dirty="0"/>
              <a:t>,</a:t>
            </a:r>
            <a:r>
              <a:rPr lang="en-US" sz="1400" spc="-25" dirty="0"/>
              <a:t> </a:t>
            </a:r>
            <a:r>
              <a:rPr lang="en-US" sz="1400" dirty="0" err="1"/>
              <a:t>atención</a:t>
            </a:r>
            <a:r>
              <a:rPr lang="en-US" sz="1400" spc="-25" dirty="0"/>
              <a:t> </a:t>
            </a:r>
            <a:r>
              <a:rPr lang="en-US" sz="1400" dirty="0"/>
              <a:t>de</a:t>
            </a:r>
            <a:r>
              <a:rPr lang="en-US" sz="1400" spc="-20" dirty="0"/>
              <a:t> </a:t>
            </a:r>
            <a:r>
              <a:rPr lang="en-US" sz="1400" dirty="0" err="1"/>
              <a:t>seguimiento</a:t>
            </a:r>
            <a:r>
              <a:rPr lang="en-US" sz="1400" spc="-25" dirty="0"/>
              <a:t> </a:t>
            </a:r>
            <a:r>
              <a:rPr lang="en-US" sz="1400" spc="-50" dirty="0"/>
              <a:t>y </a:t>
            </a:r>
            <a:r>
              <a:rPr lang="en-US" sz="1400" dirty="0" err="1"/>
              <a:t>supervivencia</a:t>
            </a:r>
            <a:r>
              <a:rPr lang="en-US" sz="1400" dirty="0"/>
              <a:t>.</a:t>
            </a:r>
            <a:r>
              <a:rPr lang="en-US" sz="1400" spc="-55" dirty="0"/>
              <a:t> </a:t>
            </a:r>
            <a:r>
              <a:rPr lang="en-US" sz="1400" spc="-10" dirty="0" err="1"/>
              <a:t>planificación</a:t>
            </a:r>
            <a:endParaRPr lang="en-US" sz="14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917" y="358621"/>
            <a:ext cx="8484166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0"/>
              </a:spcBef>
            </a:pPr>
            <a:r>
              <a:rPr lang="en-US" sz="2000" dirty="0"/>
              <a:t>¿</a:t>
            </a:r>
            <a:r>
              <a:rPr lang="en-US" dirty="0"/>
              <a:t>Que son las </a:t>
            </a:r>
            <a:r>
              <a:rPr dirty="0" err="1"/>
              <a:t>Guías</a:t>
            </a:r>
            <a:r>
              <a:rPr spc="-7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lang="en-US" spc="-65" dirty="0" err="1"/>
              <a:t>P</a:t>
            </a:r>
            <a:r>
              <a:rPr dirty="0" err="1"/>
              <a:t>ráctica</a:t>
            </a:r>
            <a:r>
              <a:rPr spc="-65" dirty="0"/>
              <a:t> </a:t>
            </a:r>
            <a:r>
              <a:rPr lang="en-US" spc="-10" dirty="0" err="1"/>
              <a:t>C</a:t>
            </a:r>
            <a:r>
              <a:rPr spc="-10" dirty="0" err="1"/>
              <a:t>línica</a:t>
            </a:r>
            <a:r>
              <a:rPr lang="en-US" spc="-10" dirty="0"/>
              <a:t>?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08366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916" y="291731"/>
            <a:ext cx="848416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¿Qué</a:t>
            </a:r>
            <a:r>
              <a:rPr sz="2000" spc="-25" dirty="0"/>
              <a:t> </a:t>
            </a:r>
            <a:r>
              <a:rPr sz="2000" dirty="0"/>
              <a:t>significa</a:t>
            </a:r>
            <a:r>
              <a:rPr sz="2000" spc="-20" dirty="0"/>
              <a:t> </a:t>
            </a:r>
            <a:r>
              <a:rPr sz="2000" dirty="0"/>
              <a:t>para</a:t>
            </a:r>
            <a:r>
              <a:rPr sz="2000" spc="-20" dirty="0"/>
              <a:t> </a:t>
            </a:r>
            <a:r>
              <a:rPr sz="2000" dirty="0"/>
              <a:t>los</a:t>
            </a:r>
            <a:r>
              <a:rPr sz="2000" spc="-20" dirty="0"/>
              <a:t> </a:t>
            </a:r>
            <a:r>
              <a:rPr sz="2000" spc="-10" dirty="0"/>
              <a:t>pacientes?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5634" y="926114"/>
            <a:ext cx="8484166" cy="3682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45" dirty="0" err="1">
                <a:latin typeface="Arial" panose="020B0604020202020204" pitchFamily="34" charset="0"/>
                <a:cs typeface="Arial" panose="020B0604020202020204" pitchFamily="34" charset="0"/>
              </a:rPr>
              <a:t>guias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comprender:</a:t>
            </a:r>
          </a:p>
          <a:p>
            <a:pPr marL="982979" lvl="1" indent="-285750">
              <a:spcBef>
                <a:spcPts val="1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opciones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tratamiento,</a:t>
            </a:r>
            <a:r>
              <a:rPr sz="1600"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</a:t>
            </a:r>
            <a:r>
              <a:rPr sz="1600"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informadas</a:t>
            </a:r>
            <a:r>
              <a:rPr sz="1600" b="1" spc="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600"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600" b="1" spc="7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cáncer.</a:t>
            </a:r>
            <a:endParaRPr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980" marR="1854200" lvl="1" indent="-285750">
              <a:spcBef>
                <a:spcPts val="144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Abogar</a:t>
            </a:r>
            <a:r>
              <a:rPr sz="16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6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sz="1600" b="1" spc="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apropiado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eficaz</a:t>
            </a:r>
            <a:r>
              <a:rPr sz="1600" b="1" spc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b="1" spc="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sz="1600" b="1" spc="7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622300" indent="-285750">
              <a:lnSpc>
                <a:spcPct val="125800"/>
              </a:lnSpc>
              <a:spcBef>
                <a:spcPts val="124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trabajen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estrechamente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médica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discutir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comprender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personalizado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adapte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preferencias.</a:t>
            </a:r>
          </a:p>
          <a:p>
            <a:pPr marL="297814" marR="5080" indent="-285750">
              <a:lnSpc>
                <a:spcPct val="123400"/>
              </a:lnSpc>
              <a:spcBef>
                <a:spcPts val="99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guías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clínicas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tumores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neuroendocrinos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proporcionan recomendaciones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basadas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evidencia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diagnóstico,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estadificación, tratamiento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sz="1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tumores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701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95403" y="2188665"/>
            <a:ext cx="1651000" cy="42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NET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diferenciado</a:t>
            </a:r>
            <a:endParaRPr sz="1300">
              <a:latin typeface="Arial"/>
              <a:cs typeface="Arial"/>
            </a:endParaRPr>
          </a:p>
          <a:p>
            <a:pPr marL="628650">
              <a:lnSpc>
                <a:spcPct val="100000"/>
              </a:lnSpc>
              <a:spcBef>
                <a:spcPts val="45"/>
              </a:spcBef>
            </a:pPr>
            <a:r>
              <a:rPr sz="1300" dirty="0">
                <a:latin typeface="Arial"/>
                <a:cs typeface="Arial"/>
              </a:rPr>
              <a:t>Grado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0880" y="2194760"/>
            <a:ext cx="2007870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Carcinoma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neuroendocrino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728" y="2158577"/>
            <a:ext cx="165100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5080" indent="-518159">
              <a:lnSpc>
                <a:spcPct val="114700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NET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bien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diferenciado </a:t>
            </a:r>
            <a:r>
              <a:rPr sz="1300" dirty="0">
                <a:latin typeface="Arial"/>
                <a:cs typeface="Arial"/>
              </a:rPr>
              <a:t>Grado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12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372" y="1007332"/>
            <a:ext cx="8331227" cy="1246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>
              <a:lnSpc>
                <a:spcPct val="125699"/>
              </a:lnSpc>
              <a:spcBef>
                <a:spcPts val="95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Diagnóstico,</a:t>
            </a:r>
            <a:r>
              <a:rPr sz="12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clasificación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estadificación:</a:t>
            </a:r>
            <a:r>
              <a:rPr sz="12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pautas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describen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las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pruebas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procedimientos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recomendados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diagnosticar </a:t>
            </a:r>
            <a:r>
              <a:rPr sz="1200" b="1" dirty="0">
                <a:latin typeface="Arial"/>
                <a:cs typeface="Arial"/>
              </a:rPr>
              <a:t>tumores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neuroendocrinos,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así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como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estrategias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determinar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extensión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(estadio)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enfermedad.</a:t>
            </a:r>
            <a:endParaRPr sz="1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050" b="1" dirty="0">
              <a:latin typeface="Arial"/>
              <a:cs typeface="Arial"/>
            </a:endParaRPr>
          </a:p>
          <a:p>
            <a:pPr marL="631825" algn="ctr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Grado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de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progresión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4827" y="2568212"/>
            <a:ext cx="505459" cy="62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" dirty="0">
                <a:latin typeface="Arial"/>
                <a:cs typeface="Arial"/>
              </a:rPr>
              <a:t>(COMITÉ</a:t>
            </a:r>
            <a:r>
              <a:rPr sz="200" spc="155" dirty="0">
                <a:latin typeface="Arial"/>
                <a:cs typeface="Arial"/>
              </a:rPr>
              <a:t> </a:t>
            </a:r>
            <a:r>
              <a:rPr sz="200" dirty="0">
                <a:latin typeface="Arial"/>
                <a:cs typeface="Arial"/>
              </a:rPr>
              <a:t>EJECUTIVO</a:t>
            </a:r>
            <a:r>
              <a:rPr sz="200" spc="155" dirty="0">
                <a:latin typeface="Arial"/>
                <a:cs typeface="Arial"/>
              </a:rPr>
              <a:t> </a:t>
            </a:r>
            <a:r>
              <a:rPr sz="200" spc="-10" dirty="0">
                <a:latin typeface="Arial"/>
                <a:cs typeface="Arial"/>
              </a:rPr>
              <a:t>NACIONAL)</a:t>
            </a:r>
            <a:endParaRPr sz="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4141" y="83383"/>
            <a:ext cx="7304405" cy="8162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5"/>
              </a:spcBef>
            </a:pPr>
            <a:r>
              <a:rPr lang="en-US" sz="2600" dirty="0" err="1"/>
              <a:t>Guias</a:t>
            </a:r>
            <a:r>
              <a:rPr lang="en-US" sz="2600" dirty="0"/>
              <a:t> de </a:t>
            </a:r>
            <a:r>
              <a:rPr sz="2600" dirty="0" err="1"/>
              <a:t>Recomendaciones</a:t>
            </a:r>
            <a:r>
              <a:rPr sz="2600" spc="30" dirty="0"/>
              <a:t> </a:t>
            </a:r>
            <a:r>
              <a:rPr sz="2600" dirty="0"/>
              <a:t>en</a:t>
            </a:r>
            <a:r>
              <a:rPr sz="2600" spc="40" dirty="0"/>
              <a:t> </a:t>
            </a:r>
            <a:r>
              <a:rPr sz="2600" dirty="0" err="1"/>
              <a:t>Tumores</a:t>
            </a:r>
            <a:r>
              <a:rPr sz="2600" spc="30" dirty="0"/>
              <a:t> </a:t>
            </a:r>
            <a:r>
              <a:rPr sz="2600" spc="-10" dirty="0" err="1"/>
              <a:t>Neuroendocrinos</a:t>
            </a:r>
            <a:endParaRPr sz="2600" dirty="0"/>
          </a:p>
        </p:txBody>
      </p:sp>
      <p:sp>
        <p:nvSpPr>
          <p:cNvPr id="9" name="object 9"/>
          <p:cNvSpPr txBox="1"/>
          <p:nvPr/>
        </p:nvSpPr>
        <p:spPr>
          <a:xfrm>
            <a:off x="2392447" y="2958144"/>
            <a:ext cx="4616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Arial"/>
                <a:cs typeface="Arial"/>
              </a:rPr>
              <a:t>3­</a:t>
            </a:r>
            <a:r>
              <a:rPr sz="1150" spc="-25" dirty="0">
                <a:latin typeface="Arial"/>
                <a:cs typeface="Arial"/>
              </a:rPr>
              <a:t>20%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7554" y="2958144"/>
            <a:ext cx="4152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Arial"/>
                <a:cs typeface="Arial"/>
              </a:rPr>
              <a:t>&gt;20%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725" y="2958144"/>
            <a:ext cx="7169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latin typeface="Arial"/>
                <a:cs typeface="Arial"/>
              </a:rPr>
              <a:t>Ki</a:t>
            </a:r>
            <a:r>
              <a:rPr sz="1150" spc="35" dirty="0">
                <a:latin typeface="Arial"/>
                <a:cs typeface="Arial"/>
              </a:rPr>
              <a:t> </a:t>
            </a:r>
            <a:r>
              <a:rPr sz="1150" dirty="0">
                <a:latin typeface="Arial"/>
                <a:cs typeface="Arial"/>
              </a:rPr>
              <a:t>67</a:t>
            </a:r>
            <a:r>
              <a:rPr sz="1150" spc="40" dirty="0">
                <a:latin typeface="Arial"/>
                <a:cs typeface="Arial"/>
              </a:rPr>
              <a:t> </a:t>
            </a:r>
            <a:r>
              <a:rPr sz="1150" spc="-25" dirty="0">
                <a:latin typeface="Arial"/>
                <a:cs typeface="Arial"/>
              </a:rPr>
              <a:t>&lt;3%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9268" y="2958144"/>
            <a:ext cx="4152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latin typeface="Arial"/>
                <a:cs typeface="Arial"/>
              </a:rPr>
              <a:t>&gt;20%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8698" y="704944"/>
            <a:ext cx="8616227" cy="851772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70485" marR="5080" indent="-9525">
              <a:lnSpc>
                <a:spcPct val="127600"/>
              </a:lnSpc>
              <a:spcBef>
                <a:spcPts val="305"/>
              </a:spcBef>
            </a:pPr>
            <a:r>
              <a:rPr sz="1100" b="1" dirty="0" err="1">
                <a:solidFill>
                  <a:srgbClr val="C00000"/>
                </a:solidFill>
                <a:latin typeface="Arial"/>
                <a:cs typeface="Arial"/>
              </a:rPr>
              <a:t>Opciones</a:t>
            </a:r>
            <a:r>
              <a:rPr sz="11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1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tratamiento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spc="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pautas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cubren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una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variedad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opciones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tratamiento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para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los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tumores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neuroendocrinos,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incluida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cirugía,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quimioterapia,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terapia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dirigida,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radioterapia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y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terapia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radionúclidos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receptores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péptidos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(PRRT).</a:t>
            </a:r>
            <a:r>
              <a:rPr lang="en-US"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Las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recomendaciones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pueden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adaptarse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al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tipo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y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estadio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específicos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del</a:t>
            </a:r>
            <a:r>
              <a:rPr sz="1100" b="1" spc="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tumor</a:t>
            </a:r>
            <a:r>
              <a:rPr sz="1100" spc="-1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101" y="25262"/>
            <a:ext cx="8356186" cy="8162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00" dirty="0" err="1"/>
              <a:t>Guias</a:t>
            </a:r>
            <a:r>
              <a:rPr lang="en-US" sz="2600" dirty="0"/>
              <a:t> de </a:t>
            </a:r>
            <a:r>
              <a:rPr lang="en-US" sz="2600" dirty="0" err="1"/>
              <a:t>Recomendaciones</a:t>
            </a:r>
            <a:r>
              <a:rPr sz="2600" spc="30" dirty="0"/>
              <a:t> </a:t>
            </a:r>
            <a:r>
              <a:rPr sz="2600" dirty="0"/>
              <a:t>en</a:t>
            </a:r>
            <a:r>
              <a:rPr sz="2600" spc="40" dirty="0"/>
              <a:t> </a:t>
            </a:r>
            <a:r>
              <a:rPr sz="2600" dirty="0"/>
              <a:t>Tumores</a:t>
            </a:r>
            <a:r>
              <a:rPr sz="2600" spc="30" dirty="0"/>
              <a:t> </a:t>
            </a:r>
            <a:r>
              <a:rPr sz="2600" spc="-10" dirty="0"/>
              <a:t>Neuroendocrinos</a:t>
            </a:r>
            <a:endParaRPr sz="2600" dirty="0"/>
          </a:p>
        </p:txBody>
      </p:sp>
      <p:sp>
        <p:nvSpPr>
          <p:cNvPr id="5" name="object 5"/>
          <p:cNvSpPr txBox="1"/>
          <p:nvPr/>
        </p:nvSpPr>
        <p:spPr>
          <a:xfrm>
            <a:off x="2284246" y="3634747"/>
            <a:ext cx="75819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dirty="0">
                <a:latin typeface="Arial"/>
                <a:cs typeface="Arial"/>
              </a:rPr>
              <a:t>Agonistas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-3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la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5291" y="3516444"/>
            <a:ext cx="666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50" dirty="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5291" y="4251012"/>
            <a:ext cx="666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50" dirty="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4666" y="4515798"/>
            <a:ext cx="1226185" cy="439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8775" marR="5080" indent="-346710">
              <a:lnSpc>
                <a:spcPct val="150900"/>
              </a:lnSpc>
              <a:spcBef>
                <a:spcPts val="90"/>
              </a:spcBef>
            </a:pPr>
            <a:r>
              <a:rPr sz="900" dirty="0">
                <a:latin typeface="Arial"/>
                <a:cs typeface="Arial"/>
              </a:rPr>
              <a:t>SSA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CAPTEM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son </a:t>
            </a:r>
            <a:r>
              <a:rPr sz="900" spc="-10" dirty="0">
                <a:latin typeface="Arial"/>
                <a:cs typeface="Arial"/>
              </a:rPr>
              <a:t>sindrómicos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4108" y="4062036"/>
            <a:ext cx="43624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latin typeface="Arial"/>
                <a:cs typeface="Arial"/>
              </a:rPr>
              <a:t>sunitinib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8519" y="2315532"/>
            <a:ext cx="5746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latin typeface="Arial"/>
                <a:cs typeface="Arial"/>
              </a:rPr>
              <a:t>everolimus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7158" y="1759797"/>
            <a:ext cx="765810" cy="385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r>
              <a:rPr sz="900" dirty="0">
                <a:latin typeface="Arial"/>
                <a:cs typeface="Arial"/>
              </a:rPr>
              <a:t>PRRT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(177Lu­</a:t>
            </a:r>
            <a:endParaRPr sz="900">
              <a:latin typeface="Arial"/>
              <a:cs typeface="Arial"/>
            </a:endParaRPr>
          </a:p>
          <a:p>
            <a:pPr marL="133350">
              <a:lnSpc>
                <a:spcPct val="100000"/>
              </a:lnSpc>
              <a:spcBef>
                <a:spcPts val="340"/>
              </a:spcBef>
            </a:pPr>
            <a:r>
              <a:rPr sz="900" spc="-10" dirty="0">
                <a:latin typeface="Arial"/>
                <a:cs typeface="Arial"/>
              </a:rPr>
              <a:t>dotata)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2926" y="3693228"/>
            <a:ext cx="61976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latin typeface="Arial"/>
                <a:cs typeface="Arial"/>
              </a:rPr>
              <a:t>Everolimus.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3103" y="3811782"/>
            <a:ext cx="953769" cy="5581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50"/>
              </a:spcBef>
            </a:pPr>
            <a:r>
              <a:rPr sz="850" spc="-10" dirty="0">
                <a:latin typeface="Arial"/>
                <a:cs typeface="Arial"/>
              </a:rPr>
              <a:t>somatostatina</a:t>
            </a:r>
            <a:endParaRPr sz="850">
              <a:latin typeface="Arial"/>
              <a:cs typeface="Arial"/>
            </a:endParaRPr>
          </a:p>
          <a:p>
            <a:pPr marL="12700" marR="81280" indent="142240">
              <a:lnSpc>
                <a:spcPts val="1510"/>
              </a:lnSpc>
              <a:spcBef>
                <a:spcPts val="5"/>
              </a:spcBef>
            </a:pPr>
            <a:r>
              <a:rPr sz="900" spc="-10" dirty="0">
                <a:latin typeface="Arial"/>
                <a:cs typeface="Arial"/>
              </a:rPr>
              <a:t>(lanreotida, </a:t>
            </a:r>
            <a:r>
              <a:rPr sz="900" dirty="0">
                <a:latin typeface="Arial"/>
                <a:cs typeface="Arial"/>
              </a:rPr>
              <a:t>Octreotida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LAR)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2009" y="3334935"/>
            <a:ext cx="34861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20" dirty="0">
                <a:latin typeface="Arial"/>
                <a:cs typeface="Arial"/>
              </a:rPr>
              <a:t>PRRT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0356" y="3712459"/>
            <a:ext cx="107315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69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Inhibidores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 </a:t>
            </a:r>
            <a:r>
              <a:rPr sz="900" spc="-25" dirty="0">
                <a:latin typeface="Arial"/>
                <a:cs typeface="Arial"/>
              </a:rPr>
              <a:t>la </a:t>
            </a:r>
            <a:r>
              <a:rPr sz="900" dirty="0">
                <a:latin typeface="Arial"/>
                <a:cs typeface="Arial"/>
              </a:rPr>
              <a:t>tirosina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quinasa</a:t>
            </a:r>
            <a:endParaRPr sz="900">
              <a:latin typeface="Arial"/>
              <a:cs typeface="Arial"/>
            </a:endParaRPr>
          </a:p>
          <a:p>
            <a:pPr marL="189865" marR="230504" indent="-120650">
              <a:lnSpc>
                <a:spcPct val="137800"/>
              </a:lnSpc>
              <a:spcBef>
                <a:spcPts val="165"/>
              </a:spcBef>
            </a:pPr>
            <a:r>
              <a:rPr sz="900" spc="-10" dirty="0">
                <a:latin typeface="Arial"/>
                <a:cs typeface="Arial"/>
              </a:rPr>
              <a:t>(Cabozantinib, Lenvatinib)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7882" y="4430844"/>
            <a:ext cx="49530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latin typeface="Arial"/>
                <a:cs typeface="Arial"/>
              </a:rPr>
              <a:t>CAPTEM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9661" y="1790706"/>
            <a:ext cx="953769" cy="732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90"/>
              </a:spcBef>
            </a:pPr>
            <a:r>
              <a:rPr sz="850" dirty="0">
                <a:latin typeface="Arial"/>
                <a:cs typeface="Arial"/>
              </a:rPr>
              <a:t>Agonistas</a:t>
            </a:r>
            <a:r>
              <a:rPr sz="850" spc="-4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-3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la</a:t>
            </a:r>
            <a:endParaRPr sz="850">
              <a:latin typeface="Arial"/>
              <a:cs typeface="Arial"/>
            </a:endParaRPr>
          </a:p>
          <a:p>
            <a:pPr marL="273050">
              <a:lnSpc>
                <a:spcPct val="100000"/>
              </a:lnSpc>
              <a:spcBef>
                <a:spcPts val="610"/>
              </a:spcBef>
            </a:pPr>
            <a:r>
              <a:rPr sz="850" spc="-10" dirty="0">
                <a:latin typeface="Arial"/>
                <a:cs typeface="Arial"/>
              </a:rPr>
              <a:t>somatostatina</a:t>
            </a:r>
            <a:endParaRPr sz="850">
              <a:latin typeface="Arial"/>
              <a:cs typeface="Arial"/>
            </a:endParaRPr>
          </a:p>
          <a:p>
            <a:pPr marL="12700" marR="81280" indent="142240">
              <a:lnSpc>
                <a:spcPts val="1510"/>
              </a:lnSpc>
              <a:spcBef>
                <a:spcPts val="5"/>
              </a:spcBef>
            </a:pPr>
            <a:r>
              <a:rPr sz="900" spc="-10" dirty="0">
                <a:latin typeface="Arial"/>
                <a:cs typeface="Arial"/>
              </a:rPr>
              <a:t>(lanreotida, </a:t>
            </a:r>
            <a:r>
              <a:rPr sz="900" dirty="0">
                <a:latin typeface="Arial"/>
                <a:cs typeface="Arial"/>
              </a:rPr>
              <a:t>Octreotida</a:t>
            </a:r>
            <a:r>
              <a:rPr sz="900" spc="8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LAR)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94961" y="1801363"/>
            <a:ext cx="107315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69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Inhibidores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 </a:t>
            </a:r>
            <a:r>
              <a:rPr sz="900" spc="-25" dirty="0">
                <a:latin typeface="Arial"/>
                <a:cs typeface="Arial"/>
              </a:rPr>
              <a:t>la </a:t>
            </a:r>
            <a:r>
              <a:rPr sz="900" dirty="0">
                <a:latin typeface="Arial"/>
                <a:cs typeface="Arial"/>
              </a:rPr>
              <a:t>tirosina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quinasa</a:t>
            </a:r>
            <a:endParaRPr sz="900">
              <a:latin typeface="Arial"/>
              <a:cs typeface="Arial"/>
            </a:endParaRPr>
          </a:p>
          <a:p>
            <a:pPr marL="189865" marR="230504" indent="-120650">
              <a:lnSpc>
                <a:spcPct val="140000"/>
              </a:lnSpc>
              <a:spcBef>
                <a:spcPts val="114"/>
              </a:spcBef>
            </a:pPr>
            <a:r>
              <a:rPr sz="900" spc="-10" dirty="0">
                <a:latin typeface="Arial"/>
                <a:cs typeface="Arial"/>
              </a:rPr>
              <a:t>(Cabozantinib, Lenvatinib)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9484" y="2123508"/>
            <a:ext cx="666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50" dirty="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8010" y="2941659"/>
            <a:ext cx="1181100" cy="4425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650"/>
              </a:spcBef>
            </a:pPr>
            <a:r>
              <a:rPr sz="900" dirty="0">
                <a:latin typeface="Arial"/>
                <a:cs typeface="Arial"/>
              </a:rPr>
              <a:t>CAPTEM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si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900" dirty="0">
                <a:latin typeface="Arial"/>
                <a:cs typeface="Arial"/>
              </a:rPr>
              <a:t>se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necesita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respuesta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5291" y="3882204"/>
            <a:ext cx="666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50" dirty="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302" y="3835789"/>
            <a:ext cx="652780" cy="379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7645" marR="5080" indent="-195580">
              <a:lnSpc>
                <a:spcPct val="128899"/>
              </a:lnSpc>
              <a:spcBef>
                <a:spcPts val="90"/>
              </a:spcBef>
            </a:pPr>
            <a:r>
              <a:rPr sz="900" spc="-10" dirty="0">
                <a:latin typeface="Arial"/>
                <a:cs typeface="Arial"/>
              </a:rPr>
              <a:t>Pancreático </a:t>
            </a:r>
            <a:r>
              <a:rPr sz="900" spc="-25" dirty="0">
                <a:latin typeface="Arial"/>
                <a:cs typeface="Arial"/>
              </a:rPr>
              <a:t>NET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09186" y="1619436"/>
            <a:ext cx="969010" cy="949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6695" marR="273050" indent="70485">
              <a:lnSpc>
                <a:spcPct val="144800"/>
              </a:lnSpc>
              <a:spcBef>
                <a:spcPts val="90"/>
              </a:spcBef>
            </a:pPr>
            <a:r>
              <a:rPr sz="900" spc="-10" dirty="0">
                <a:latin typeface="Arial"/>
                <a:cs typeface="Arial"/>
              </a:rPr>
              <a:t>Otros: α­PRRT,</a:t>
            </a:r>
            <a:endParaRPr sz="9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latin typeface="Arial"/>
                <a:cs typeface="Arial"/>
              </a:rPr>
              <a:t>Re­PRRT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β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10" dirty="0">
                <a:latin typeface="Arial"/>
                <a:cs typeface="Arial"/>
              </a:rPr>
              <a:t>Quimioterapia</a:t>
            </a:r>
            <a:endParaRPr sz="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5"/>
              </a:spcBef>
            </a:pPr>
            <a:r>
              <a:rPr sz="950" dirty="0">
                <a:latin typeface="Arial"/>
                <a:cs typeface="Arial"/>
              </a:rPr>
              <a:t>Ensayos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clínicos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3180" y="1925962"/>
            <a:ext cx="923290" cy="3778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900" dirty="0">
                <a:latin typeface="Arial"/>
                <a:cs typeface="Arial"/>
              </a:rPr>
              <a:t>Intestino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delgado</a:t>
            </a:r>
            <a:endParaRPr sz="90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310"/>
              </a:spcBef>
            </a:pPr>
            <a:r>
              <a:rPr sz="900" spc="-25" dirty="0">
                <a:latin typeface="Arial"/>
                <a:cs typeface="Arial"/>
              </a:rPr>
              <a:t>NET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84581" y="3548820"/>
            <a:ext cx="969010" cy="949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6695" marR="273050" indent="70485">
              <a:lnSpc>
                <a:spcPct val="144800"/>
              </a:lnSpc>
              <a:spcBef>
                <a:spcPts val="90"/>
              </a:spcBef>
            </a:pPr>
            <a:r>
              <a:rPr sz="900" spc="-10" dirty="0">
                <a:latin typeface="Arial"/>
                <a:cs typeface="Arial"/>
              </a:rPr>
              <a:t>Otros: α­PRRT,</a:t>
            </a:r>
            <a:endParaRPr sz="900">
              <a:latin typeface="Arial"/>
              <a:cs typeface="Arial"/>
            </a:endParaRPr>
          </a:p>
          <a:p>
            <a:pPr marL="99060">
              <a:lnSpc>
                <a:spcPct val="100000"/>
              </a:lnSpc>
              <a:spcBef>
                <a:spcPts val="405"/>
              </a:spcBef>
            </a:pPr>
            <a:r>
              <a:rPr sz="900" dirty="0">
                <a:latin typeface="Arial"/>
                <a:cs typeface="Arial"/>
              </a:rPr>
              <a:t>Re­PRRT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β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Arial"/>
                <a:cs typeface="Arial"/>
              </a:rPr>
              <a:t>Quimioterapia</a:t>
            </a:r>
            <a:endParaRPr sz="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0"/>
              </a:spcBef>
            </a:pPr>
            <a:r>
              <a:rPr sz="950" dirty="0">
                <a:latin typeface="Arial"/>
                <a:cs typeface="Arial"/>
              </a:rPr>
              <a:t>Ensayos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clínicos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9701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1047750"/>
            <a:ext cx="8437245" cy="645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4295" marR="5080" indent="6350">
              <a:lnSpc>
                <a:spcPct val="116500"/>
              </a:lnSpc>
              <a:spcBef>
                <a:spcPts val="182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Atención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seguimiento: </a:t>
            </a:r>
            <a:r>
              <a:rPr sz="1200" b="1" dirty="0">
                <a:latin typeface="Arial"/>
                <a:cs typeface="Arial"/>
              </a:rPr>
              <a:t>las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pautas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brindan</a:t>
            </a:r>
            <a:r>
              <a:rPr sz="1200" b="1" spc="-10" dirty="0">
                <a:latin typeface="Arial"/>
                <a:cs typeface="Arial"/>
              </a:rPr>
              <a:t> recomendaciones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para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monitorización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continua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atención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seguimiento </a:t>
            </a:r>
            <a:r>
              <a:rPr sz="1200" b="1" spc="-20" dirty="0">
                <a:latin typeface="Arial"/>
                <a:cs typeface="Arial"/>
              </a:rPr>
              <a:t>para </a:t>
            </a:r>
            <a:r>
              <a:rPr sz="1200" b="1" dirty="0">
                <a:latin typeface="Arial"/>
                <a:cs typeface="Arial"/>
              </a:rPr>
              <a:t>evaluar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respuesta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tumor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tratamiento,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controlar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los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efectos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secundarios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detectar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cualquier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recurrencia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enfermedad</a:t>
            </a:r>
            <a:r>
              <a:rPr sz="1150" spc="-10" dirty="0"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736" y="92773"/>
            <a:ext cx="7294245" cy="8162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00" dirty="0" err="1"/>
              <a:t>Guias</a:t>
            </a:r>
            <a:r>
              <a:rPr lang="en-US" sz="2600" dirty="0"/>
              <a:t> de </a:t>
            </a:r>
            <a:r>
              <a:rPr sz="2600" dirty="0" err="1"/>
              <a:t>Recomendaciones</a:t>
            </a:r>
            <a:r>
              <a:rPr sz="2600" spc="30" dirty="0"/>
              <a:t> </a:t>
            </a:r>
            <a:r>
              <a:rPr sz="2600" dirty="0"/>
              <a:t>en</a:t>
            </a:r>
            <a:r>
              <a:rPr sz="2600" spc="40" dirty="0"/>
              <a:t> </a:t>
            </a:r>
            <a:r>
              <a:rPr sz="2600" dirty="0"/>
              <a:t>Tumores</a:t>
            </a:r>
            <a:r>
              <a:rPr sz="2600" spc="30" dirty="0"/>
              <a:t> </a:t>
            </a:r>
            <a:r>
              <a:rPr sz="2600" spc="-10" dirty="0"/>
              <a:t>Neuroendocrinos</a:t>
            </a:r>
            <a:endParaRPr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2011" y="208554"/>
            <a:ext cx="8226189" cy="1149417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70"/>
              </a:spcBef>
            </a:pPr>
            <a:endParaRPr sz="2750" dirty="0">
              <a:latin typeface="Arial"/>
              <a:cs typeface="Arial"/>
            </a:endParaRPr>
          </a:p>
          <a:p>
            <a:pPr marL="12700" marR="5080" indent="635">
              <a:lnSpc>
                <a:spcPct val="107200"/>
              </a:lnSpc>
              <a:spcBef>
                <a:spcPts val="705"/>
              </a:spcBef>
            </a:pPr>
            <a:r>
              <a:rPr sz="1250" b="1" dirty="0">
                <a:solidFill>
                  <a:srgbClr val="C00000"/>
                </a:solidFill>
                <a:latin typeface="Arial"/>
                <a:cs typeface="Arial"/>
              </a:rPr>
              <a:t>Atención</a:t>
            </a:r>
            <a:r>
              <a:rPr sz="125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25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C00000"/>
                </a:solidFill>
                <a:latin typeface="Arial"/>
                <a:cs typeface="Arial"/>
              </a:rPr>
              <a:t>apoyo: </a:t>
            </a:r>
            <a:r>
              <a:rPr sz="1250" b="1" dirty="0">
                <a:latin typeface="Arial"/>
                <a:cs typeface="Arial"/>
              </a:rPr>
              <a:t>las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pautas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pueden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incluir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recomendaciones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para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controlar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los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síntomas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y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los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efectos </a:t>
            </a:r>
            <a:r>
              <a:rPr sz="1250" b="1" dirty="0">
                <a:latin typeface="Arial"/>
                <a:cs typeface="Arial"/>
              </a:rPr>
              <a:t>secundarios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del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tratamiento,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así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como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para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abordar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las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necesidades</a:t>
            </a:r>
            <a:r>
              <a:rPr sz="1250" b="1" spc="-1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emocionales</a:t>
            </a:r>
            <a:r>
              <a:rPr sz="1250" b="1" spc="-5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y</a:t>
            </a:r>
            <a:r>
              <a:rPr sz="1250" b="1" spc="-10" dirty="0">
                <a:latin typeface="Arial"/>
                <a:cs typeface="Arial"/>
              </a:rPr>
              <a:t> psicosociales.</a:t>
            </a:r>
            <a:endParaRPr sz="125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8002" y="-50505"/>
            <a:ext cx="7294880" cy="8162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00" dirty="0" err="1"/>
              <a:t>Guias</a:t>
            </a:r>
            <a:r>
              <a:rPr lang="en-US" sz="2600" dirty="0"/>
              <a:t> de </a:t>
            </a:r>
            <a:r>
              <a:rPr sz="2600" dirty="0" err="1"/>
              <a:t>Recomendaciones</a:t>
            </a:r>
            <a:r>
              <a:rPr sz="2600" spc="30" dirty="0"/>
              <a:t> </a:t>
            </a:r>
            <a:r>
              <a:rPr sz="2600" dirty="0"/>
              <a:t>en</a:t>
            </a:r>
            <a:r>
              <a:rPr sz="2600" spc="40" dirty="0"/>
              <a:t> </a:t>
            </a:r>
            <a:r>
              <a:rPr sz="2600" dirty="0"/>
              <a:t>Tumores</a:t>
            </a:r>
            <a:r>
              <a:rPr sz="2600" spc="30" dirty="0"/>
              <a:t> </a:t>
            </a:r>
            <a:r>
              <a:rPr sz="2600" spc="-10" dirty="0"/>
              <a:t>Neuroendocrinos</a:t>
            </a:r>
            <a:endParaRPr sz="2600" dirty="0"/>
          </a:p>
        </p:txBody>
      </p:sp>
      <p:sp>
        <p:nvSpPr>
          <p:cNvPr id="5" name="object 5"/>
          <p:cNvSpPr txBox="1"/>
          <p:nvPr/>
        </p:nvSpPr>
        <p:spPr>
          <a:xfrm>
            <a:off x="256702" y="4348365"/>
            <a:ext cx="4084954" cy="437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2200"/>
              </a:lnSpc>
              <a:spcBef>
                <a:spcPts val="90"/>
              </a:spcBef>
            </a:pPr>
            <a:r>
              <a:rPr sz="950" dirty="0">
                <a:latin typeface="Arial"/>
                <a:cs typeface="Arial"/>
                <a:hlinkClick r:id="rId3"/>
              </a:rPr>
              <a:t>http://www.bccancer.bc.ca/health­</a:t>
            </a:r>
            <a:r>
              <a:rPr sz="950" dirty="0">
                <a:latin typeface="Arial"/>
                <a:cs typeface="Arial"/>
              </a:rPr>
              <a:t>info/coping­with­cancer/life­after­</a:t>
            </a:r>
            <a:r>
              <a:rPr sz="950" spc="-10" dirty="0">
                <a:latin typeface="Arial"/>
                <a:cs typeface="Arial"/>
              </a:rPr>
              <a:t>cancer </a:t>
            </a:r>
            <a:r>
              <a:rPr sz="950" dirty="0">
                <a:latin typeface="Arial"/>
                <a:cs typeface="Arial"/>
              </a:rPr>
              <a:t>https://continentalhospitals.com/diseases/neuroendocrine­</a:t>
            </a:r>
            <a:r>
              <a:rPr sz="950" spc="-10" dirty="0">
                <a:latin typeface="Arial"/>
                <a:cs typeface="Arial"/>
              </a:rPr>
              <a:t>tumors/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6717" y="1057039"/>
            <a:ext cx="8330565" cy="2893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dirty="0">
                <a:latin typeface="Arial"/>
                <a:cs typeface="Arial"/>
              </a:rPr>
              <a:t>Los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pacientes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tumores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neuroendocrinos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pueden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utilizar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estas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pc="-5" dirty="0" err="1">
                <a:latin typeface="Arial"/>
                <a:cs typeface="Arial"/>
              </a:rPr>
              <a:t>g</a:t>
            </a:r>
            <a:r>
              <a:rPr lang="en-US" sz="1800" dirty="0" err="1"/>
              <a:t>uías</a:t>
            </a:r>
            <a:r>
              <a:rPr lang="en-US" sz="1800" dirty="0"/>
              <a:t> </a:t>
            </a:r>
            <a:r>
              <a:rPr sz="1600" spc="-1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753109" indent="-285750">
              <a:lnSpc>
                <a:spcPct val="100000"/>
              </a:lnSpc>
              <a:spcBef>
                <a:spcPts val="152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Para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comprender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mejor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su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condición,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 pitchFamily="2" charset="2"/>
              <a:buChar char="§"/>
            </a:pP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753109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Tomar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decisiones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informadas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sobre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sus opciones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tratamiento.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753109" indent="-285750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sz="1600" b="1" dirty="0" err="1">
                <a:solidFill>
                  <a:srgbClr val="C00000"/>
                </a:solidFill>
                <a:latin typeface="Arial"/>
                <a:cs typeface="Arial"/>
              </a:rPr>
              <a:t>Trabajar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con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su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equipo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atención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médica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para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desarrollar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plan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atención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personalizado.</a:t>
            </a:r>
            <a:endParaRPr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345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sz="1600" dirty="0">
                <a:latin typeface="Arial"/>
                <a:cs typeface="Arial"/>
              </a:rPr>
              <a:t>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importante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pacientes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comenten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directrices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sus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oncólogo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proveedor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atención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médica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garantizar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-10" dirty="0">
                <a:latin typeface="Arial"/>
                <a:cs typeface="Arial"/>
              </a:rPr>
              <a:t> recomendaciones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adapten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situación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preferencia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individual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380072"/>
            <a:ext cx="8484166" cy="300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90"/>
              </a:spcBef>
            </a:pPr>
            <a:r>
              <a:rPr dirty="0"/>
              <a:t>¿Cómo</a:t>
            </a:r>
            <a:r>
              <a:rPr spc="-65" dirty="0"/>
              <a:t> </a:t>
            </a:r>
            <a:r>
              <a:rPr dirty="0"/>
              <a:t>puede</a:t>
            </a:r>
            <a:r>
              <a:rPr spc="-65" dirty="0"/>
              <a:t> </a:t>
            </a:r>
            <a:r>
              <a:rPr dirty="0"/>
              <a:t>un</a:t>
            </a:r>
            <a:r>
              <a:rPr spc="-65" dirty="0"/>
              <a:t> </a:t>
            </a:r>
            <a:r>
              <a:rPr dirty="0"/>
              <a:t>paciente</a:t>
            </a:r>
            <a:r>
              <a:rPr spc="-65" dirty="0"/>
              <a:t> </a:t>
            </a:r>
            <a:r>
              <a:rPr dirty="0" err="1"/>
              <a:t>utilizar</a:t>
            </a:r>
            <a:r>
              <a:rPr spc="-70" dirty="0"/>
              <a:t> </a:t>
            </a:r>
            <a:r>
              <a:rPr dirty="0"/>
              <a:t>las</a:t>
            </a:r>
            <a:r>
              <a:rPr lang="en-US" spc="-65" dirty="0"/>
              <a:t> </a:t>
            </a:r>
            <a:r>
              <a:rPr lang="en-US" dirty="0" err="1"/>
              <a:t>Guías</a:t>
            </a:r>
            <a:r>
              <a:rPr lang="en-US" dirty="0"/>
              <a:t> TNE</a:t>
            </a:r>
            <a:r>
              <a:rPr spc="-65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dirty="0"/>
              <a:t>forma</a:t>
            </a:r>
            <a:r>
              <a:rPr spc="-65" dirty="0"/>
              <a:t> </a:t>
            </a:r>
            <a:r>
              <a:rPr spc="-10" dirty="0"/>
              <a:t>eficaz?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7744" y="4839543"/>
            <a:ext cx="9525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solidFill>
                  <a:srgbClr val="7E7E7E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58" y="47810"/>
            <a:ext cx="603394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dirty="0" err="1"/>
              <a:t>Guías</a:t>
            </a:r>
            <a:r>
              <a:rPr lang="en-US" sz="2800" dirty="0"/>
              <a:t> </a:t>
            </a:r>
            <a:r>
              <a:rPr lang="en-US" sz="2550" dirty="0" err="1"/>
              <a:t>D</a:t>
            </a:r>
            <a:r>
              <a:rPr sz="2550" dirty="0" err="1"/>
              <a:t>isponibles</a:t>
            </a:r>
            <a:r>
              <a:rPr sz="2550" spc="-10" dirty="0"/>
              <a:t> </a:t>
            </a:r>
            <a:r>
              <a:rPr sz="2550" dirty="0"/>
              <a:t>para</a:t>
            </a:r>
            <a:r>
              <a:rPr sz="2550" spc="-10" dirty="0"/>
              <a:t> </a:t>
            </a:r>
            <a:r>
              <a:rPr lang="en-US" sz="2550" spc="-25" dirty="0" err="1"/>
              <a:t>los</a:t>
            </a:r>
            <a:r>
              <a:rPr lang="en-US" sz="2550" spc="-25" dirty="0"/>
              <a:t> TNE</a:t>
            </a:r>
            <a:endParaRPr sz="2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874</Words>
  <Application>Microsoft Macintosh PowerPoint</Application>
  <PresentationFormat>On-screen Show (16:9)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Helvetica</vt:lpstr>
      <vt:lpstr>Wingdings</vt:lpstr>
      <vt:lpstr>Office Theme</vt:lpstr>
      <vt:lpstr>Comprensión de las Guías de los Tumores Neuroendocrinos (TNEs)</vt:lpstr>
      <vt:lpstr>¿Que son las Guías de Práctica Clínica?</vt:lpstr>
      <vt:lpstr>¿Qué significa para los pacientes?</vt:lpstr>
      <vt:lpstr>Guias de Recomendaciones en Tumores Neuroendocrinos</vt:lpstr>
      <vt:lpstr>Guias de Recomendaciones en Tumores Neuroendocrinos</vt:lpstr>
      <vt:lpstr>Guias de Recomendaciones en Tumores Neuroendocrinos</vt:lpstr>
      <vt:lpstr>Guias de Recomendaciones en Tumores Neuroendocrinos</vt:lpstr>
      <vt:lpstr>¿Cómo puede un paciente utilizar las Guías TNE de forma eficaz?</vt:lpstr>
      <vt:lpstr>Guías Disponibles para los TNE</vt:lpstr>
      <vt:lpstr>Guías sobre Tumores Neuroendocrinos</vt:lpstr>
      <vt:lpstr>PowerPoint Presentation</vt:lpstr>
      <vt:lpstr>PowerPoint Presentation</vt:lpstr>
      <vt:lpstr>PowerPoint Presentation</vt:lpstr>
      <vt:lpstr>PowerPoint Presentation</vt:lpstr>
      <vt:lpstr>"Individualmente, somos una gota. Juntos, somos un océano"</vt:lpstr>
      <vt:lpstr>¡Gracias por su atención!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Comprensión de las directrices NET</dc:title>
  <cp:lastModifiedBy>del Rivero, Jaydira (NIH/NCI) [E]</cp:lastModifiedBy>
  <cp:revision>4</cp:revision>
  <dcterms:created xsi:type="dcterms:W3CDTF">2024-05-09T22:09:05Z</dcterms:created>
  <dcterms:modified xsi:type="dcterms:W3CDTF">2024-05-10T17:12:25Z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2024-05-09T00:00:00Z</vt:filetime>
  </property>
  <property fmtid="{D5CDD505-2E9C-101B-9397-08002B2CF9AE}" pid="3" name="Creator">
    <vt:lpwstr>PDFium</vt:lpwstr>
  </property>
  <property fmtid="{D5CDD505-2E9C-101B-9397-08002B2CF9AE}" pid="4" name="LastSaved">
    <vt:filetime>2024-05-09T00:00:00Z</vt:filetime>
  </property>
</Properties>
</file>